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 id="2147483681" r:id="rId3"/>
    <p:sldMasterId id="2147483693" r:id="rId4"/>
    <p:sldMasterId id="2147483705" r:id="rId5"/>
  </p:sldMasterIdLst>
  <p:notesMasterIdLst>
    <p:notesMasterId r:id="rId57"/>
  </p:notesMasterIdLst>
  <p:sldIdLst>
    <p:sldId id="2145706446" r:id="rId6"/>
    <p:sldId id="364" r:id="rId7"/>
    <p:sldId id="2145706445" r:id="rId8"/>
    <p:sldId id="2240" r:id="rId9"/>
    <p:sldId id="258" r:id="rId10"/>
    <p:sldId id="2041" r:id="rId11"/>
    <p:sldId id="400" r:id="rId12"/>
    <p:sldId id="402" r:id="rId13"/>
    <p:sldId id="259" r:id="rId14"/>
    <p:sldId id="2072" r:id="rId15"/>
    <p:sldId id="428" r:id="rId16"/>
    <p:sldId id="2042" r:id="rId17"/>
    <p:sldId id="395" r:id="rId18"/>
    <p:sldId id="434" r:id="rId19"/>
    <p:sldId id="430" r:id="rId20"/>
    <p:sldId id="423" r:id="rId21"/>
    <p:sldId id="2073" r:id="rId22"/>
    <p:sldId id="421" r:id="rId23"/>
    <p:sldId id="401" r:id="rId24"/>
    <p:sldId id="418" r:id="rId25"/>
    <p:sldId id="2075" r:id="rId26"/>
    <p:sldId id="2043" r:id="rId27"/>
    <p:sldId id="371" r:id="rId28"/>
    <p:sldId id="2045" r:id="rId29"/>
    <p:sldId id="2046" r:id="rId30"/>
    <p:sldId id="257" r:id="rId31"/>
    <p:sldId id="396" r:id="rId32"/>
    <p:sldId id="440" r:id="rId33"/>
    <p:sldId id="410" r:id="rId34"/>
    <p:sldId id="399" r:id="rId35"/>
    <p:sldId id="2044" r:id="rId36"/>
    <p:sldId id="411" r:id="rId37"/>
    <p:sldId id="2048" r:id="rId38"/>
    <p:sldId id="2019" r:id="rId39"/>
    <p:sldId id="419" r:id="rId40"/>
    <p:sldId id="397" r:id="rId41"/>
    <p:sldId id="378" r:id="rId42"/>
    <p:sldId id="1769" r:id="rId43"/>
    <p:sldId id="1723" r:id="rId44"/>
    <p:sldId id="1724" r:id="rId45"/>
    <p:sldId id="2086" r:id="rId46"/>
    <p:sldId id="1727" r:id="rId47"/>
    <p:sldId id="437" r:id="rId48"/>
    <p:sldId id="1752" r:id="rId49"/>
    <p:sldId id="1753" r:id="rId50"/>
    <p:sldId id="2069" r:id="rId51"/>
    <p:sldId id="1749" r:id="rId52"/>
    <p:sldId id="2039" r:id="rId53"/>
    <p:sldId id="2130" r:id="rId54"/>
    <p:sldId id="391" r:id="rId55"/>
    <p:sldId id="214570644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44CDC9-D370-4696-AA05-34100C7550BE}" v="203" dt="2022-05-11T18:13:01.3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99" autoAdjust="0"/>
    <p:restoredTop sz="83804" autoAdjust="0"/>
  </p:normalViewPr>
  <p:slideViewPr>
    <p:cSldViewPr snapToGrid="0">
      <p:cViewPr varScale="1">
        <p:scale>
          <a:sx n="95" d="100"/>
          <a:sy n="95" d="100"/>
        </p:scale>
        <p:origin x="390" y="90"/>
      </p:cViewPr>
      <p:guideLst/>
    </p:cSldViewPr>
  </p:slideViewPr>
  <p:notesTextViewPr>
    <p:cViewPr>
      <p:scale>
        <a:sx n="1" d="1"/>
        <a:sy n="1" d="1"/>
      </p:scale>
      <p:origin x="0" y="0"/>
    </p:cViewPr>
  </p:notesTextViewPr>
  <p:sorterViewPr>
    <p:cViewPr varScale="1">
      <p:scale>
        <a:sx n="1" d="1"/>
        <a:sy n="1" d="1"/>
      </p:scale>
      <p:origin x="0" y="-94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if Rehmani" userId="e3bc34669d675361" providerId="LiveId" clId="{8344CDC9-D370-4696-AA05-34100C7550BE}"/>
    <pc:docChg chg="undo custSel addSld delSld modSld sldOrd">
      <pc:chgData name="Asif Rehmani" userId="e3bc34669d675361" providerId="LiveId" clId="{8344CDC9-D370-4696-AA05-34100C7550BE}" dt="2022-05-11T18:13:08.177" v="3575"/>
      <pc:docMkLst>
        <pc:docMk/>
      </pc:docMkLst>
      <pc:sldChg chg="modNotesTx">
        <pc:chgData name="Asif Rehmani" userId="e3bc34669d675361" providerId="LiveId" clId="{8344CDC9-D370-4696-AA05-34100C7550BE}" dt="2022-04-22T15:15:02.457" v="58" actId="20577"/>
        <pc:sldMkLst>
          <pc:docMk/>
          <pc:sldMk cId="590873812" sldId="258"/>
        </pc:sldMkLst>
      </pc:sldChg>
      <pc:sldChg chg="modNotesTx">
        <pc:chgData name="Asif Rehmani" userId="e3bc34669d675361" providerId="LiveId" clId="{8344CDC9-D370-4696-AA05-34100C7550BE}" dt="2022-05-11T16:59:43.478" v="3284" actId="114"/>
        <pc:sldMkLst>
          <pc:docMk/>
          <pc:sldMk cId="1953605738" sldId="259"/>
        </pc:sldMkLst>
      </pc:sldChg>
      <pc:sldChg chg="modNotesTx">
        <pc:chgData name="Asif Rehmani" userId="e3bc34669d675361" providerId="LiveId" clId="{8344CDC9-D370-4696-AA05-34100C7550BE}" dt="2022-05-11T16:45:47.847" v="2858" actId="20577"/>
        <pc:sldMkLst>
          <pc:docMk/>
          <pc:sldMk cId="3205856081" sldId="364"/>
        </pc:sldMkLst>
      </pc:sldChg>
      <pc:sldChg chg="modNotesTx">
        <pc:chgData name="Asif Rehmani" userId="e3bc34669d675361" providerId="LiveId" clId="{8344CDC9-D370-4696-AA05-34100C7550BE}" dt="2022-05-11T16:34:45.801" v="2832" actId="20577"/>
        <pc:sldMkLst>
          <pc:docMk/>
          <pc:sldMk cId="2278214538" sldId="378"/>
        </pc:sldMkLst>
      </pc:sldChg>
      <pc:sldChg chg="modSp mod">
        <pc:chgData name="Asif Rehmani" userId="e3bc34669d675361" providerId="LiveId" clId="{8344CDC9-D370-4696-AA05-34100C7550BE}" dt="2022-05-11T15:34:08.808" v="2451" actId="27636"/>
        <pc:sldMkLst>
          <pc:docMk/>
          <pc:sldMk cId="2252682291" sldId="391"/>
        </pc:sldMkLst>
        <pc:spChg chg="mod">
          <ac:chgData name="Asif Rehmani" userId="e3bc34669d675361" providerId="LiveId" clId="{8344CDC9-D370-4696-AA05-34100C7550BE}" dt="2022-05-11T15:34:08.808" v="2451" actId="27636"/>
          <ac:spMkLst>
            <pc:docMk/>
            <pc:sldMk cId="2252682291" sldId="391"/>
            <ac:spMk id="2" creationId="{00000000-0000-0000-0000-000000000000}"/>
          </ac:spMkLst>
        </pc:spChg>
      </pc:sldChg>
      <pc:sldChg chg="modNotesTx">
        <pc:chgData name="Asif Rehmani" userId="e3bc34669d675361" providerId="LiveId" clId="{8344CDC9-D370-4696-AA05-34100C7550BE}" dt="2022-05-11T18:00:44.561" v="3369" actId="20577"/>
        <pc:sldMkLst>
          <pc:docMk/>
          <pc:sldMk cId="687431381" sldId="395"/>
        </pc:sldMkLst>
      </pc:sldChg>
      <pc:sldChg chg="addSp delSp modSp mod setBg setClrOvrMap delDesignElem chgLayout modNotesTx">
        <pc:chgData name="Asif Rehmani" userId="e3bc34669d675361" providerId="LiveId" clId="{8344CDC9-D370-4696-AA05-34100C7550BE}" dt="2022-05-11T16:33:13.441" v="2709" actId="20577"/>
        <pc:sldMkLst>
          <pc:docMk/>
          <pc:sldMk cId="1202589231" sldId="397"/>
        </pc:sldMkLst>
        <pc:spChg chg="mod ord">
          <ac:chgData name="Asif Rehmani" userId="e3bc34669d675361" providerId="LiveId" clId="{8344CDC9-D370-4696-AA05-34100C7550BE}" dt="2022-05-11T14:37:23.599" v="806" actId="26606"/>
          <ac:spMkLst>
            <pc:docMk/>
            <pc:sldMk cId="1202589231" sldId="397"/>
            <ac:spMk id="2" creationId="{00000000-0000-0000-0000-000000000000}"/>
          </ac:spMkLst>
        </pc:spChg>
        <pc:spChg chg="mod ord">
          <ac:chgData name="Asif Rehmani" userId="e3bc34669d675361" providerId="LiveId" clId="{8344CDC9-D370-4696-AA05-34100C7550BE}" dt="2022-05-11T15:07:25.206" v="1762" actId="20577"/>
          <ac:spMkLst>
            <pc:docMk/>
            <pc:sldMk cId="1202589231" sldId="397"/>
            <ac:spMk id="5" creationId="{81D57689-B694-4249-851E-21FBF8DA84EB}"/>
          </ac:spMkLst>
        </pc:spChg>
        <pc:spChg chg="add del">
          <ac:chgData name="Asif Rehmani" userId="e3bc34669d675361" providerId="LiveId" clId="{8344CDC9-D370-4696-AA05-34100C7550BE}" dt="2022-05-11T14:36:41.904" v="799" actId="700"/>
          <ac:spMkLst>
            <pc:docMk/>
            <pc:sldMk cId="1202589231" sldId="397"/>
            <ac:spMk id="9" creationId="{1DB7C82F-AB7E-4F0C-B829-FA1B9C415180}"/>
          </ac:spMkLst>
        </pc:spChg>
        <pc:spChg chg="add del">
          <ac:chgData name="Asif Rehmani" userId="e3bc34669d675361" providerId="LiveId" clId="{8344CDC9-D370-4696-AA05-34100C7550BE}" dt="2022-05-11T14:37:11.640" v="803" actId="26606"/>
          <ac:spMkLst>
            <pc:docMk/>
            <pc:sldMk cId="1202589231" sldId="397"/>
            <ac:spMk id="11" creationId="{0CBF71E6-C54A-4E15-90AD-354C39435516}"/>
          </ac:spMkLst>
        </pc:spChg>
        <pc:spChg chg="add del">
          <ac:chgData name="Asif Rehmani" userId="e3bc34669d675361" providerId="LiveId" clId="{8344CDC9-D370-4696-AA05-34100C7550BE}" dt="2022-05-11T14:37:23.592" v="805" actId="26606"/>
          <ac:spMkLst>
            <pc:docMk/>
            <pc:sldMk cId="1202589231" sldId="397"/>
            <ac:spMk id="13" creationId="{B01367A3-F670-4BD9-9972-F7E97FC227ED}"/>
          </ac:spMkLst>
        </pc:spChg>
        <pc:spChg chg="add del">
          <ac:chgData name="Asif Rehmani" userId="e3bc34669d675361" providerId="LiveId" clId="{8344CDC9-D370-4696-AA05-34100C7550BE}" dt="2022-05-11T14:37:23.592" v="805" actId="26606"/>
          <ac:spMkLst>
            <pc:docMk/>
            <pc:sldMk cId="1202589231" sldId="397"/>
            <ac:spMk id="14" creationId="{C6B158B5-50B5-4927-A367-7C9F3AFE5DCB}"/>
          </ac:spMkLst>
        </pc:spChg>
        <pc:spChg chg="add del">
          <ac:chgData name="Asif Rehmani" userId="e3bc34669d675361" providerId="LiveId" clId="{8344CDC9-D370-4696-AA05-34100C7550BE}" dt="2022-05-11T14:37:23.592" v="805" actId="26606"/>
          <ac:spMkLst>
            <pc:docMk/>
            <pc:sldMk cId="1202589231" sldId="397"/>
            <ac:spMk id="15" creationId="{38C3DB02-606C-40EC-8381-7A29A1ADFAE7}"/>
          </ac:spMkLst>
        </pc:spChg>
        <pc:spChg chg="add">
          <ac:chgData name="Asif Rehmani" userId="e3bc34669d675361" providerId="LiveId" clId="{8344CDC9-D370-4696-AA05-34100C7550BE}" dt="2022-05-11T14:37:23.599" v="806" actId="26606"/>
          <ac:spMkLst>
            <pc:docMk/>
            <pc:sldMk cId="1202589231" sldId="397"/>
            <ac:spMk id="17" creationId="{22A397E7-BF60-45B2-84C7-B074B76C37A7}"/>
          </ac:spMkLst>
        </pc:spChg>
        <pc:spChg chg="add">
          <ac:chgData name="Asif Rehmani" userId="e3bc34669d675361" providerId="LiveId" clId="{8344CDC9-D370-4696-AA05-34100C7550BE}" dt="2022-05-11T14:37:23.599" v="806" actId="26606"/>
          <ac:spMkLst>
            <pc:docMk/>
            <pc:sldMk cId="1202589231" sldId="397"/>
            <ac:spMk id="18" creationId="{890DEF05-784E-4B61-89E4-04C4ECF4E5A0}"/>
          </ac:spMkLst>
        </pc:spChg>
        <pc:picChg chg="del">
          <ac:chgData name="Asif Rehmani" userId="e3bc34669d675361" providerId="LiveId" clId="{8344CDC9-D370-4696-AA05-34100C7550BE}" dt="2022-05-11T14:36:32.953" v="798" actId="21"/>
          <ac:picMkLst>
            <pc:docMk/>
            <pc:sldMk cId="1202589231" sldId="397"/>
            <ac:picMk id="4" creationId="{00000000-0000-0000-0000-000000000000}"/>
          </ac:picMkLst>
        </pc:picChg>
        <pc:picChg chg="add mod ord">
          <ac:chgData name="Asif Rehmani" userId="e3bc34669d675361" providerId="LiveId" clId="{8344CDC9-D370-4696-AA05-34100C7550BE}" dt="2022-05-11T14:37:23.599" v="806" actId="26606"/>
          <ac:picMkLst>
            <pc:docMk/>
            <pc:sldMk cId="1202589231" sldId="397"/>
            <ac:picMk id="6" creationId="{455E0735-2262-3923-1555-3F0CA5A1E571}"/>
          </ac:picMkLst>
        </pc:picChg>
        <pc:cxnChg chg="add">
          <ac:chgData name="Asif Rehmani" userId="e3bc34669d675361" providerId="LiveId" clId="{8344CDC9-D370-4696-AA05-34100C7550BE}" dt="2022-05-11T14:37:23.599" v="806" actId="26606"/>
          <ac:cxnSpMkLst>
            <pc:docMk/>
            <pc:sldMk cId="1202589231" sldId="397"/>
            <ac:cxnSpMk id="19" creationId="{C41BAEC7-F7B0-4224-8B18-8F74B7D87F0B}"/>
          </ac:cxnSpMkLst>
        </pc:cxnChg>
      </pc:sldChg>
      <pc:sldChg chg="modNotesTx">
        <pc:chgData name="Asif Rehmani" userId="e3bc34669d675361" providerId="LiveId" clId="{8344CDC9-D370-4696-AA05-34100C7550BE}" dt="2022-05-11T15:25:19.368" v="2422" actId="20577"/>
        <pc:sldMkLst>
          <pc:docMk/>
          <pc:sldMk cId="1663928637" sldId="399"/>
        </pc:sldMkLst>
      </pc:sldChg>
      <pc:sldChg chg="modSp mod modNotesTx">
        <pc:chgData name="Asif Rehmani" userId="e3bc34669d675361" providerId="LiveId" clId="{8344CDC9-D370-4696-AA05-34100C7550BE}" dt="2022-05-11T16:53:18.391" v="3190" actId="14100"/>
        <pc:sldMkLst>
          <pc:docMk/>
          <pc:sldMk cId="1087614622" sldId="400"/>
        </pc:sldMkLst>
        <pc:spChg chg="mod">
          <ac:chgData name="Asif Rehmani" userId="e3bc34669d675361" providerId="LiveId" clId="{8344CDC9-D370-4696-AA05-34100C7550BE}" dt="2022-05-11T16:53:18.391" v="3190" actId="14100"/>
          <ac:spMkLst>
            <pc:docMk/>
            <pc:sldMk cId="1087614622" sldId="400"/>
            <ac:spMk id="2" creationId="{00000000-0000-0000-0000-000000000000}"/>
          </ac:spMkLst>
        </pc:spChg>
      </pc:sldChg>
      <pc:sldChg chg="modSp mod modNotesTx">
        <pc:chgData name="Asif Rehmani" userId="e3bc34669d675361" providerId="LiveId" clId="{8344CDC9-D370-4696-AA05-34100C7550BE}" dt="2022-05-11T16:54:38.380" v="3282" actId="20577"/>
        <pc:sldMkLst>
          <pc:docMk/>
          <pc:sldMk cId="1287290202" sldId="402"/>
        </pc:sldMkLst>
        <pc:spChg chg="mod">
          <ac:chgData name="Asif Rehmani" userId="e3bc34669d675361" providerId="LiveId" clId="{8344CDC9-D370-4696-AA05-34100C7550BE}" dt="2022-05-11T16:53:43.571" v="3191" actId="20577"/>
          <ac:spMkLst>
            <pc:docMk/>
            <pc:sldMk cId="1287290202" sldId="402"/>
            <ac:spMk id="2" creationId="{00000000-0000-0000-0000-000000000000}"/>
          </ac:spMkLst>
        </pc:spChg>
      </pc:sldChg>
      <pc:sldChg chg="modNotesTx">
        <pc:chgData name="Asif Rehmani" userId="e3bc34669d675361" providerId="LiveId" clId="{8344CDC9-D370-4696-AA05-34100C7550BE}" dt="2022-04-22T15:26:00.297" v="794"/>
        <pc:sldMkLst>
          <pc:docMk/>
          <pc:sldMk cId="1168838614" sldId="410"/>
        </pc:sldMkLst>
      </pc:sldChg>
      <pc:sldChg chg="modSp mod modNotesTx">
        <pc:chgData name="Asif Rehmani" userId="e3bc34669d675361" providerId="LiveId" clId="{8344CDC9-D370-4696-AA05-34100C7550BE}" dt="2022-05-11T15:14:21.434" v="2101" actId="20577"/>
        <pc:sldMkLst>
          <pc:docMk/>
          <pc:sldMk cId="2743297655" sldId="411"/>
        </pc:sldMkLst>
        <pc:spChg chg="mod">
          <ac:chgData name="Asif Rehmani" userId="e3bc34669d675361" providerId="LiveId" clId="{8344CDC9-D370-4696-AA05-34100C7550BE}" dt="2022-05-11T14:57:55.959" v="1482" actId="114"/>
          <ac:spMkLst>
            <pc:docMk/>
            <pc:sldMk cId="2743297655" sldId="411"/>
            <ac:spMk id="2" creationId="{00000000-0000-0000-0000-000000000000}"/>
          </ac:spMkLst>
        </pc:spChg>
      </pc:sldChg>
      <pc:sldChg chg="modSp mod modAnim modNotesTx">
        <pc:chgData name="Asif Rehmani" userId="e3bc34669d675361" providerId="LiveId" clId="{8344CDC9-D370-4696-AA05-34100C7550BE}" dt="2022-05-11T15:07:56.354" v="1766" actId="1076"/>
        <pc:sldMkLst>
          <pc:docMk/>
          <pc:sldMk cId="4136965224" sldId="419"/>
        </pc:sldMkLst>
        <pc:spChg chg="mod">
          <ac:chgData name="Asif Rehmani" userId="e3bc34669d675361" providerId="LiveId" clId="{8344CDC9-D370-4696-AA05-34100C7550BE}" dt="2022-05-11T15:07:56.354" v="1766" actId="1076"/>
          <ac:spMkLst>
            <pc:docMk/>
            <pc:sldMk cId="4136965224" sldId="419"/>
            <ac:spMk id="2" creationId="{00000000-0000-0000-0000-000000000000}"/>
          </ac:spMkLst>
        </pc:spChg>
        <pc:spChg chg="mod">
          <ac:chgData name="Asif Rehmani" userId="e3bc34669d675361" providerId="LiveId" clId="{8344CDC9-D370-4696-AA05-34100C7550BE}" dt="2022-05-11T15:07:53.255" v="1765" actId="1076"/>
          <ac:spMkLst>
            <pc:docMk/>
            <pc:sldMk cId="4136965224" sldId="419"/>
            <ac:spMk id="3" creationId="{00000000-0000-0000-0000-000000000000}"/>
          </ac:spMkLst>
        </pc:spChg>
      </pc:sldChg>
      <pc:sldChg chg="modNotesTx">
        <pc:chgData name="Asif Rehmani" userId="e3bc34669d675361" providerId="LiveId" clId="{8344CDC9-D370-4696-AA05-34100C7550BE}" dt="2022-05-11T18:01:26.097" v="3379" actId="20577"/>
        <pc:sldMkLst>
          <pc:docMk/>
          <pc:sldMk cId="2885001308" sldId="423"/>
        </pc:sldMkLst>
      </pc:sldChg>
      <pc:sldChg chg="modNotesTx">
        <pc:chgData name="Asif Rehmani" userId="e3bc34669d675361" providerId="LiveId" clId="{8344CDC9-D370-4696-AA05-34100C7550BE}" dt="2022-04-22T15:22:56.655" v="657" actId="20577"/>
        <pc:sldMkLst>
          <pc:docMk/>
          <pc:sldMk cId="829650378" sldId="428"/>
        </pc:sldMkLst>
      </pc:sldChg>
      <pc:sldChg chg="modNotesTx">
        <pc:chgData name="Asif Rehmani" userId="e3bc34669d675361" providerId="LiveId" clId="{8344CDC9-D370-4696-AA05-34100C7550BE}" dt="2022-04-22T15:25:52.649" v="793"/>
        <pc:sldMkLst>
          <pc:docMk/>
          <pc:sldMk cId="3069891695" sldId="440"/>
        </pc:sldMkLst>
      </pc:sldChg>
      <pc:sldChg chg="del">
        <pc:chgData name="Asif Rehmani" userId="e3bc34669d675361" providerId="LiveId" clId="{8344CDC9-D370-4696-AA05-34100C7550BE}" dt="2022-04-22T15:12:49.544" v="4" actId="47"/>
        <pc:sldMkLst>
          <pc:docMk/>
          <pc:sldMk cId="466447689" sldId="480"/>
        </pc:sldMkLst>
      </pc:sldChg>
      <pc:sldChg chg="modSp mod modNotesTx">
        <pc:chgData name="Asif Rehmani" userId="e3bc34669d675361" providerId="LiveId" clId="{8344CDC9-D370-4696-AA05-34100C7550BE}" dt="2022-05-11T18:13:04.851" v="3574" actId="20577"/>
        <pc:sldMkLst>
          <pc:docMk/>
          <pc:sldMk cId="2312998172" sldId="1749"/>
        </pc:sldMkLst>
        <pc:spChg chg="mod">
          <ac:chgData name="Asif Rehmani" userId="e3bc34669d675361" providerId="LiveId" clId="{8344CDC9-D370-4696-AA05-34100C7550BE}" dt="2022-05-11T15:35:01.616" v="2497" actId="115"/>
          <ac:spMkLst>
            <pc:docMk/>
            <pc:sldMk cId="2312998172" sldId="1749"/>
            <ac:spMk id="3" creationId="{E4C07CED-76C8-4F56-85FF-0B846E3824D9}"/>
          </ac:spMkLst>
        </pc:spChg>
      </pc:sldChg>
      <pc:sldChg chg="modSp mod">
        <pc:chgData name="Asif Rehmani" userId="e3bc34669d675361" providerId="LiveId" clId="{8344CDC9-D370-4696-AA05-34100C7550BE}" dt="2022-05-11T16:35:17.869" v="2836" actId="403"/>
        <pc:sldMkLst>
          <pc:docMk/>
          <pc:sldMk cId="3906461016" sldId="1769"/>
        </pc:sldMkLst>
        <pc:spChg chg="mod">
          <ac:chgData name="Asif Rehmani" userId="e3bc34669d675361" providerId="LiveId" clId="{8344CDC9-D370-4696-AA05-34100C7550BE}" dt="2022-05-11T16:35:17.869" v="2836" actId="403"/>
          <ac:spMkLst>
            <pc:docMk/>
            <pc:sldMk cId="3906461016" sldId="1769"/>
            <ac:spMk id="3" creationId="{8D2762B6-F3BB-4531-ABF9-438E0DB4F592}"/>
          </ac:spMkLst>
        </pc:spChg>
      </pc:sldChg>
      <pc:sldChg chg="modNotesTx">
        <pc:chgData name="Asif Rehmani" userId="e3bc34669d675361" providerId="LiveId" clId="{8344CDC9-D370-4696-AA05-34100C7550BE}" dt="2022-05-11T18:11:05.064" v="3467" actId="20577"/>
        <pc:sldMkLst>
          <pc:docMk/>
          <pc:sldMk cId="3867768876" sldId="2039"/>
        </pc:sldMkLst>
      </pc:sldChg>
      <pc:sldChg chg="modNotesTx">
        <pc:chgData name="Asif Rehmani" userId="e3bc34669d675361" providerId="LiveId" clId="{8344CDC9-D370-4696-AA05-34100C7550BE}" dt="2022-05-11T16:51:37.021" v="3118" actId="114"/>
        <pc:sldMkLst>
          <pc:docMk/>
          <pc:sldMk cId="3614328836" sldId="2041"/>
        </pc:sldMkLst>
      </pc:sldChg>
      <pc:sldChg chg="delSp modSp mod modNotesTx">
        <pc:chgData name="Asif Rehmani" userId="e3bc34669d675361" providerId="LiveId" clId="{8344CDC9-D370-4696-AA05-34100C7550BE}" dt="2022-05-11T18:00:14.507" v="3349" actId="20577"/>
        <pc:sldMkLst>
          <pc:docMk/>
          <pc:sldMk cId="3940641129" sldId="2042"/>
        </pc:sldMkLst>
        <pc:spChg chg="del mod">
          <ac:chgData name="Asif Rehmani" userId="e3bc34669d675361" providerId="LiveId" clId="{8344CDC9-D370-4696-AA05-34100C7550BE}" dt="2022-04-22T15:23:09.083" v="659" actId="478"/>
          <ac:spMkLst>
            <pc:docMk/>
            <pc:sldMk cId="3940641129" sldId="2042"/>
            <ac:spMk id="5" creationId="{5FFEE05E-0E33-4DE1-BA4F-6A59911CF49E}"/>
          </ac:spMkLst>
        </pc:spChg>
      </pc:sldChg>
      <pc:sldChg chg="modNotesTx">
        <pc:chgData name="Asif Rehmani" userId="e3bc34669d675361" providerId="LiveId" clId="{8344CDC9-D370-4696-AA05-34100C7550BE}" dt="2022-05-11T15:23:57.641" v="2335" actId="20577"/>
        <pc:sldMkLst>
          <pc:docMk/>
          <pc:sldMk cId="103717560" sldId="2044"/>
        </pc:sldMkLst>
      </pc:sldChg>
      <pc:sldChg chg="modNotesTx">
        <pc:chgData name="Asif Rehmani" userId="e3bc34669d675361" providerId="LiveId" clId="{8344CDC9-D370-4696-AA05-34100C7550BE}" dt="2022-05-11T18:13:08.177" v="3575"/>
        <pc:sldMkLst>
          <pc:docMk/>
          <pc:sldMk cId="506559671" sldId="2069"/>
        </pc:sldMkLst>
      </pc:sldChg>
      <pc:sldChg chg="ord modNotesTx">
        <pc:chgData name="Asif Rehmani" userId="e3bc34669d675361" providerId="LiveId" clId="{8344CDC9-D370-4696-AA05-34100C7550BE}" dt="2022-05-11T17:59:08.031" v="3327" actId="20577"/>
        <pc:sldMkLst>
          <pc:docMk/>
          <pc:sldMk cId="3548651930" sldId="2072"/>
        </pc:sldMkLst>
      </pc:sldChg>
      <pc:sldChg chg="addSp delSp modSp mod modNotesTx">
        <pc:chgData name="Asif Rehmani" userId="e3bc34669d675361" providerId="LiveId" clId="{8344CDC9-D370-4696-AA05-34100C7550BE}" dt="2022-05-11T18:02:28.196" v="3394" actId="20577"/>
        <pc:sldMkLst>
          <pc:docMk/>
          <pc:sldMk cId="3533932153" sldId="2073"/>
        </pc:sldMkLst>
        <pc:spChg chg="mod">
          <ac:chgData name="Asif Rehmani" userId="e3bc34669d675361" providerId="LiveId" clId="{8344CDC9-D370-4696-AA05-34100C7550BE}" dt="2022-05-11T18:02:28.196" v="3394" actId="20577"/>
          <ac:spMkLst>
            <pc:docMk/>
            <pc:sldMk cId="3533932153" sldId="2073"/>
            <ac:spMk id="2" creationId="{B5BB181C-63F0-4959-A6A8-DDE90E6AAEDF}"/>
          </ac:spMkLst>
        </pc:spChg>
        <pc:inkChg chg="add del">
          <ac:chgData name="Asif Rehmani" userId="e3bc34669d675361" providerId="LiveId" clId="{8344CDC9-D370-4696-AA05-34100C7550BE}" dt="2022-05-11T18:01:54.793" v="3383" actId="9405"/>
          <ac:inkMkLst>
            <pc:docMk/>
            <pc:sldMk cId="3533932153" sldId="2073"/>
            <ac:inkMk id="4" creationId="{CE9DF001-1D1B-F5D2-5417-31908D18A688}"/>
          </ac:inkMkLst>
        </pc:inkChg>
        <pc:inkChg chg="add del">
          <ac:chgData name="Asif Rehmani" userId="e3bc34669d675361" providerId="LiveId" clId="{8344CDC9-D370-4696-AA05-34100C7550BE}" dt="2022-05-11T18:01:53.252" v="3382" actId="9405"/>
          <ac:inkMkLst>
            <pc:docMk/>
            <pc:sldMk cId="3533932153" sldId="2073"/>
            <ac:inkMk id="7" creationId="{9D3E5D48-B63B-7D76-2787-E48B88EEEF63}"/>
          </ac:inkMkLst>
        </pc:inkChg>
      </pc:sldChg>
      <pc:sldChg chg="modSp mod">
        <pc:chgData name="Asif Rehmani" userId="e3bc34669d675361" providerId="LiveId" clId="{8344CDC9-D370-4696-AA05-34100C7550BE}" dt="2022-05-11T18:03:30.055" v="3395" actId="114"/>
        <pc:sldMkLst>
          <pc:docMk/>
          <pc:sldMk cId="1946410122" sldId="2075"/>
        </pc:sldMkLst>
        <pc:spChg chg="mod">
          <ac:chgData name="Asif Rehmani" userId="e3bc34669d675361" providerId="LiveId" clId="{8344CDC9-D370-4696-AA05-34100C7550BE}" dt="2022-05-11T18:03:30.055" v="3395" actId="114"/>
          <ac:spMkLst>
            <pc:docMk/>
            <pc:sldMk cId="1946410122" sldId="2075"/>
            <ac:spMk id="2" creationId="{801D547D-C6B2-4F4F-9844-4EB580780196}"/>
          </ac:spMkLst>
        </pc:spChg>
      </pc:sldChg>
      <pc:sldChg chg="del">
        <pc:chgData name="Asif Rehmani" userId="e3bc34669d675361" providerId="LiveId" clId="{8344CDC9-D370-4696-AA05-34100C7550BE}" dt="2022-04-22T15:13:16.922" v="8" actId="47"/>
        <pc:sldMkLst>
          <pc:docMk/>
          <pc:sldMk cId="201217852" sldId="2093"/>
        </pc:sldMkLst>
      </pc:sldChg>
      <pc:sldChg chg="modNotesTx">
        <pc:chgData name="Asif Rehmani" userId="e3bc34669d675361" providerId="LiveId" clId="{8344CDC9-D370-4696-AA05-34100C7550BE}" dt="2022-05-11T18:12:38.509" v="3571" actId="20577"/>
        <pc:sldMkLst>
          <pc:docMk/>
          <pc:sldMk cId="2013024252" sldId="2130"/>
        </pc:sldMkLst>
      </pc:sldChg>
      <pc:sldChg chg="add del">
        <pc:chgData name="Asif Rehmani" userId="e3bc34669d675361" providerId="LiveId" clId="{8344CDC9-D370-4696-AA05-34100C7550BE}" dt="2022-04-22T15:13:08.450" v="7"/>
        <pc:sldMkLst>
          <pc:docMk/>
          <pc:sldMk cId="3349616770" sldId="2240"/>
        </pc:sldMkLst>
      </pc:sldChg>
      <pc:sldChg chg="addSp delSp modSp mod modNotesTx">
        <pc:chgData name="Asif Rehmani" userId="e3bc34669d675361" providerId="LiveId" clId="{8344CDC9-D370-4696-AA05-34100C7550BE}" dt="2022-05-11T18:09:44.982" v="3426" actId="20577"/>
        <pc:sldMkLst>
          <pc:docMk/>
          <pc:sldMk cId="3575020938" sldId="2145706445"/>
        </pc:sldMkLst>
        <pc:spChg chg="add del mod">
          <ac:chgData name="Asif Rehmani" userId="e3bc34669d675361" providerId="LiveId" clId="{8344CDC9-D370-4696-AA05-34100C7550BE}" dt="2022-05-11T18:09:44.982" v="3426" actId="20577"/>
          <ac:spMkLst>
            <pc:docMk/>
            <pc:sldMk cId="3575020938" sldId="2145706445"/>
            <ac:spMk id="2" creationId="{3ABF1ACD-E543-4AB8-B2C9-376981628C56}"/>
          </ac:spMkLst>
        </pc:spChg>
        <pc:spChg chg="add del mod">
          <ac:chgData name="Asif Rehmani" userId="e3bc34669d675361" providerId="LiveId" clId="{8344CDC9-D370-4696-AA05-34100C7550BE}" dt="2022-05-11T18:05:29.563" v="3398" actId="478"/>
          <ac:spMkLst>
            <pc:docMk/>
            <pc:sldMk cId="3575020938" sldId="2145706445"/>
            <ac:spMk id="5" creationId="{174EE92D-9769-E0D1-3280-575688E8AE06}"/>
          </ac:spMkLst>
        </pc:spChg>
      </pc:sldChg>
      <pc:sldChg chg="addSp delSp add del setBg delDesignElem">
        <pc:chgData name="Asif Rehmani" userId="e3bc34669d675361" providerId="LiveId" clId="{8344CDC9-D370-4696-AA05-34100C7550BE}" dt="2022-04-22T15:12:47.078" v="2"/>
        <pc:sldMkLst>
          <pc:docMk/>
          <pc:sldMk cId="132229876" sldId="2145706446"/>
        </pc:sldMkLst>
        <pc:spChg chg="add del">
          <ac:chgData name="Asif Rehmani" userId="e3bc34669d675361" providerId="LiveId" clId="{8344CDC9-D370-4696-AA05-34100C7550BE}" dt="2022-04-22T15:12:47.078" v="2"/>
          <ac:spMkLst>
            <pc:docMk/>
            <pc:sldMk cId="132229876" sldId="2145706446"/>
            <ac:spMk id="37" creationId="{DBC6133C-0615-4CE4-9132-37E609A9BDFA}"/>
          </ac:spMkLst>
        </pc:spChg>
        <pc:spChg chg="add del">
          <ac:chgData name="Asif Rehmani" userId="e3bc34669d675361" providerId="LiveId" clId="{8344CDC9-D370-4696-AA05-34100C7550BE}" dt="2022-04-22T15:12:47.078" v="2"/>
          <ac:spMkLst>
            <pc:docMk/>
            <pc:sldMk cId="132229876" sldId="2145706446"/>
            <ac:spMk id="43" creationId="{55222F96-971A-4F90-B841-6BAB416C7AC1}"/>
          </ac:spMkLst>
        </pc:spChg>
        <pc:spChg chg="add del">
          <ac:chgData name="Asif Rehmani" userId="e3bc34669d675361" providerId="LiveId" clId="{8344CDC9-D370-4696-AA05-34100C7550BE}" dt="2022-04-22T15:12:47.078" v="2"/>
          <ac:spMkLst>
            <pc:docMk/>
            <pc:sldMk cId="132229876" sldId="2145706446"/>
            <ac:spMk id="44" creationId="{169CC832-2974-4E8D-90ED-3E2941BA7336}"/>
          </ac:spMkLst>
        </pc:spChg>
        <pc:spChg chg="add del">
          <ac:chgData name="Asif Rehmani" userId="e3bc34669d675361" providerId="LiveId" clId="{8344CDC9-D370-4696-AA05-34100C7550BE}" dt="2022-04-22T15:12:47.078" v="2"/>
          <ac:spMkLst>
            <pc:docMk/>
            <pc:sldMk cId="132229876" sldId="2145706446"/>
            <ac:spMk id="45" creationId="{08980754-6F4B-43C9-B9BE-127B6BED6586}"/>
          </ac:spMkLst>
        </pc:spChg>
        <pc:spChg chg="add del">
          <ac:chgData name="Asif Rehmani" userId="e3bc34669d675361" providerId="LiveId" clId="{8344CDC9-D370-4696-AA05-34100C7550BE}" dt="2022-04-22T15:12:47.078" v="2"/>
          <ac:spMkLst>
            <pc:docMk/>
            <pc:sldMk cId="132229876" sldId="2145706446"/>
            <ac:spMk id="47" creationId="{2C1BBA94-3F40-40AA-8BB9-E69E25E537C1}"/>
          </ac:spMkLst>
        </pc:spChg>
      </pc:sldChg>
      <pc:sldChg chg="add">
        <pc:chgData name="Asif Rehmani" userId="e3bc34669d675361" providerId="LiveId" clId="{8344CDC9-D370-4696-AA05-34100C7550BE}" dt="2022-04-22T15:12:47.125" v="3"/>
        <pc:sldMkLst>
          <pc:docMk/>
          <pc:sldMk cId="3466055910" sldId="2145706446"/>
        </pc:sldMkLst>
      </pc:sldChg>
    </pc:docChg>
  </pc:docChgLst>
  <pc:docChgLst>
    <pc:chgData name="Asif Rehmani" userId="e3bc34669d675361" providerId="LiveId" clId="{48EDA7DD-1012-4867-A7AE-128CF2F2DAFE}"/>
    <pc:docChg chg="delSld">
      <pc:chgData name="Asif Rehmani" userId="e3bc34669d675361" providerId="LiveId" clId="{48EDA7DD-1012-4867-A7AE-128CF2F2DAFE}" dt="2021-12-03T17:25:46.165" v="7" actId="47"/>
      <pc:docMkLst>
        <pc:docMk/>
      </pc:docMkLst>
      <pc:sldChg chg="del">
        <pc:chgData name="Asif Rehmani" userId="e3bc34669d675361" providerId="LiveId" clId="{48EDA7DD-1012-4867-A7AE-128CF2F2DAFE}" dt="2021-12-03T17:25:36.435" v="4" actId="47"/>
        <pc:sldMkLst>
          <pc:docMk/>
          <pc:sldMk cId="2955769484" sldId="403"/>
        </pc:sldMkLst>
      </pc:sldChg>
      <pc:sldChg chg="del">
        <pc:chgData name="Asif Rehmani" userId="e3bc34669d675361" providerId="LiveId" clId="{48EDA7DD-1012-4867-A7AE-128CF2F2DAFE}" dt="2021-12-03T17:25:36.435" v="4" actId="47"/>
        <pc:sldMkLst>
          <pc:docMk/>
          <pc:sldMk cId="1386395403" sldId="409"/>
        </pc:sldMkLst>
      </pc:sldChg>
      <pc:sldChg chg="del">
        <pc:chgData name="Asif Rehmani" userId="e3bc34669d675361" providerId="LiveId" clId="{48EDA7DD-1012-4867-A7AE-128CF2F2DAFE}" dt="2021-12-03T17:25:36.435" v="4" actId="47"/>
        <pc:sldMkLst>
          <pc:docMk/>
          <pc:sldMk cId="348417858" sldId="415"/>
        </pc:sldMkLst>
      </pc:sldChg>
      <pc:sldChg chg="del">
        <pc:chgData name="Asif Rehmani" userId="e3bc34669d675361" providerId="LiveId" clId="{48EDA7DD-1012-4867-A7AE-128CF2F2DAFE}" dt="2021-12-03T17:25:01.221" v="1" actId="47"/>
        <pc:sldMkLst>
          <pc:docMk/>
          <pc:sldMk cId="630613704" sldId="433"/>
        </pc:sldMkLst>
      </pc:sldChg>
      <pc:sldChg chg="del">
        <pc:chgData name="Asif Rehmani" userId="e3bc34669d675361" providerId="LiveId" clId="{48EDA7DD-1012-4867-A7AE-128CF2F2DAFE}" dt="2021-12-03T17:25:36.435" v="4" actId="47"/>
        <pc:sldMkLst>
          <pc:docMk/>
          <pc:sldMk cId="127763914" sldId="435"/>
        </pc:sldMkLst>
      </pc:sldChg>
      <pc:sldChg chg="del">
        <pc:chgData name="Asif Rehmani" userId="e3bc34669d675361" providerId="LiveId" clId="{48EDA7DD-1012-4867-A7AE-128CF2F2DAFE}" dt="2021-12-03T17:24:58.754" v="0" actId="47"/>
        <pc:sldMkLst>
          <pc:docMk/>
          <pc:sldMk cId="3675262710" sldId="439"/>
        </pc:sldMkLst>
      </pc:sldChg>
      <pc:sldChg chg="del">
        <pc:chgData name="Asif Rehmani" userId="e3bc34669d675361" providerId="LiveId" clId="{48EDA7DD-1012-4867-A7AE-128CF2F2DAFE}" dt="2021-12-03T17:25:29.548" v="3" actId="47"/>
        <pc:sldMkLst>
          <pc:docMk/>
          <pc:sldMk cId="3962073246" sldId="468"/>
        </pc:sldMkLst>
      </pc:sldChg>
      <pc:sldChg chg="del">
        <pc:chgData name="Asif Rehmani" userId="e3bc34669d675361" providerId="LiveId" clId="{48EDA7DD-1012-4867-A7AE-128CF2F2DAFE}" dt="2021-12-03T17:25:29.548" v="3" actId="47"/>
        <pc:sldMkLst>
          <pc:docMk/>
          <pc:sldMk cId="2269031862" sldId="469"/>
        </pc:sldMkLst>
      </pc:sldChg>
      <pc:sldChg chg="del">
        <pc:chgData name="Asif Rehmani" userId="e3bc34669d675361" providerId="LiveId" clId="{48EDA7DD-1012-4867-A7AE-128CF2F2DAFE}" dt="2021-12-03T17:25:29.548" v="3" actId="47"/>
        <pc:sldMkLst>
          <pc:docMk/>
          <pc:sldMk cId="1841355662" sldId="1712"/>
        </pc:sldMkLst>
      </pc:sldChg>
      <pc:sldChg chg="del">
        <pc:chgData name="Asif Rehmani" userId="e3bc34669d675361" providerId="LiveId" clId="{48EDA7DD-1012-4867-A7AE-128CF2F2DAFE}" dt="2021-12-03T17:25:44.848" v="6" actId="47"/>
        <pc:sldMkLst>
          <pc:docMk/>
          <pc:sldMk cId="2283350758" sldId="1740"/>
        </pc:sldMkLst>
      </pc:sldChg>
      <pc:sldChg chg="del">
        <pc:chgData name="Asif Rehmani" userId="e3bc34669d675361" providerId="LiveId" clId="{48EDA7DD-1012-4867-A7AE-128CF2F2DAFE}" dt="2021-12-03T17:25:38.637" v="5" actId="47"/>
        <pc:sldMkLst>
          <pc:docMk/>
          <pc:sldMk cId="3477922955" sldId="1770"/>
        </pc:sldMkLst>
      </pc:sldChg>
      <pc:sldChg chg="del">
        <pc:chgData name="Asif Rehmani" userId="e3bc34669d675361" providerId="LiveId" clId="{48EDA7DD-1012-4867-A7AE-128CF2F2DAFE}" dt="2021-12-03T17:25:02.943" v="2" actId="47"/>
        <pc:sldMkLst>
          <pc:docMk/>
          <pc:sldMk cId="4263194457" sldId="1776"/>
        </pc:sldMkLst>
      </pc:sldChg>
      <pc:sldChg chg="del">
        <pc:chgData name="Asif Rehmani" userId="e3bc34669d675361" providerId="LiveId" clId="{48EDA7DD-1012-4867-A7AE-128CF2F2DAFE}" dt="2021-12-03T17:25:01.221" v="1" actId="47"/>
        <pc:sldMkLst>
          <pc:docMk/>
          <pc:sldMk cId="3882766324" sldId="2036"/>
        </pc:sldMkLst>
      </pc:sldChg>
      <pc:sldChg chg="del">
        <pc:chgData name="Asif Rehmani" userId="e3bc34669d675361" providerId="LiveId" clId="{48EDA7DD-1012-4867-A7AE-128CF2F2DAFE}" dt="2021-12-03T17:24:58.754" v="0" actId="47"/>
        <pc:sldMkLst>
          <pc:docMk/>
          <pc:sldMk cId="2055050229" sldId="2047"/>
        </pc:sldMkLst>
      </pc:sldChg>
      <pc:sldChg chg="del">
        <pc:chgData name="Asif Rehmani" userId="e3bc34669d675361" providerId="LiveId" clId="{48EDA7DD-1012-4867-A7AE-128CF2F2DAFE}" dt="2021-12-03T17:25:46.165" v="7" actId="47"/>
        <pc:sldMkLst>
          <pc:docMk/>
          <pc:sldMk cId="1770146688" sldId="2078"/>
        </pc:sldMkLst>
      </pc:sldChg>
      <pc:sldMasterChg chg="delSldLayout">
        <pc:chgData name="Asif Rehmani" userId="e3bc34669d675361" providerId="LiveId" clId="{48EDA7DD-1012-4867-A7AE-128CF2F2DAFE}" dt="2021-12-03T17:25:29.548" v="3" actId="47"/>
        <pc:sldMasterMkLst>
          <pc:docMk/>
          <pc:sldMasterMk cId="120014304" sldId="2147483648"/>
        </pc:sldMasterMkLst>
        <pc:sldLayoutChg chg="del">
          <pc:chgData name="Asif Rehmani" userId="e3bc34669d675361" providerId="LiveId" clId="{48EDA7DD-1012-4867-A7AE-128CF2F2DAFE}" dt="2021-12-03T17:25:29.548" v="3" actId="47"/>
          <pc:sldLayoutMkLst>
            <pc:docMk/>
            <pc:sldMasterMk cId="120014304" sldId="2147483648"/>
            <pc:sldLayoutMk cId="1022701086" sldId="2147483667"/>
          </pc:sldLayoutMkLst>
        </pc:sldLayoutChg>
      </pc:sldMasterChg>
    </pc:docChg>
  </pc:docChgLst>
  <pc:docChgLst>
    <pc:chgData name="Asif Rehmani" userId="e3bc34669d675361" providerId="LiveId" clId="{C7815201-7359-4923-AF0D-88CE24E8AB0A}"/>
    <pc:docChg chg="undo custSel modSld">
      <pc:chgData name="Asif Rehmani" userId="e3bc34669d675361" providerId="LiveId" clId="{C7815201-7359-4923-AF0D-88CE24E8AB0A}" dt="2021-12-16T19:16:09.075" v="14" actId="729"/>
      <pc:docMkLst>
        <pc:docMk/>
      </pc:docMkLst>
      <pc:sldChg chg="addSp delSp modSp mod">
        <pc:chgData name="Asif Rehmani" userId="e3bc34669d675361" providerId="LiveId" clId="{C7815201-7359-4923-AF0D-88CE24E8AB0A}" dt="2021-12-16T12:47:00.989" v="12" actId="14100"/>
        <pc:sldMkLst>
          <pc:docMk/>
          <pc:sldMk cId="590873812" sldId="258"/>
        </pc:sldMkLst>
        <pc:spChg chg="mod">
          <ac:chgData name="Asif Rehmani" userId="e3bc34669d675361" providerId="LiveId" clId="{C7815201-7359-4923-AF0D-88CE24E8AB0A}" dt="2021-12-16T12:47:00.989" v="12" actId="14100"/>
          <ac:spMkLst>
            <pc:docMk/>
            <pc:sldMk cId="590873812" sldId="258"/>
            <ac:spMk id="2" creationId="{76F5A798-361C-4430-B129-602D5E0952A0}"/>
          </ac:spMkLst>
        </pc:spChg>
        <pc:spChg chg="mod">
          <ac:chgData name="Asif Rehmani" userId="e3bc34669d675361" providerId="LiveId" clId="{C7815201-7359-4923-AF0D-88CE24E8AB0A}" dt="2021-12-16T12:46:33.553" v="10" actId="26606"/>
          <ac:spMkLst>
            <pc:docMk/>
            <pc:sldMk cId="590873812" sldId="258"/>
            <ac:spMk id="3" creationId="{B3ACA57F-A9BB-4194-85DD-03750F1D2C6C}"/>
          </ac:spMkLst>
        </pc:spChg>
        <pc:spChg chg="del">
          <ac:chgData name="Asif Rehmani" userId="e3bc34669d675361" providerId="LiveId" clId="{C7815201-7359-4923-AF0D-88CE24E8AB0A}" dt="2021-12-16T12:46:33.553" v="10" actId="26606"/>
          <ac:spMkLst>
            <pc:docMk/>
            <pc:sldMk cId="590873812" sldId="258"/>
            <ac:spMk id="8" creationId="{D8386171-E87D-46AB-8718-4CE2A88748BD}"/>
          </ac:spMkLst>
        </pc:spChg>
        <pc:spChg chg="del">
          <ac:chgData name="Asif Rehmani" userId="e3bc34669d675361" providerId="LiveId" clId="{C7815201-7359-4923-AF0D-88CE24E8AB0A}" dt="2021-12-16T12:46:33.553" v="10" actId="26606"/>
          <ac:spMkLst>
            <pc:docMk/>
            <pc:sldMk cId="590873812" sldId="258"/>
            <ac:spMk id="10" creationId="{207CB456-8849-413C-8210-B663779A32E0}"/>
          </ac:spMkLst>
        </pc:spChg>
        <pc:spChg chg="del">
          <ac:chgData name="Asif Rehmani" userId="e3bc34669d675361" providerId="LiveId" clId="{C7815201-7359-4923-AF0D-88CE24E8AB0A}" dt="2021-12-16T12:46:33.553" v="10" actId="26606"/>
          <ac:spMkLst>
            <pc:docMk/>
            <pc:sldMk cId="590873812" sldId="258"/>
            <ac:spMk id="12" creationId="{E513936D-D1EB-4E42-A97F-942BA1F3DFA7}"/>
          </ac:spMkLst>
        </pc:spChg>
        <pc:spChg chg="add">
          <ac:chgData name="Asif Rehmani" userId="e3bc34669d675361" providerId="LiveId" clId="{C7815201-7359-4923-AF0D-88CE24E8AB0A}" dt="2021-12-16T12:46:33.553" v="10" actId="26606"/>
          <ac:spMkLst>
            <pc:docMk/>
            <pc:sldMk cId="590873812" sldId="258"/>
            <ac:spMk id="17" creationId="{8C790BE2-4E4F-4AAF-81A2-4A6F4885EBE6}"/>
          </ac:spMkLst>
        </pc:spChg>
        <pc:spChg chg="add">
          <ac:chgData name="Asif Rehmani" userId="e3bc34669d675361" providerId="LiveId" clId="{C7815201-7359-4923-AF0D-88CE24E8AB0A}" dt="2021-12-16T12:46:33.553" v="10" actId="26606"/>
          <ac:spMkLst>
            <pc:docMk/>
            <pc:sldMk cId="590873812" sldId="258"/>
            <ac:spMk id="19" creationId="{D28B54C3-B57B-472A-B96E-1FCB67093DC2}"/>
          </ac:spMkLst>
        </pc:spChg>
        <pc:spChg chg="add">
          <ac:chgData name="Asif Rehmani" userId="e3bc34669d675361" providerId="LiveId" clId="{C7815201-7359-4923-AF0D-88CE24E8AB0A}" dt="2021-12-16T12:46:33.553" v="10" actId="26606"/>
          <ac:spMkLst>
            <pc:docMk/>
            <pc:sldMk cId="590873812" sldId="258"/>
            <ac:spMk id="21" creationId="{7DB3C429-F8DA-49B9-AF84-21996FCF78B5}"/>
          </ac:spMkLst>
        </pc:spChg>
        <pc:spChg chg="add">
          <ac:chgData name="Asif Rehmani" userId="e3bc34669d675361" providerId="LiveId" clId="{C7815201-7359-4923-AF0D-88CE24E8AB0A}" dt="2021-12-16T12:46:33.553" v="10" actId="26606"/>
          <ac:spMkLst>
            <pc:docMk/>
            <pc:sldMk cId="590873812" sldId="258"/>
            <ac:spMk id="23" creationId="{E12088DD-B1AD-40E0-8B86-1D87A2CCD9BE}"/>
          </ac:spMkLst>
        </pc:spChg>
        <pc:spChg chg="add">
          <ac:chgData name="Asif Rehmani" userId="e3bc34669d675361" providerId="LiveId" clId="{C7815201-7359-4923-AF0D-88CE24E8AB0A}" dt="2021-12-16T12:46:33.553" v="10" actId="26606"/>
          <ac:spMkLst>
            <pc:docMk/>
            <pc:sldMk cId="590873812" sldId="258"/>
            <ac:spMk id="25" creationId="{C4C9F2B0-1044-46EB-8AEB-C3BFFDE6C2CC}"/>
          </ac:spMkLst>
        </pc:spChg>
        <pc:spChg chg="add">
          <ac:chgData name="Asif Rehmani" userId="e3bc34669d675361" providerId="LiveId" clId="{C7815201-7359-4923-AF0D-88CE24E8AB0A}" dt="2021-12-16T12:46:33.553" v="10" actId="26606"/>
          <ac:spMkLst>
            <pc:docMk/>
            <pc:sldMk cId="590873812" sldId="258"/>
            <ac:spMk id="27" creationId="{0C395952-4E26-45A2-8756-2ADFD6E53C6E}"/>
          </ac:spMkLst>
        </pc:spChg>
        <pc:spChg chg="add">
          <ac:chgData name="Asif Rehmani" userId="e3bc34669d675361" providerId="LiveId" clId="{C7815201-7359-4923-AF0D-88CE24E8AB0A}" dt="2021-12-16T12:46:33.553" v="10" actId="26606"/>
          <ac:spMkLst>
            <pc:docMk/>
            <pc:sldMk cId="590873812" sldId="258"/>
            <ac:spMk id="29" creationId="{4734BADF-9461-4621-B112-2D7BABEA7DD0}"/>
          </ac:spMkLst>
        </pc:spChg>
      </pc:sldChg>
      <pc:sldChg chg="mod modShow">
        <pc:chgData name="Asif Rehmani" userId="e3bc34669d675361" providerId="LiveId" clId="{C7815201-7359-4923-AF0D-88CE24E8AB0A}" dt="2021-12-16T19:15:50.850" v="13" actId="729"/>
        <pc:sldMkLst>
          <pc:docMk/>
          <pc:sldMk cId="1712031016" sldId="434"/>
        </pc:sldMkLst>
      </pc:sldChg>
      <pc:sldChg chg="addSp delSp modSp mod modClrScheme delDesignElem chgLayout">
        <pc:chgData name="Asif Rehmani" userId="e3bc34669d675361" providerId="LiveId" clId="{C7815201-7359-4923-AF0D-88CE24E8AB0A}" dt="2021-12-16T12:46:11.142" v="9" actId="700"/>
        <pc:sldMkLst>
          <pc:docMk/>
          <pc:sldMk cId="3614328836" sldId="2041"/>
        </pc:sldMkLst>
        <pc:spChg chg="mod ord">
          <ac:chgData name="Asif Rehmani" userId="e3bc34669d675361" providerId="LiveId" clId="{C7815201-7359-4923-AF0D-88CE24E8AB0A}" dt="2021-12-16T12:46:11.142" v="9" actId="700"/>
          <ac:spMkLst>
            <pc:docMk/>
            <pc:sldMk cId="3614328836" sldId="2041"/>
            <ac:spMk id="2" creationId="{B656BBBE-7160-48B6-BBDE-CFAB0D877AB7}"/>
          </ac:spMkLst>
        </pc:spChg>
        <pc:spChg chg="add del mod ord">
          <ac:chgData name="Asif Rehmani" userId="e3bc34669d675361" providerId="LiveId" clId="{C7815201-7359-4923-AF0D-88CE24E8AB0A}" dt="2021-12-16T12:46:11.142" v="9" actId="700"/>
          <ac:spMkLst>
            <pc:docMk/>
            <pc:sldMk cId="3614328836" sldId="2041"/>
            <ac:spMk id="3" creationId="{5F122E97-5080-473F-A8CA-08AFFA8F4A35}"/>
          </ac:spMkLst>
        </pc:spChg>
        <pc:spChg chg="add del mod ord">
          <ac:chgData name="Asif Rehmani" userId="e3bc34669d675361" providerId="LiveId" clId="{C7815201-7359-4923-AF0D-88CE24E8AB0A}" dt="2021-12-16T12:46:11.142" v="9" actId="700"/>
          <ac:spMkLst>
            <pc:docMk/>
            <pc:sldMk cId="3614328836" sldId="2041"/>
            <ac:spMk id="4" creationId="{2AA485DA-175E-4449-AB5B-46DE357AD5E5}"/>
          </ac:spMkLst>
        </pc:spChg>
        <pc:spChg chg="add del mod ord">
          <ac:chgData name="Asif Rehmani" userId="e3bc34669d675361" providerId="LiveId" clId="{C7815201-7359-4923-AF0D-88CE24E8AB0A}" dt="2021-12-16T12:46:10.255" v="8" actId="700"/>
          <ac:spMkLst>
            <pc:docMk/>
            <pc:sldMk cId="3614328836" sldId="2041"/>
            <ac:spMk id="5" creationId="{9CB32CB8-642F-44F0-883C-5095CF416198}"/>
          </ac:spMkLst>
        </pc:spChg>
        <pc:spChg chg="add del">
          <ac:chgData name="Asif Rehmani" userId="e3bc34669d675361" providerId="LiveId" clId="{C7815201-7359-4923-AF0D-88CE24E8AB0A}" dt="2021-12-16T12:46:11.142" v="9" actId="700"/>
          <ac:spMkLst>
            <pc:docMk/>
            <pc:sldMk cId="3614328836" sldId="2041"/>
            <ac:spMk id="71" creationId="{87CC2527-562A-4F69-B487-4371E5B243E7}"/>
          </ac:spMkLst>
        </pc:spChg>
        <pc:cxnChg chg="add del">
          <ac:chgData name="Asif Rehmani" userId="e3bc34669d675361" providerId="LiveId" clId="{C7815201-7359-4923-AF0D-88CE24E8AB0A}" dt="2021-12-16T12:46:11.142" v="9" actId="700"/>
          <ac:cxnSpMkLst>
            <pc:docMk/>
            <pc:sldMk cId="3614328836" sldId="2041"/>
            <ac:cxnSpMk id="73" creationId="{BCDAEC91-5BCE-4B55-9CC0-43EF94CB734B}"/>
          </ac:cxnSpMkLst>
        </pc:cxnChg>
      </pc:sldChg>
      <pc:sldChg chg="mod modShow">
        <pc:chgData name="Asif Rehmani" userId="e3bc34669d675361" providerId="LiveId" clId="{C7815201-7359-4923-AF0D-88CE24E8AB0A}" dt="2021-12-16T19:16:09.075" v="14" actId="729"/>
        <pc:sldMkLst>
          <pc:docMk/>
          <pc:sldMk cId="1456788890" sldId="2048"/>
        </pc:sldMkLst>
      </pc:sldChg>
      <pc:sldChg chg="delSp modSp mod delAnim modAnim">
        <pc:chgData name="Asif Rehmani" userId="e3bc34669d675361" providerId="LiveId" clId="{C7815201-7359-4923-AF0D-88CE24E8AB0A}" dt="2021-12-16T12:44:31.773" v="5" actId="20577"/>
        <pc:sldMkLst>
          <pc:docMk/>
          <pc:sldMk cId="3414130333" sldId="2145706443"/>
        </pc:sldMkLst>
        <pc:spChg chg="mod">
          <ac:chgData name="Asif Rehmani" userId="e3bc34669d675361" providerId="LiveId" clId="{C7815201-7359-4923-AF0D-88CE24E8AB0A}" dt="2021-12-16T12:44:31.773" v="5" actId="20577"/>
          <ac:spMkLst>
            <pc:docMk/>
            <pc:sldMk cId="3414130333" sldId="2145706443"/>
            <ac:spMk id="3" creationId="{54486CD7-7F51-491A-BE8D-E451E9A8E0E6}"/>
          </ac:spMkLst>
        </pc:spChg>
        <pc:picChg chg="del">
          <ac:chgData name="Asif Rehmani" userId="e3bc34669d675361" providerId="LiveId" clId="{C7815201-7359-4923-AF0D-88CE24E8AB0A}" dt="2021-12-16T12:44:22.330" v="0" actId="478"/>
          <ac:picMkLst>
            <pc:docMk/>
            <pc:sldMk cId="3414130333" sldId="2145706443"/>
            <ac:picMk id="7" creationId="{D13D4600-32C7-470F-8CB6-7462A39479A2}"/>
          </ac:picMkLst>
        </pc:picChg>
        <pc:picChg chg="del">
          <ac:chgData name="Asif Rehmani" userId="e3bc34669d675361" providerId="LiveId" clId="{C7815201-7359-4923-AF0D-88CE24E8AB0A}" dt="2021-12-16T12:44:22.330" v="0" actId="478"/>
          <ac:picMkLst>
            <pc:docMk/>
            <pc:sldMk cId="3414130333" sldId="2145706443"/>
            <ac:picMk id="11" creationId="{B4C21686-E1A7-45A5-AEA8-DCD83C7EF688}"/>
          </ac:picMkLst>
        </pc:picChg>
        <pc:picChg chg="del">
          <ac:chgData name="Asif Rehmani" userId="e3bc34669d675361" providerId="LiveId" clId="{C7815201-7359-4923-AF0D-88CE24E8AB0A}" dt="2021-12-16T12:44:22.330" v="0" actId="478"/>
          <ac:picMkLst>
            <pc:docMk/>
            <pc:sldMk cId="3414130333" sldId="2145706443"/>
            <ac:picMk id="15" creationId="{7FFDF86C-C246-4154-8CBA-EABCD398948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F515BC-39B8-4165-910C-1A6B288EF05B}" type="doc">
      <dgm:prSet loTypeId="urn:microsoft.com/office/officeart/2005/8/layout/process4" loCatId="process" qsTypeId="urn:microsoft.com/office/officeart/2005/8/quickstyle/simple2" qsCatId="simple" csTypeId="urn:microsoft.com/office/officeart/2005/8/colors/colorful5" csCatId="colorful" phldr="1"/>
      <dgm:spPr/>
      <dgm:t>
        <a:bodyPr/>
        <a:lstStyle/>
        <a:p>
          <a:endParaRPr lang="en-US"/>
        </a:p>
      </dgm:t>
    </dgm:pt>
    <dgm:pt modelId="{2FE94278-55A1-404E-9DB4-F9BFDE84D035}">
      <dgm:prSet/>
      <dgm:spPr/>
      <dgm:t>
        <a:bodyPr/>
        <a:lstStyle/>
        <a:p>
          <a:r>
            <a:rPr lang="en-US" dirty="0"/>
            <a:t>This solution Must solve a Real challenge and Delight your team.</a:t>
          </a:r>
        </a:p>
      </dgm:t>
    </dgm:pt>
    <dgm:pt modelId="{6928F2B8-516F-4171-85E8-ABD88DAD64CA}" type="parTrans" cxnId="{3E7947C3-ED0F-4647-BB2E-B0174F200C25}">
      <dgm:prSet/>
      <dgm:spPr/>
      <dgm:t>
        <a:bodyPr/>
        <a:lstStyle/>
        <a:p>
          <a:endParaRPr lang="en-US"/>
        </a:p>
      </dgm:t>
    </dgm:pt>
    <dgm:pt modelId="{9FC63603-EB6D-4A43-9FBB-A11CBAF0CCB2}" type="sibTrans" cxnId="{3E7947C3-ED0F-4647-BB2E-B0174F200C25}">
      <dgm:prSet/>
      <dgm:spPr/>
      <dgm:t>
        <a:bodyPr/>
        <a:lstStyle/>
        <a:p>
          <a:endParaRPr lang="en-US"/>
        </a:p>
      </dgm:t>
    </dgm:pt>
    <dgm:pt modelId="{D4BC23F6-066C-453C-98BC-8403FEB185AD}">
      <dgm:prSet/>
      <dgm:spPr/>
      <dgm:t>
        <a:bodyPr/>
        <a:lstStyle/>
        <a:p>
          <a:r>
            <a:rPr lang="en-US" dirty="0"/>
            <a:t>Formula for creating: Believers/Champions/Evangelists</a:t>
          </a:r>
        </a:p>
      </dgm:t>
    </dgm:pt>
    <dgm:pt modelId="{98F5857D-8EA5-42C1-82EE-324E54C59A90}" type="parTrans" cxnId="{2EDEE86B-19DB-4798-BF49-B13929012DFB}">
      <dgm:prSet/>
      <dgm:spPr/>
      <dgm:t>
        <a:bodyPr/>
        <a:lstStyle/>
        <a:p>
          <a:endParaRPr lang="en-US"/>
        </a:p>
      </dgm:t>
    </dgm:pt>
    <dgm:pt modelId="{BF392797-2E8A-43B0-A7A6-5AEE679CE75C}" type="sibTrans" cxnId="{2EDEE86B-19DB-4798-BF49-B13929012DFB}">
      <dgm:prSet/>
      <dgm:spPr/>
      <dgm:t>
        <a:bodyPr/>
        <a:lstStyle/>
        <a:p>
          <a:endParaRPr lang="en-US"/>
        </a:p>
      </dgm:t>
    </dgm:pt>
    <dgm:pt modelId="{0165F028-A6CC-4F73-9C7C-4B671735FB90}" type="pres">
      <dgm:prSet presAssocID="{0EF515BC-39B8-4165-910C-1A6B288EF05B}" presName="Name0" presStyleCnt="0">
        <dgm:presLayoutVars>
          <dgm:dir/>
          <dgm:animLvl val="lvl"/>
          <dgm:resizeHandles val="exact"/>
        </dgm:presLayoutVars>
      </dgm:prSet>
      <dgm:spPr/>
    </dgm:pt>
    <dgm:pt modelId="{9944F3D4-5CF2-40C1-B8FB-4BEDA96BB601}" type="pres">
      <dgm:prSet presAssocID="{D4BC23F6-066C-453C-98BC-8403FEB185AD}" presName="boxAndChildren" presStyleCnt="0"/>
      <dgm:spPr/>
    </dgm:pt>
    <dgm:pt modelId="{C59378DE-ECCB-4C36-9EB5-BBA0106713AB}" type="pres">
      <dgm:prSet presAssocID="{D4BC23F6-066C-453C-98BC-8403FEB185AD}" presName="parentTextBox" presStyleLbl="node1" presStyleIdx="0" presStyleCnt="2"/>
      <dgm:spPr/>
    </dgm:pt>
    <dgm:pt modelId="{3F4135BC-877D-4F17-A933-F96A94EBAFE5}" type="pres">
      <dgm:prSet presAssocID="{9FC63603-EB6D-4A43-9FBB-A11CBAF0CCB2}" presName="sp" presStyleCnt="0"/>
      <dgm:spPr/>
    </dgm:pt>
    <dgm:pt modelId="{E9EA07A4-F732-4572-80DA-DA2518EB984E}" type="pres">
      <dgm:prSet presAssocID="{2FE94278-55A1-404E-9DB4-F9BFDE84D035}" presName="arrowAndChildren" presStyleCnt="0"/>
      <dgm:spPr/>
    </dgm:pt>
    <dgm:pt modelId="{E31F974F-7488-4460-8F7B-B860F389FAD0}" type="pres">
      <dgm:prSet presAssocID="{2FE94278-55A1-404E-9DB4-F9BFDE84D035}" presName="parentTextArrow" presStyleLbl="node1" presStyleIdx="1" presStyleCnt="2"/>
      <dgm:spPr/>
    </dgm:pt>
  </dgm:ptLst>
  <dgm:cxnLst>
    <dgm:cxn modelId="{FF3DBF48-F565-4A1C-AAE0-9EF771644F58}" type="presOf" srcId="{0EF515BC-39B8-4165-910C-1A6B288EF05B}" destId="{0165F028-A6CC-4F73-9C7C-4B671735FB90}" srcOrd="0" destOrd="0" presId="urn:microsoft.com/office/officeart/2005/8/layout/process4"/>
    <dgm:cxn modelId="{2EDEE86B-19DB-4798-BF49-B13929012DFB}" srcId="{0EF515BC-39B8-4165-910C-1A6B288EF05B}" destId="{D4BC23F6-066C-453C-98BC-8403FEB185AD}" srcOrd="1" destOrd="0" parTransId="{98F5857D-8EA5-42C1-82EE-324E54C59A90}" sibTransId="{BF392797-2E8A-43B0-A7A6-5AEE679CE75C}"/>
    <dgm:cxn modelId="{9B8B5070-5959-4256-BA4C-729ACA8907F8}" type="presOf" srcId="{2FE94278-55A1-404E-9DB4-F9BFDE84D035}" destId="{E31F974F-7488-4460-8F7B-B860F389FAD0}" srcOrd="0" destOrd="0" presId="urn:microsoft.com/office/officeart/2005/8/layout/process4"/>
    <dgm:cxn modelId="{3E7947C3-ED0F-4647-BB2E-B0174F200C25}" srcId="{0EF515BC-39B8-4165-910C-1A6B288EF05B}" destId="{2FE94278-55A1-404E-9DB4-F9BFDE84D035}" srcOrd="0" destOrd="0" parTransId="{6928F2B8-516F-4171-85E8-ABD88DAD64CA}" sibTransId="{9FC63603-EB6D-4A43-9FBB-A11CBAF0CCB2}"/>
    <dgm:cxn modelId="{57BF5BDB-CE53-42A3-BE49-5352F9EE218E}" type="presOf" srcId="{D4BC23F6-066C-453C-98BC-8403FEB185AD}" destId="{C59378DE-ECCB-4C36-9EB5-BBA0106713AB}" srcOrd="0" destOrd="0" presId="urn:microsoft.com/office/officeart/2005/8/layout/process4"/>
    <dgm:cxn modelId="{6F09F966-702D-45BC-AB5F-7C9D88748414}" type="presParOf" srcId="{0165F028-A6CC-4F73-9C7C-4B671735FB90}" destId="{9944F3D4-5CF2-40C1-B8FB-4BEDA96BB601}" srcOrd="0" destOrd="0" presId="urn:microsoft.com/office/officeart/2005/8/layout/process4"/>
    <dgm:cxn modelId="{A9D432E3-2E8A-4069-B338-CAB64FBD423D}" type="presParOf" srcId="{9944F3D4-5CF2-40C1-B8FB-4BEDA96BB601}" destId="{C59378DE-ECCB-4C36-9EB5-BBA0106713AB}" srcOrd="0" destOrd="0" presId="urn:microsoft.com/office/officeart/2005/8/layout/process4"/>
    <dgm:cxn modelId="{5B1112E1-19DC-4867-9C67-66B85531D365}" type="presParOf" srcId="{0165F028-A6CC-4F73-9C7C-4B671735FB90}" destId="{3F4135BC-877D-4F17-A933-F96A94EBAFE5}" srcOrd="1" destOrd="0" presId="urn:microsoft.com/office/officeart/2005/8/layout/process4"/>
    <dgm:cxn modelId="{C83B5D4E-DAEC-46F8-9B93-9975684A3299}" type="presParOf" srcId="{0165F028-A6CC-4F73-9C7C-4B671735FB90}" destId="{E9EA07A4-F732-4572-80DA-DA2518EB984E}" srcOrd="2" destOrd="0" presId="urn:microsoft.com/office/officeart/2005/8/layout/process4"/>
    <dgm:cxn modelId="{4878332A-EC00-41CC-8676-52D795CFCB31}" type="presParOf" srcId="{E9EA07A4-F732-4572-80DA-DA2518EB984E}" destId="{E31F974F-7488-4460-8F7B-B860F389FAD0}"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9378DE-ECCB-4C36-9EB5-BBA0106713AB}">
      <dsp:nvSpPr>
        <dsp:cNvPr id="0" name=""/>
        <dsp:cNvSpPr/>
      </dsp:nvSpPr>
      <dsp:spPr>
        <a:xfrm>
          <a:off x="0" y="2730899"/>
          <a:ext cx="7315200" cy="179176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t>Formula for creating: Believers/Champions/Evangelists</a:t>
          </a:r>
        </a:p>
      </dsp:txBody>
      <dsp:txXfrm>
        <a:off x="0" y="2730899"/>
        <a:ext cx="7315200" cy="1791765"/>
      </dsp:txXfrm>
    </dsp:sp>
    <dsp:sp modelId="{E31F974F-7488-4460-8F7B-B860F389FAD0}">
      <dsp:nvSpPr>
        <dsp:cNvPr id="0" name=""/>
        <dsp:cNvSpPr/>
      </dsp:nvSpPr>
      <dsp:spPr>
        <a:xfrm rot="10800000">
          <a:off x="0" y="2040"/>
          <a:ext cx="7315200" cy="2755735"/>
        </a:xfrm>
        <a:prstGeom prst="upArrowCallout">
          <a:avLst/>
        </a:prstGeom>
        <a:solidFill>
          <a:schemeClr val="accent5">
            <a:hueOff val="414507"/>
            <a:satOff val="39495"/>
            <a:lumOff val="-1647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US" sz="3900" kern="1200" dirty="0"/>
            <a:t>This solution Must solve a Real challenge and Delight your team.</a:t>
          </a:r>
        </a:p>
      </dsp:txBody>
      <dsp:txXfrm rot="10800000">
        <a:off x="0" y="2040"/>
        <a:ext cx="7315200" cy="179059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73213D-0ACC-4527-891E-6FBF16CDF57F}" type="datetimeFigureOut">
              <a:rPr lang="en-US" smtClean="0"/>
              <a:t>5/11/2022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19D56B-78AE-4B12-A556-C79A622260B2}" type="slidenum">
              <a:rPr lang="en-US" smtClean="0"/>
              <a:t>‹#›</a:t>
            </a:fld>
            <a:endParaRPr lang="en-US"/>
          </a:p>
        </p:txBody>
      </p:sp>
    </p:spTree>
    <p:extLst>
      <p:ext uri="{BB962C8B-B14F-4D97-AF65-F5344CB8AC3E}">
        <p14:creationId xmlns:p14="http://schemas.microsoft.com/office/powerpoint/2010/main" val="2044069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learningindustry.com/how-performance-support-tools-different-from-training-3-pst-examples-microlearnin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conference topics include:</a:t>
            </a:r>
          </a:p>
          <a:p>
            <a:endParaRPr lang="en-US" dirty="0"/>
          </a:p>
          <a:p>
            <a:pPr marL="171450" indent="-171450">
              <a:buFont typeface="Arial" panose="020B0604020202020204" pitchFamily="34" charset="0"/>
              <a:buChar char="•"/>
            </a:pPr>
            <a:r>
              <a:rPr lang="en-US" dirty="0"/>
              <a:t>Organizational change management </a:t>
            </a:r>
          </a:p>
          <a:p>
            <a:pPr marL="171450" indent="-171450">
              <a:buFont typeface="Arial" panose="020B0604020202020204" pitchFamily="34" charset="0"/>
              <a:buChar char="•"/>
            </a:pPr>
            <a:r>
              <a:rPr lang="en-US" dirty="0"/>
              <a:t>Learning in the flow of work </a:t>
            </a:r>
          </a:p>
          <a:p>
            <a:pPr marL="171450" indent="-171450">
              <a:buFont typeface="Arial" panose="020B0604020202020204" pitchFamily="34" charset="0"/>
              <a:buChar char="•"/>
            </a:pPr>
            <a:r>
              <a:rPr lang="en-US" dirty="0"/>
              <a:t>Making the best use out of Microsoft Office 365 </a:t>
            </a:r>
          </a:p>
          <a:p>
            <a:pPr marL="171450" indent="-171450">
              <a:buFont typeface="Arial" panose="020B0604020202020204" pitchFamily="34" charset="0"/>
              <a:buChar char="•"/>
            </a:pPr>
            <a:r>
              <a:rPr lang="en-US" dirty="0"/>
              <a:t>Introduction to Dynamics 365 for the Microsoft 365 guy or gal </a:t>
            </a:r>
          </a:p>
          <a:p>
            <a:pPr marL="171450" indent="-171450">
              <a:buFont typeface="Arial" panose="020B0604020202020204" pitchFamily="34" charset="0"/>
              <a:buChar char="•"/>
            </a:pPr>
            <a:r>
              <a:rPr lang="en-US" dirty="0"/>
              <a:t>Microsoft Viva: what are the components of </a:t>
            </a:r>
            <a:r>
              <a:rPr lang="en-US" dirty="0" err="1"/>
              <a:t>vva</a:t>
            </a:r>
            <a:r>
              <a:rPr lang="en-US" dirty="0"/>
              <a:t> and why you should care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919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Treat the user adoption service like a product - it gives you a more holistic view of all the interconnected pieces.</a:t>
            </a:r>
          </a:p>
          <a:p>
            <a:r>
              <a:rPr lang="en-US" sz="1200" kern="1200" dirty="0">
                <a:solidFill>
                  <a:schemeClr val="tx1"/>
                </a:solidFill>
                <a:effectLst/>
                <a:latin typeface="+mn-lt"/>
                <a:ea typeface="+mn-ea"/>
                <a:cs typeface="+mn-cs"/>
              </a:rPr>
              <a:t>Be an evangelist. </a:t>
            </a:r>
          </a:p>
          <a:p>
            <a:r>
              <a:rPr lang="en-US" sz="1200" kern="1200" dirty="0">
                <a:solidFill>
                  <a:schemeClr val="tx1"/>
                </a:solidFill>
                <a:effectLst/>
                <a:latin typeface="+mn-lt"/>
                <a:ea typeface="+mn-ea"/>
                <a:cs typeface="+mn-cs"/>
              </a:rPr>
              <a:t>Instead of just answering a question, send short videos or other type of training / help items to users. that's been successful.</a:t>
            </a:r>
          </a:p>
          <a:p>
            <a:r>
              <a:rPr lang="en-US" sz="1200" kern="1200" dirty="0">
                <a:solidFill>
                  <a:schemeClr val="tx1"/>
                </a:solidFill>
                <a:effectLst/>
                <a:latin typeface="+mn-lt"/>
                <a:ea typeface="+mn-ea"/>
                <a:cs typeface="+mn-cs"/>
              </a:rPr>
              <a:t>Use a minimalist approach when deploying solutions by telling users about only a few features instead of overwhelming them.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903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UAaaS</a:t>
            </a:r>
            <a:r>
              <a:rPr lang="en-US" dirty="0"/>
              <a:t> (yes… I’m aware how that sounds 😆) is an ongoing way of supporting users to help them do their job.</a:t>
            </a:r>
          </a:p>
          <a:p>
            <a:endParaRPr lang="en-US" dirty="0"/>
          </a:p>
          <a:p>
            <a:r>
              <a:rPr lang="en-US" dirty="0"/>
              <a:t>The more you can automate, the better it will be … for You and for Them.</a:t>
            </a:r>
          </a:p>
        </p:txBody>
      </p:sp>
      <p:sp>
        <p:nvSpPr>
          <p:cNvPr id="4" name="Slide Number Placeholder 3"/>
          <p:cNvSpPr>
            <a:spLocks noGrp="1"/>
          </p:cNvSpPr>
          <p:nvPr>
            <p:ph type="sldNum" sz="quarter" idx="10"/>
          </p:nvPr>
        </p:nvSpPr>
        <p:spPr/>
        <p:txBody>
          <a:bodyPr/>
          <a:lstStyle/>
          <a:p>
            <a:fld id="{AC19D56B-78AE-4B12-A556-C79A622260B2}" type="slidenum">
              <a:rPr lang="en-US" smtClean="0"/>
              <a:t>11</a:t>
            </a:fld>
            <a:endParaRPr lang="en-US"/>
          </a:p>
        </p:txBody>
      </p:sp>
    </p:spTree>
    <p:extLst>
      <p:ext uri="{BB962C8B-B14F-4D97-AF65-F5344CB8AC3E}">
        <p14:creationId xmlns:p14="http://schemas.microsoft.com/office/powerpoint/2010/main" val="3899184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executive sponsorship, you might as well forget about your initiative to achieve sustainable adoption. It just doesn’t work if you don’t have at least one executive sponsor.</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5/11/2022 11:09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59571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Radio station </a:t>
            </a:r>
            <a:r>
              <a:rPr lang="en-US" i="1" dirty="0"/>
              <a:t>WIIFM (What’s In It For Me). </a:t>
            </a:r>
          </a:p>
          <a:p>
            <a:r>
              <a:rPr lang="en-US" dirty="0"/>
              <a:t>Everyone is listening to it all the time. That’s the truth!</a:t>
            </a:r>
          </a:p>
          <a:p>
            <a:endParaRPr lang="en-US" dirty="0"/>
          </a:p>
          <a:p>
            <a:r>
              <a:rPr lang="en-US" dirty="0"/>
              <a:t>Finding and solving the critical problem of users is what it's all about .</a:t>
            </a:r>
          </a:p>
        </p:txBody>
      </p:sp>
      <p:sp>
        <p:nvSpPr>
          <p:cNvPr id="4" name="Slide Number Placeholder 3"/>
          <p:cNvSpPr>
            <a:spLocks noGrp="1"/>
          </p:cNvSpPr>
          <p:nvPr>
            <p:ph type="sldNum" sz="quarter" idx="10"/>
          </p:nvPr>
        </p:nvSpPr>
        <p:spPr/>
        <p:txBody>
          <a:bodyPr/>
          <a:lstStyle/>
          <a:p>
            <a:fld id="{AC19D56B-78AE-4B12-A556-C79A622260B2}" type="slidenum">
              <a:rPr lang="en-US" smtClean="0"/>
              <a:t>13</a:t>
            </a:fld>
            <a:endParaRPr lang="en-US"/>
          </a:p>
        </p:txBody>
      </p:sp>
    </p:spTree>
    <p:extLst>
      <p:ext uri="{BB962C8B-B14F-4D97-AF65-F5344CB8AC3E}">
        <p14:creationId xmlns:p14="http://schemas.microsoft.com/office/powerpoint/2010/main" val="1516317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Finding the critical “want” </a:t>
            </a:r>
          </a:p>
          <a:p>
            <a:r>
              <a:rPr lang="en-US" dirty="0"/>
              <a:t>Back around 2012, I was trying to get my dad to get an iPhone. I knew that it would help him a lot checking weather, booking flights, and other apps that were getting popular around that time.</a:t>
            </a:r>
          </a:p>
          <a:p>
            <a:endParaRPr lang="en-US" dirty="0"/>
          </a:p>
          <a:p>
            <a:r>
              <a:rPr lang="en-US" dirty="0"/>
              <a:t>he resisted the idea and said that he was fine with his flip phone. It could let him message and make calls. He didn’t need the complexity of the iPhone and was resistant to the change. </a:t>
            </a:r>
          </a:p>
          <a:p>
            <a:endParaRPr lang="en-US" dirty="0"/>
          </a:p>
          <a:p>
            <a:r>
              <a:rPr lang="en-US" dirty="0"/>
              <a:t>Then one day, a cousin of mine created a WhatsApp group. He put all of our extended family members into that WhatsApp group. </a:t>
            </a:r>
          </a:p>
          <a:p>
            <a:r>
              <a:rPr lang="en-US" dirty="0"/>
              <a:t>We have a large extended family. We're talking about more than 70 people. Everyone was added to this group who had a smart phone. All of the adults by this time had a smartphone except my dad. And my dad happened to be the oldest of 11 brothers and sisters and has always felt that he is the patriarch of the family. </a:t>
            </a:r>
          </a:p>
          <a:p>
            <a:endParaRPr lang="en-US" dirty="0"/>
          </a:p>
          <a:p>
            <a:r>
              <a:rPr lang="en-US" dirty="0"/>
              <a:t>So guess what … FOMO hit hard with him. He wanted to be in this group once he found out about it. </a:t>
            </a:r>
          </a:p>
          <a:p>
            <a:endParaRPr lang="en-US" dirty="0"/>
          </a:p>
          <a:p>
            <a:r>
              <a:rPr lang="en-US" dirty="0"/>
              <a:t>My dad's request to me (or more like a demand </a:t>
            </a:r>
            <a:r>
              <a:rPr lang="en-US" dirty="0">
                <a:sym typeface="Wingdings" panose="05000000000000000000" pitchFamily="2" charset="2"/>
              </a:rPr>
              <a:t></a:t>
            </a:r>
            <a:r>
              <a:rPr lang="en-US" dirty="0"/>
              <a:t>):</a:t>
            </a:r>
          </a:p>
          <a:p>
            <a:r>
              <a:rPr lang="en-US" i="1" dirty="0"/>
              <a:t>“Asif, get me </a:t>
            </a:r>
            <a:r>
              <a:rPr lang="en-US" i="1" dirty="0" err="1"/>
              <a:t>Whatsapp</a:t>
            </a:r>
            <a:r>
              <a:rPr lang="en-US" i="1" dirty="0"/>
              <a:t>!”</a:t>
            </a:r>
          </a:p>
          <a:p>
            <a:endParaRPr lang="en-US" dirty="0"/>
          </a:p>
          <a:p>
            <a:r>
              <a:rPr lang="en-US" dirty="0"/>
              <a:t>Keep the distinction in mind here. He was still not asking about an iPhone or smartphone. He wanted WhatsApp because that's what attracted him. He could still care less about the actual device that got him access to WhatsApp as long as he had access to that particular application. </a:t>
            </a:r>
          </a:p>
          <a:p>
            <a:endParaRPr lang="en-US" dirty="0"/>
          </a:p>
          <a:p>
            <a:r>
              <a:rPr lang="en-US" dirty="0"/>
              <a:t>When I explained to him that he would have to get a smart phone to get WhatsApp, it was a much easier sell this time around. He had no problem going the smartphone route this time since that got him what he wanted.</a:t>
            </a:r>
          </a:p>
          <a:p>
            <a:endParaRPr lang="en-US" dirty="0"/>
          </a:p>
          <a:p>
            <a:r>
              <a:rPr lang="en-US" dirty="0"/>
              <a:t>of course, once he got a smart phone, he automatically started discovering other features such as checking email, browsing for news, booking flights and more. I did not have to train nor motivate him to discover these things that I was telling him about for quite some time. The adoption of the smartphone itself was automatic once he got what he wanted, WhatsApp, along with the phone.</a:t>
            </a:r>
          </a:p>
          <a:p>
            <a:endParaRPr lang="en-US" dirty="0"/>
          </a:p>
          <a:p>
            <a:endParaRPr lang="en-US" dirty="0"/>
          </a:p>
          <a:p>
            <a:r>
              <a:rPr lang="en-US" dirty="0"/>
              <a:t>there's a lesson to be learned here IMHO.</a:t>
            </a:r>
          </a:p>
          <a:p>
            <a:r>
              <a:rPr lang="en-US" dirty="0"/>
              <a:t>we need to get our users what they </a:t>
            </a:r>
            <a:r>
              <a:rPr lang="en-US" i="1" dirty="0"/>
              <a:t>want</a:t>
            </a:r>
            <a:r>
              <a:rPr lang="en-US" dirty="0"/>
              <a:t>. and that one or two specific things did they really want need to be placed on the top of a platform where we </a:t>
            </a:r>
            <a:r>
              <a:rPr lang="en-US" i="1" dirty="0"/>
              <a:t>need</a:t>
            </a:r>
            <a:r>
              <a:rPr lang="en-US" dirty="0"/>
              <a:t> them to be. User adoption will take care of itself automatically after that.   </a:t>
            </a:r>
          </a:p>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14</a:t>
            </a:fld>
            <a:endParaRPr lang="en-US"/>
          </a:p>
        </p:txBody>
      </p:sp>
    </p:spTree>
    <p:extLst>
      <p:ext uri="{BB962C8B-B14F-4D97-AF65-F5344CB8AC3E}">
        <p14:creationId xmlns:p14="http://schemas.microsoft.com/office/powerpoint/2010/main" val="831664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perception of the target customer could be very different than yours </a:t>
            </a:r>
          </a:p>
          <a:p>
            <a:r>
              <a:rPr lang="en-US" b="0" dirty="0"/>
              <a:t>My team and I were contracted to perform an IT assessment of operations at a Department of Defense run facility based in Tennessee. This was around 2009 if I remember correctly. </a:t>
            </a:r>
          </a:p>
          <a:p>
            <a:endParaRPr lang="en-US" b="0" dirty="0"/>
          </a:p>
          <a:p>
            <a:r>
              <a:rPr lang="en-US" b="0" dirty="0"/>
              <a:t>Money was no object to these guys. They had more than enough funding and were just looking to create efficient processes within their teams.</a:t>
            </a:r>
          </a:p>
          <a:p>
            <a:r>
              <a:rPr lang="en-US" b="0" dirty="0"/>
              <a:t>They had licensing for all of the Microsoft software that you can imagine. That was going to be our main focus. To look at how we can take their existing processes and enhance them using the Microsoft software on hand. </a:t>
            </a:r>
          </a:p>
          <a:p>
            <a:endParaRPr lang="en-US" b="0" dirty="0"/>
          </a:p>
          <a:p>
            <a:r>
              <a:rPr lang="en-US" b="0" dirty="0"/>
              <a:t>This facility had two buildings which were separated by a couple of hundred feet or less. The first building housed executives. While the second building had program managers, engineers and secretaries.</a:t>
            </a:r>
          </a:p>
          <a:p>
            <a:endParaRPr lang="en-US" b="0" dirty="0"/>
          </a:p>
          <a:p>
            <a:r>
              <a:rPr lang="en-US" b="0" dirty="0"/>
              <a:t>We started with the second building to see what opportunities we could find there because that's where the technical work was being done. </a:t>
            </a:r>
          </a:p>
          <a:p>
            <a:endParaRPr lang="en-US" b="0" dirty="0"/>
          </a:p>
          <a:p>
            <a:r>
              <a:rPr lang="en-US" b="0" dirty="0"/>
              <a:t>There was a secretary that sat not far from the entrance of the building. Her job was to run some reports in excel every single day. Once the reports were run and the figures were tabulated, she would write up the comments from the engineers and then print out the reports from a printer that sat behind her at her desk. </a:t>
            </a:r>
          </a:p>
          <a:p>
            <a:r>
              <a:rPr lang="en-US" b="0" dirty="0"/>
              <a:t>This secretary would then take these paper reports and walk to the first building where the executives sat to deliver these reports to them personally. When she was there, she would talk to the executives , answer any questions they had and then she would return to her desk in the second building. This was a routine every single day and it took half of her day to do this. </a:t>
            </a:r>
          </a:p>
          <a:p>
            <a:endParaRPr lang="en-US" b="0" dirty="0"/>
          </a:p>
          <a:p>
            <a:r>
              <a:rPr lang="en-US" b="0" dirty="0"/>
              <a:t>Our team saw this as an excellent opportunity to make this process more efficient. </a:t>
            </a:r>
          </a:p>
          <a:p>
            <a:r>
              <a:rPr lang="en-US" b="0" dirty="0"/>
              <a:t>We drew up plans for how we could use excel services so that the figures needed would be automatically fetched and tabulated on the server. as soon as the figures were ready, reporting services would kick in to create the reports and dashboards. then when the reports were done, alerting services would alert the executives but the reports were ready so they could see the reports using their web browser immediately. Not only that but they would also have access to previous reports in electronic format should I could see and compare previous data. </a:t>
            </a:r>
          </a:p>
          <a:p>
            <a:r>
              <a:rPr lang="en-US" b="0" dirty="0"/>
              <a:t>All of this would take minutes instead of half a day. And the cost of us implementing this process would not be that long since most of these were no code functionalities that we could configure. </a:t>
            </a:r>
          </a:p>
          <a:p>
            <a:endParaRPr lang="en-US" b="0" dirty="0"/>
          </a:p>
          <a:p>
            <a:r>
              <a:rPr lang="en-US" b="0" dirty="0"/>
              <a:t>We compiled the plans and showed them to our first stakeholder: the secretary. </a:t>
            </a:r>
          </a:p>
          <a:p>
            <a:r>
              <a:rPr lang="en-US" b="0" dirty="0"/>
              <a:t>Her response was not as enthusiastic. She did not see the benefit of this new process. Her comments were: </a:t>
            </a:r>
            <a:r>
              <a:rPr lang="en-US" b="0" i="1" dirty="0"/>
              <a:t>I'm not sure what the problem is with the current process. It's been working fine.</a:t>
            </a:r>
          </a:p>
          <a:p>
            <a:endParaRPr lang="en-US" b="0" i="0" dirty="0"/>
          </a:p>
          <a:p>
            <a:r>
              <a:rPr lang="en-US" b="0" dirty="0"/>
              <a:t>We kind of expected to hear something like this from her since this process was half of her work day. What would she do if she did not do this? This was her job security. On top of that, it got her consistent exposure with the executives. This was not a pain point nor a priority for her to change this process. </a:t>
            </a:r>
          </a:p>
          <a:p>
            <a:endParaRPr lang="en-US" b="0" dirty="0"/>
          </a:p>
          <a:p>
            <a:r>
              <a:rPr lang="en-US" b="0" dirty="0"/>
              <a:t>Then we took the same plans and showed them to our second stakeholder: one of the executives in the first building. </a:t>
            </a:r>
          </a:p>
          <a:p>
            <a:r>
              <a:rPr lang="en-US" b="0" dirty="0"/>
              <a:t>We were confident that of course the executives would see the benefit in this new process that we were suggesting. </a:t>
            </a:r>
          </a:p>
          <a:p>
            <a:endParaRPr lang="en-US" b="0" dirty="0"/>
          </a:p>
          <a:p>
            <a:r>
              <a:rPr lang="en-US" b="0" dirty="0"/>
              <a:t>What happened next blew our mind. </a:t>
            </a:r>
          </a:p>
          <a:p>
            <a:endParaRPr lang="en-US" b="0" dirty="0"/>
          </a:p>
          <a:p>
            <a:r>
              <a:rPr lang="en-US" b="0" dirty="0"/>
              <a:t>The executive politely thanked us first for compiling these plans. He said that he definitely sees the technical efficiencies that this process would achieve. </a:t>
            </a:r>
          </a:p>
          <a:p>
            <a:r>
              <a:rPr lang="en-US" b="0" dirty="0"/>
              <a:t>However, he mentioned another side of this process that we had not considered. He said that whenever this secretary comes to deliver these reports, she brings with her a lot more than factual information that is in the reports. She brings with her the news of the morale and culture in this second building where the project managers and engineers are doing their work. Everyday, the executives find out firsthand exactly what the feeling in the second building is. If there are any issues, they hear about it directly from this secretary instead of never finding out about them or getting the news too late when nothing can be done. </a:t>
            </a:r>
          </a:p>
          <a:p>
            <a:endParaRPr lang="en-US" b="0" dirty="0"/>
          </a:p>
          <a:p>
            <a:r>
              <a:rPr lang="en-US" b="0" dirty="0"/>
              <a:t>So this executive told us that if we went the route of automating these reports, which definitely save time and money in technical efficiencies, it could never possibly replace the other nontangible benefit that they got from this secretary coming to their building everyday. And that benefit was very important to them. </a:t>
            </a:r>
          </a:p>
          <a:p>
            <a:endParaRPr lang="en-US" b="0" dirty="0"/>
          </a:p>
          <a:p>
            <a:r>
              <a:rPr lang="en-US" b="0" dirty="0"/>
              <a:t>What our team thought was an obvious pain point was never a pain point at all to our stakeholders. If we had gone about and built this solution without talking to the stakeholders, they would have just ignored it and still used the old process because that's what worked for them. Even though the new process would have been faster, no one was looking for a faster solution. Time was not a problem where this process was concerned. </a:t>
            </a:r>
          </a:p>
          <a:p>
            <a:endParaRPr lang="en-US" b="0" dirty="0"/>
          </a:p>
          <a:p>
            <a:r>
              <a:rPr lang="en-US" b="0" dirty="0"/>
              <a:t>This was a very important lesson we learned that day. Your perception of a problem Or a pain point could be very different compared to how others perceive it. </a:t>
            </a:r>
          </a:p>
        </p:txBody>
      </p:sp>
      <p:sp>
        <p:nvSpPr>
          <p:cNvPr id="4" name="Slide Number Placeholder 3"/>
          <p:cNvSpPr>
            <a:spLocks noGrp="1"/>
          </p:cNvSpPr>
          <p:nvPr>
            <p:ph type="sldNum" sz="quarter" idx="5"/>
          </p:nvPr>
        </p:nvSpPr>
        <p:spPr/>
        <p:txBody>
          <a:bodyPr/>
          <a:lstStyle/>
          <a:p>
            <a:fld id="{AC19D56B-78AE-4B12-A556-C79A622260B2}" type="slidenum">
              <a:rPr lang="en-US" smtClean="0"/>
              <a:t>15</a:t>
            </a:fld>
            <a:endParaRPr lang="en-US"/>
          </a:p>
        </p:txBody>
      </p:sp>
    </p:spTree>
    <p:extLst>
      <p:ext uri="{BB962C8B-B14F-4D97-AF65-F5344CB8AC3E}">
        <p14:creationId xmlns:p14="http://schemas.microsoft.com/office/powerpoint/2010/main" val="4243465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Craigslist used to be Very popular in United States. Simple classifieds – small advertisements organized in categories.</a:t>
            </a:r>
          </a:p>
          <a:p>
            <a:r>
              <a:rPr lang="en-US" sz="1200" dirty="0"/>
              <a:t>Not because of the way it looks of course.. Because the benefit</a:t>
            </a:r>
            <a:r>
              <a:rPr lang="en-US" sz="1200" baseline="0" dirty="0"/>
              <a:t> it provides connecting buyers and sellers. </a:t>
            </a:r>
          </a:p>
          <a:p>
            <a:r>
              <a:rPr lang="en-US" sz="1200" baseline="0" dirty="0"/>
              <a:t>Started in 1995 as a way to get information to people – simply, easily and fast! </a:t>
            </a:r>
          </a:p>
          <a:p>
            <a:r>
              <a:rPr lang="en-US" sz="1200" baseline="0" dirty="0"/>
              <a:t>Site grew as the demand grew. They ‘listened’ to what people wanted and provided it.</a:t>
            </a:r>
          </a:p>
          <a:p>
            <a:r>
              <a:rPr lang="en-US" sz="1200" baseline="0" dirty="0"/>
              <a:t>$694 Million in revenue (as of 2016).</a:t>
            </a:r>
          </a:p>
        </p:txBody>
      </p:sp>
      <p:sp>
        <p:nvSpPr>
          <p:cNvPr id="4" name="Slide Number Placeholder 3"/>
          <p:cNvSpPr>
            <a:spLocks noGrp="1"/>
          </p:cNvSpPr>
          <p:nvPr>
            <p:ph type="sldNum" sz="quarter" idx="10"/>
          </p:nvPr>
        </p:nvSpPr>
        <p:spPr/>
        <p:txBody>
          <a:bodyPr/>
          <a:lstStyle/>
          <a:p>
            <a:fld id="{AC19D56B-78AE-4B12-A556-C79A622260B2}" type="slidenum">
              <a:rPr lang="en-US" smtClean="0"/>
              <a:t>16</a:t>
            </a:fld>
            <a:endParaRPr lang="en-US"/>
          </a:p>
        </p:txBody>
      </p:sp>
    </p:spTree>
    <p:extLst>
      <p:ext uri="{BB962C8B-B14F-4D97-AF65-F5344CB8AC3E}">
        <p14:creationId xmlns:p14="http://schemas.microsoft.com/office/powerpoint/2010/main" val="3746405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Sony</a:t>
            </a:r>
            <a:br>
              <a:rPr lang="en-US" dirty="0"/>
            </a:br>
            <a:r>
              <a:rPr lang="en-US" sz="1200" b="0" i="0" kern="1200" dirty="0">
                <a:solidFill>
                  <a:schemeClr val="tx1"/>
                </a:solidFill>
                <a:effectLst/>
                <a:latin typeface="+mn-lt"/>
                <a:ea typeface="+mn-ea"/>
                <a:cs typeface="+mn-cs"/>
              </a:rPr>
              <a:t>First, they used pictures of Spiderman to get people's attention about the upcoming launch of the new intranet </a:t>
            </a:r>
            <a:br>
              <a:rPr lang="en-US" dirty="0"/>
            </a:br>
            <a:r>
              <a:rPr lang="en-US" dirty="0"/>
              <a:t>Printing to the closest printer web part on page. Why..??? Because that was their pain point. Of course other info they wanted the end users to know also went on the site.</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41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 it quickly matters!</a:t>
            </a:r>
          </a:p>
        </p:txBody>
      </p:sp>
      <p:sp>
        <p:nvSpPr>
          <p:cNvPr id="4" name="Slide Number Placeholder 3"/>
          <p:cNvSpPr>
            <a:spLocks noGrp="1"/>
          </p:cNvSpPr>
          <p:nvPr>
            <p:ph type="sldNum" sz="quarter" idx="10"/>
          </p:nvPr>
        </p:nvSpPr>
        <p:spPr/>
        <p:txBody>
          <a:bodyPr/>
          <a:lstStyle/>
          <a:p>
            <a:fld id="{AC19D56B-78AE-4B12-A556-C79A622260B2}" type="slidenum">
              <a:rPr lang="en-US" smtClean="0"/>
              <a:t>18</a:t>
            </a:fld>
            <a:endParaRPr lang="en-US"/>
          </a:p>
        </p:txBody>
      </p:sp>
    </p:spTree>
    <p:extLst>
      <p:ext uri="{BB962C8B-B14F-4D97-AF65-F5344CB8AC3E}">
        <p14:creationId xmlns:p14="http://schemas.microsoft.com/office/powerpoint/2010/main" val="594498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Influencers run the world.</a:t>
            </a:r>
          </a:p>
          <a:p>
            <a:r>
              <a:rPr lang="en-US" dirty="0"/>
              <a:t>People like to emulate other smart and successful people’s behavior.</a:t>
            </a:r>
          </a:p>
        </p:txBody>
      </p:sp>
      <p:sp>
        <p:nvSpPr>
          <p:cNvPr id="4" name="Slide Number Placeholder 3"/>
          <p:cNvSpPr>
            <a:spLocks noGrp="1"/>
          </p:cNvSpPr>
          <p:nvPr>
            <p:ph type="sldNum" sz="quarter" idx="10"/>
          </p:nvPr>
        </p:nvSpPr>
        <p:spPr/>
        <p:txBody>
          <a:bodyPr/>
          <a:lstStyle/>
          <a:p>
            <a:fld id="{AC19D56B-78AE-4B12-A556-C79A622260B2}" type="slidenum">
              <a:rPr lang="en-US" smtClean="0"/>
              <a:t>19</a:t>
            </a:fld>
            <a:endParaRPr lang="en-US"/>
          </a:p>
        </p:txBody>
      </p:sp>
    </p:spTree>
    <p:extLst>
      <p:ext uri="{BB962C8B-B14F-4D97-AF65-F5344CB8AC3E}">
        <p14:creationId xmlns:p14="http://schemas.microsoft.com/office/powerpoint/2010/main" val="333334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any of these points or similar is true then this is the right presentation for you. </a:t>
            </a:r>
          </a:p>
        </p:txBody>
      </p:sp>
      <p:sp>
        <p:nvSpPr>
          <p:cNvPr id="4" name="Slide Number Placeholder 3"/>
          <p:cNvSpPr>
            <a:spLocks noGrp="1"/>
          </p:cNvSpPr>
          <p:nvPr>
            <p:ph type="sldNum" sz="quarter" idx="5"/>
          </p:nvPr>
        </p:nvSpPr>
        <p:spPr/>
        <p:txBody>
          <a:bodyPr/>
          <a:lstStyle/>
          <a:p>
            <a:fld id="{AC19D56B-78AE-4B12-A556-C79A622260B2}" type="slidenum">
              <a:rPr lang="en-US" smtClean="0"/>
              <a:t>2</a:t>
            </a:fld>
            <a:endParaRPr lang="en-US"/>
          </a:p>
        </p:txBody>
      </p:sp>
    </p:spTree>
    <p:extLst>
      <p:ext uri="{BB962C8B-B14F-4D97-AF65-F5344CB8AC3E}">
        <p14:creationId xmlns:p14="http://schemas.microsoft.com/office/powerpoint/2010/main" val="273834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can’t do everything. You need your</a:t>
            </a:r>
            <a:r>
              <a:rPr lang="en-US" baseline="0" dirty="0"/>
              <a:t> own MVPs, champions, evangelists.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Decentralized Support should</a:t>
            </a:r>
            <a:r>
              <a:rPr lang="en-US" baseline="0" dirty="0"/>
              <a:t> be provided ‘locally’ by each department/team/region, not globally by one or a couple SharePoint guys and gals.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Power</a:t>
            </a:r>
            <a:r>
              <a:rPr lang="en-US" baseline="0" dirty="0"/>
              <a:t> Users in each group already exist that everyone looks to. Reach out and make them the champions.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Influencers always create excitement and you can get feedback from them of how things are going.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not everyone is bought in to the idea, you will not be able to accomplish your goals. That’s why champions are needed in every business unit.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C19D56B-78AE-4B12-A556-C79A622260B2}" type="slidenum">
              <a:rPr lang="en-US" smtClean="0"/>
              <a:t>20</a:t>
            </a:fld>
            <a:endParaRPr lang="en-US"/>
          </a:p>
        </p:txBody>
      </p:sp>
    </p:spTree>
    <p:extLst>
      <p:ext uri="{BB962C8B-B14F-4D97-AF65-F5344CB8AC3E}">
        <p14:creationId xmlns:p14="http://schemas.microsoft.com/office/powerpoint/2010/main" val="1877683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t>
            </a:r>
            <a:r>
              <a:rPr lang="en-US" i="1" dirty="0"/>
              <a:t>always </a:t>
            </a:r>
            <a:r>
              <a:rPr lang="en-US" i="0" dirty="0"/>
              <a:t>a person already in each department/team that is an influencer. It's best to identify that person instead of trying to get someone to become an influencer. </a:t>
            </a:r>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21</a:t>
            </a:fld>
            <a:endParaRPr lang="en-US"/>
          </a:p>
        </p:txBody>
      </p:sp>
    </p:spTree>
    <p:extLst>
      <p:ext uri="{BB962C8B-B14F-4D97-AF65-F5344CB8AC3E}">
        <p14:creationId xmlns:p14="http://schemas.microsoft.com/office/powerpoint/2010/main" val="4124051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have shown</a:t>
            </a:r>
            <a:r>
              <a:rPr lang="en-US" baseline="0" dirty="0"/>
              <a:t> that </a:t>
            </a:r>
            <a:r>
              <a:rPr lang="en-US" dirty="0"/>
              <a:t>money is not the main motivator for</a:t>
            </a:r>
            <a:r>
              <a:rPr lang="en-US" baseline="0" dirty="0"/>
              <a:t> most. </a:t>
            </a:r>
          </a:p>
          <a:p>
            <a:endParaRPr lang="en-US" dirty="0"/>
          </a:p>
          <a:p>
            <a:r>
              <a:rPr lang="en-US" dirty="0"/>
              <a:t>Provide</a:t>
            </a:r>
            <a:r>
              <a:rPr lang="en-US" baseline="0" dirty="0"/>
              <a:t> opportunities for exposure to senior management. Reports that go to upper management have their name on it as a contributor.</a:t>
            </a:r>
          </a:p>
          <a:p>
            <a:endParaRPr lang="en-US" baseline="0" dirty="0"/>
          </a:p>
          <a:p>
            <a:r>
              <a:rPr lang="en-US" baseline="0" dirty="0"/>
              <a:t>Influence technical platforms in their teams.</a:t>
            </a:r>
          </a:p>
          <a:p>
            <a:endParaRPr lang="en-US" baseline="0" dirty="0"/>
          </a:p>
          <a:p>
            <a:r>
              <a:rPr lang="en-US" baseline="0" dirty="0"/>
              <a:t>Impact on defining business policies throughout the company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424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WIIFM…?</a:t>
            </a:r>
          </a:p>
          <a:p>
            <a:endParaRPr lang="en-US" dirty="0"/>
          </a:p>
        </p:txBody>
      </p:sp>
      <p:sp>
        <p:nvSpPr>
          <p:cNvPr id="4" name="Slide Number Placeholder 3"/>
          <p:cNvSpPr>
            <a:spLocks noGrp="1"/>
          </p:cNvSpPr>
          <p:nvPr>
            <p:ph type="sldNum" sz="quarter" idx="10"/>
          </p:nvPr>
        </p:nvSpPr>
        <p:spPr/>
        <p:txBody>
          <a:bodyPr/>
          <a:lstStyle/>
          <a:p>
            <a:fld id="{AC19D56B-78AE-4B12-A556-C79A622260B2}" type="slidenum">
              <a:rPr lang="en-US" smtClean="0"/>
              <a:t>23</a:t>
            </a:fld>
            <a:endParaRPr lang="en-US"/>
          </a:p>
        </p:txBody>
      </p:sp>
    </p:spTree>
    <p:extLst>
      <p:ext uri="{BB962C8B-B14F-4D97-AF65-F5344CB8AC3E}">
        <p14:creationId xmlns:p14="http://schemas.microsoft.com/office/powerpoint/2010/main" val="2005771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love getting recognition</a:t>
            </a:r>
            <a:r>
              <a:rPr lang="en-US" baseline="0" dirty="0"/>
              <a:t> and awards no matter how old they get.</a:t>
            </a:r>
          </a:p>
          <a:p>
            <a:r>
              <a:rPr lang="en-US" baseline="0" dirty="0"/>
              <a:t>If possible, make sure they are separated from the group when being recognized (hopefully climbing some </a:t>
            </a:r>
            <a:r>
              <a:rPr lang="en-US" baseline="0"/>
              <a:t>stairs ) </a:t>
            </a:r>
            <a:r>
              <a:rPr lang="en-US" baseline="0" dirty="0"/>
              <a:t>instead of sitting in their regular seat.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407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would be surprised how even a handshake or a pat on the back can motivate someone (although things are a bit different now in the post COVID world but you get what I mean </a:t>
            </a:r>
            <a:r>
              <a:rPr lang="en-US" dirty="0">
                <a:sym typeface="Wingdings" panose="05000000000000000000" pitchFamily="2" charset="2"/>
              </a:rPr>
              <a:t>)</a:t>
            </a:r>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26</a:t>
            </a:fld>
            <a:endParaRPr lang="en-US"/>
          </a:p>
        </p:txBody>
      </p:sp>
    </p:spTree>
    <p:extLst>
      <p:ext uri="{BB962C8B-B14F-4D97-AF65-F5344CB8AC3E}">
        <p14:creationId xmlns:p14="http://schemas.microsoft.com/office/powerpoint/2010/main" val="3381396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a:t>
            </a:r>
            <a:r>
              <a:rPr lang="en-US" baseline="0" dirty="0"/>
              <a:t> learning is key in today’s world.</a:t>
            </a:r>
          </a:p>
          <a:p>
            <a:r>
              <a:rPr lang="en-US" baseline="0" dirty="0"/>
              <a:t>But first… let’s talk about traditional end user training.</a:t>
            </a:r>
          </a:p>
          <a:p>
            <a:endParaRPr lang="en-US" dirty="0"/>
          </a:p>
        </p:txBody>
      </p:sp>
      <p:sp>
        <p:nvSpPr>
          <p:cNvPr id="4" name="Slide Number Placeholder 3"/>
          <p:cNvSpPr>
            <a:spLocks noGrp="1"/>
          </p:cNvSpPr>
          <p:nvPr>
            <p:ph type="sldNum" sz="quarter" idx="10"/>
          </p:nvPr>
        </p:nvSpPr>
        <p:spPr/>
        <p:txBody>
          <a:bodyPr/>
          <a:lstStyle/>
          <a:p>
            <a:fld id="{AC19D56B-78AE-4B12-A556-C79A622260B2}" type="slidenum">
              <a:rPr lang="en-US" smtClean="0"/>
              <a:t>27</a:t>
            </a:fld>
            <a:endParaRPr lang="en-US"/>
          </a:p>
        </p:txBody>
      </p:sp>
    </p:spTree>
    <p:extLst>
      <p:ext uri="{BB962C8B-B14F-4D97-AF65-F5344CB8AC3E}">
        <p14:creationId xmlns:p14="http://schemas.microsoft.com/office/powerpoint/2010/main" val="21178928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share with you a </a:t>
            </a:r>
            <a:r>
              <a:rPr lang="en-US" b="1" dirty="0"/>
              <a:t>story about an experience </a:t>
            </a:r>
            <a:r>
              <a:rPr lang="en-US" dirty="0"/>
              <a:t>I had. </a:t>
            </a:r>
          </a:p>
          <a:p>
            <a:endParaRPr lang="en-US" dirty="0"/>
          </a:p>
          <a:p>
            <a:r>
              <a:rPr lang="en-US" dirty="0"/>
              <a:t>Back in </a:t>
            </a:r>
            <a:r>
              <a:rPr lang="en-US" b="1" dirty="0"/>
              <a:t>2009</a:t>
            </a:r>
            <a:r>
              <a:rPr lang="en-US" dirty="0"/>
              <a:t>, I was invited to teach a </a:t>
            </a:r>
            <a:r>
              <a:rPr lang="en-US" b="1" dirty="0"/>
              <a:t>two day end users class in my hometown of Chicago </a:t>
            </a:r>
            <a:r>
              <a:rPr lang="en-US" dirty="0"/>
              <a:t>to employees of an organization that was in the business of providing </a:t>
            </a:r>
            <a:r>
              <a:rPr lang="en-US" b="1" dirty="0"/>
              <a:t>secondary educational institutions (so colleges, universities) with insurance</a:t>
            </a:r>
            <a:r>
              <a:rPr lang="en-US" dirty="0"/>
              <a:t>. </a:t>
            </a:r>
          </a:p>
          <a:p>
            <a:endParaRPr lang="en-US" dirty="0"/>
          </a:p>
          <a:p>
            <a:r>
              <a:rPr lang="en-US" dirty="0"/>
              <a:t>I taught the class to </a:t>
            </a:r>
            <a:r>
              <a:rPr lang="en-US" b="1" dirty="0"/>
              <a:t>30 folks over a 2 day period</a:t>
            </a:r>
            <a:r>
              <a:rPr lang="en-US" dirty="0"/>
              <a:t>.</a:t>
            </a:r>
          </a:p>
          <a:p>
            <a:endParaRPr lang="en-US" dirty="0"/>
          </a:p>
          <a:p>
            <a:r>
              <a:rPr lang="en-US" dirty="0"/>
              <a:t>(No, this is not the actual class and no, that is not me at the front of the class </a:t>
            </a:r>
            <a:r>
              <a:rPr lang="en-US" dirty="0">
                <a:sym typeface="Wingdings" panose="05000000000000000000" pitchFamily="2" charset="2"/>
              </a:rPr>
              <a:t></a:t>
            </a:r>
            <a:r>
              <a:rPr lang="en-US" dirty="0"/>
              <a:t> )</a:t>
            </a:r>
          </a:p>
          <a:p>
            <a:endParaRPr lang="en-US" dirty="0"/>
          </a:p>
          <a:p>
            <a:r>
              <a:rPr lang="en-US" dirty="0"/>
              <a:t>This was a </a:t>
            </a:r>
            <a:r>
              <a:rPr lang="en-US" b="1" dirty="0"/>
              <a:t>SharePoint focused class </a:t>
            </a:r>
            <a:r>
              <a:rPr lang="en-US" dirty="0"/>
              <a:t>so I taught them all about </a:t>
            </a:r>
            <a:r>
              <a:rPr lang="en-US" b="1" dirty="0"/>
              <a:t>SharePoint</a:t>
            </a:r>
            <a:r>
              <a:rPr lang="en-US" dirty="0"/>
              <a:t> as a </a:t>
            </a:r>
            <a:r>
              <a:rPr lang="en-US" b="1" dirty="0"/>
              <a:t>power user and end user</a:t>
            </a:r>
            <a:r>
              <a:rPr lang="en-US" dirty="0"/>
              <a:t>. </a:t>
            </a:r>
          </a:p>
          <a:p>
            <a:endParaRPr lang="en-US" dirty="0"/>
          </a:p>
          <a:p>
            <a:r>
              <a:rPr lang="en-US" dirty="0"/>
              <a:t>We went over all the </a:t>
            </a:r>
            <a:r>
              <a:rPr lang="en-US" b="1" dirty="0"/>
              <a:t>basics</a:t>
            </a:r>
            <a:r>
              <a:rPr lang="en-US" dirty="0"/>
              <a:t> like how to use </a:t>
            </a:r>
            <a:r>
              <a:rPr lang="en-US" b="1" dirty="0"/>
              <a:t>pages, lists, libraries, set up permissions, use web parts </a:t>
            </a:r>
            <a:r>
              <a:rPr lang="en-US" dirty="0"/>
              <a:t>and a lot of other goodies present in SharePoint.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the two days of training was over, the person who hired me invited me to </a:t>
            </a:r>
            <a:r>
              <a:rPr lang="en-US" b="1" dirty="0"/>
              <a:t>stay for one extra day</a:t>
            </a:r>
            <a:r>
              <a:rPr lang="en-US" dirty="0"/>
              <a:t>. They would pay me to just </a:t>
            </a:r>
            <a:r>
              <a:rPr lang="en-US" b="1" dirty="0"/>
              <a:t>sit in a nice corner office </a:t>
            </a:r>
            <a:r>
              <a:rPr lang="en-US" dirty="0"/>
              <a:t>with a </a:t>
            </a:r>
            <a:r>
              <a:rPr lang="en-US" b="1" dirty="0"/>
              <a:t>beautiful view of the Chicago river </a:t>
            </a:r>
            <a:r>
              <a:rPr lang="en-US" dirty="0"/>
              <a:t>and all I would have to do is to answer any questions that people had. I said sure. That’s </a:t>
            </a:r>
            <a:r>
              <a:rPr lang="en-US" b="1" dirty="0"/>
              <a:t>easy enough</a:t>
            </a:r>
            <a:r>
              <a:rPr lang="en-US" dirty="0"/>
              <a:t>. I have already taught them everything that they needed to know over the last couple of days. I'm sure there will be </a:t>
            </a:r>
            <a:r>
              <a:rPr lang="en-US" b="1" dirty="0"/>
              <a:t>little to no questions </a:t>
            </a:r>
            <a:r>
              <a:rPr lang="en-US" dirty="0"/>
              <a:t>….</a:t>
            </a:r>
          </a:p>
          <a:p>
            <a:endParaRPr lang="en-US" dirty="0"/>
          </a:p>
          <a:p>
            <a:r>
              <a:rPr lang="en-US" dirty="0"/>
              <a:t>Boy </a:t>
            </a:r>
            <a:r>
              <a:rPr lang="en-US" b="1" dirty="0"/>
              <a:t>was I wrong </a:t>
            </a:r>
            <a:r>
              <a:rPr lang="en-US" dirty="0"/>
              <a:t>….</a:t>
            </a:r>
          </a:p>
          <a:p>
            <a:endParaRPr lang="en-US" dirty="0"/>
          </a:p>
          <a:p>
            <a:r>
              <a:rPr lang="en-US" dirty="0"/>
              <a:t>there was a </a:t>
            </a:r>
            <a:r>
              <a:rPr lang="en-US" b="1" dirty="0"/>
              <a:t>line out the door the whole day </a:t>
            </a:r>
            <a:r>
              <a:rPr lang="en-US" dirty="0"/>
              <a:t>of people with questions. Questions about </a:t>
            </a:r>
            <a:r>
              <a:rPr lang="en-US" b="1" dirty="0"/>
              <a:t>how they get their job done </a:t>
            </a:r>
            <a:r>
              <a:rPr lang="en-US" dirty="0"/>
              <a:t>using the technology that I had taught them about. Now I was explaining to them one on one what I just taught them the last two days. </a:t>
            </a:r>
          </a:p>
          <a:p>
            <a:endParaRPr lang="en-US" dirty="0"/>
          </a:p>
          <a:p>
            <a:r>
              <a:rPr lang="en-US" dirty="0"/>
              <a:t>I felt </a:t>
            </a:r>
            <a:r>
              <a:rPr lang="en-US" b="1" dirty="0"/>
              <a:t>pretty ashamed</a:t>
            </a:r>
            <a:r>
              <a:rPr lang="en-US" dirty="0"/>
              <a:t>. My first thought was that I must have been a </a:t>
            </a:r>
            <a:r>
              <a:rPr lang="en-US" b="1" dirty="0"/>
              <a:t>horrible teacher. </a:t>
            </a:r>
            <a:r>
              <a:rPr lang="en-US" dirty="0"/>
              <a:t>If all of them have questions regarding what I just taught them. that means I </a:t>
            </a:r>
            <a:r>
              <a:rPr lang="en-US" b="1" dirty="0"/>
              <a:t>did not do a good job teaching </a:t>
            </a:r>
            <a:r>
              <a:rPr lang="en-US" dirty="0"/>
              <a:t>in the last two days because if I did, they should remember everything I taught them and know how to do it. Right…?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that experience in Chicago, I thought about this some more. Do end users really want to be trained? Is that the best way for us to empower them to help them do their job? </a:t>
            </a:r>
          </a:p>
          <a:p>
            <a:endParaRPr lang="en-US" dirty="0"/>
          </a:p>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28</a:t>
            </a:fld>
            <a:endParaRPr lang="en-US"/>
          </a:p>
        </p:txBody>
      </p:sp>
    </p:spTree>
    <p:extLst>
      <p:ext uri="{BB962C8B-B14F-4D97-AF65-F5344CB8AC3E}">
        <p14:creationId xmlns:p14="http://schemas.microsoft.com/office/powerpoint/2010/main" val="3774833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conclusion was: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Calibri" panose="020F0502020204030204" pitchFamily="34" charset="0"/>
              </a:rPr>
              <a:t>Thoroughly training end users doesn't really work.</a:t>
            </a:r>
            <a:r>
              <a:rPr lang="en-US" sz="1200" dirty="0">
                <a:effectLst/>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Traditional classroom</a:t>
            </a:r>
            <a:r>
              <a:rPr lang="en-US" baseline="0" dirty="0"/>
              <a:t> and binge learning just doesn’t work for </a:t>
            </a:r>
            <a:r>
              <a:rPr lang="en-US" i="1" baseline="0" dirty="0"/>
              <a:t>end users</a:t>
            </a:r>
            <a:r>
              <a:rPr lang="en-US" baseline="0" dirty="0"/>
              <a:t>. And it Never has!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We are not preparing employees to take a test. We are preparing them to help them do their job.</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AC19D56B-78AE-4B12-A556-C79A622260B2}" type="slidenum">
              <a:rPr lang="en-US" smtClean="0"/>
              <a:t>29</a:t>
            </a:fld>
            <a:endParaRPr lang="en-US"/>
          </a:p>
        </p:txBody>
      </p:sp>
    </p:spTree>
    <p:extLst>
      <p:ext uri="{BB962C8B-B14F-4D97-AF65-F5344CB8AC3E}">
        <p14:creationId xmlns:p14="http://schemas.microsoft.com/office/powerpoint/2010/main" val="332983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Light" panose="020B0502040204020203" pitchFamily="34" charset="0"/>
                <a:cs typeface="Segoe UI Light" panose="020B0502040204020203" pitchFamily="34" charset="0"/>
              </a:rPr>
              <a:t>Users cannot be made to do things they don’t want to do… Unless you want to take extreme measures – which for the record, I definitely do not recommend 😬</a:t>
            </a:r>
          </a:p>
          <a:p>
            <a:endParaRPr lang="en-US" dirty="0"/>
          </a:p>
        </p:txBody>
      </p:sp>
      <p:sp>
        <p:nvSpPr>
          <p:cNvPr id="4" name="Slide Number Placeholder 3"/>
          <p:cNvSpPr>
            <a:spLocks noGrp="1"/>
          </p:cNvSpPr>
          <p:nvPr>
            <p:ph type="sldNum" sz="quarter" idx="10"/>
          </p:nvPr>
        </p:nvSpPr>
        <p:spPr/>
        <p:txBody>
          <a:bodyPr/>
          <a:lstStyle/>
          <a:p>
            <a:fld id="{AC19D56B-78AE-4B12-A556-C79A622260B2}" type="slidenum">
              <a:rPr lang="en-US" smtClean="0"/>
              <a:t>30</a:t>
            </a:fld>
            <a:endParaRPr lang="en-US"/>
          </a:p>
        </p:txBody>
      </p:sp>
    </p:spTree>
    <p:extLst>
      <p:ext uri="{BB962C8B-B14F-4D97-AF65-F5344CB8AC3E}">
        <p14:creationId xmlns:p14="http://schemas.microsoft.com/office/powerpoint/2010/main" val="887755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URL to download all my presentations Including many recordings of presentations :</a:t>
            </a:r>
          </a:p>
          <a:p>
            <a:r>
              <a:rPr lang="en-US" dirty="0"/>
              <a:t>https://info.visualsp.com/download-conference-presentations-1</a:t>
            </a:r>
            <a:endParaRPr lang="en-US" b="0" dirty="0"/>
          </a:p>
          <a:p>
            <a:endParaRPr lang="en-US" b="1" dirty="0"/>
          </a:p>
          <a:p>
            <a:endParaRPr lang="en-US" baseline="0" dirty="0"/>
          </a:p>
          <a:p>
            <a:r>
              <a:rPr lang="en-US" baseline="0" dirty="0"/>
              <a:t>What you’ll get from this presentation:</a:t>
            </a:r>
          </a:p>
          <a:p>
            <a:pPr marL="171450" indent="-171450">
              <a:buFont typeface="Arial" panose="020B0604020202020204" pitchFamily="34" charset="0"/>
              <a:buChar char="•"/>
            </a:pPr>
            <a:r>
              <a:rPr lang="en-US" baseline="0" dirty="0"/>
              <a:t>True stories of successes as well as failures related to user training and adoption</a:t>
            </a:r>
          </a:p>
          <a:p>
            <a:pPr marL="171450" indent="-171450">
              <a:buFont typeface="Arial" panose="020B0604020202020204" pitchFamily="34" charset="0"/>
              <a:buChar char="•"/>
            </a:pPr>
            <a:r>
              <a:rPr lang="en-US" baseline="0" dirty="0"/>
              <a:t>5 things that have shown to drive sustainable user adoption in many organizations around the world </a:t>
            </a:r>
          </a:p>
          <a:p>
            <a:pPr marL="171450" indent="-171450">
              <a:buFont typeface="Arial" panose="020B0604020202020204" pitchFamily="34" charset="0"/>
              <a:buChar char="•"/>
            </a:pPr>
            <a:r>
              <a:rPr lang="en-US" baseline="0" dirty="0"/>
              <a:t>Tips on specific programs that have worked for me in the past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56D8-D5DF-4278-BDD4-7C47CB88B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04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end users usually ask “Can you train me…?” </a:t>
            </a:r>
          </a:p>
          <a:p>
            <a:r>
              <a:rPr lang="en-US" dirty="0"/>
              <a:t>Or </a:t>
            </a:r>
          </a:p>
          <a:p>
            <a:r>
              <a:rPr lang="en-US" dirty="0"/>
              <a:t>“Can you help me with…?” And “Can I ask you a question…?”</a:t>
            </a:r>
          </a:p>
          <a:p>
            <a:endParaRPr lang="en-US" dirty="0"/>
          </a:p>
          <a:p>
            <a:r>
              <a:rPr lang="en-US" dirty="0"/>
              <a:t>The exact question and the tone of it should provide us all the information we need to know about what our end users are looking for and what they truly </a:t>
            </a:r>
            <a:r>
              <a:rPr lang="en-US" i="1" dirty="0"/>
              <a:t>need.</a:t>
            </a:r>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5/11/2022 11:09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9628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Empathize</a:t>
            </a:r>
            <a:r>
              <a:rPr lang="en-US" baseline="0" dirty="0"/>
              <a:t> with your users. Understand that typically end users don’t enjoy long training sessions especially when not everything pertains to their job.</a:t>
            </a:r>
          </a:p>
          <a:p>
            <a:endParaRPr lang="en-US" baseline="0" dirty="0"/>
          </a:p>
          <a:p>
            <a:r>
              <a:rPr lang="en-US" sz="1200" b="0" i="0" kern="1200" dirty="0">
                <a:solidFill>
                  <a:schemeClr val="tx1"/>
                </a:solidFill>
                <a:effectLst/>
                <a:latin typeface="+mn-lt"/>
                <a:ea typeface="+mn-ea"/>
                <a:cs typeface="+mn-cs"/>
              </a:rPr>
              <a:t>Sony designed and implemented an awareness session, along with help from Asif, with the following components:</a:t>
            </a:r>
          </a:p>
          <a:p>
            <a:endParaRPr lang="en-US" sz="1200" b="0" i="0" kern="1200" dirty="0">
              <a:solidFill>
                <a:schemeClr val="tx1"/>
              </a:solidFill>
              <a:effectLst/>
              <a:latin typeface="+mn-lt"/>
              <a:ea typeface="+mn-ea"/>
              <a:cs typeface="+mn-cs"/>
            </a:endParaRPr>
          </a:p>
          <a:p>
            <a:pPr marL="0" indent="0">
              <a:buFont typeface="+mj-lt"/>
              <a:buNone/>
            </a:pPr>
            <a:r>
              <a:rPr lang="en-US" sz="1200" b="0" i="0" kern="1200" dirty="0">
                <a:solidFill>
                  <a:schemeClr val="tx1"/>
                </a:solidFill>
                <a:effectLst/>
                <a:latin typeface="+mn-lt"/>
                <a:ea typeface="+mn-ea"/>
                <a:cs typeface="+mn-cs"/>
              </a:rPr>
              <a:t>Orientation sessions delivered at the time of a new launch or a major change. </a:t>
            </a:r>
          </a:p>
          <a:p>
            <a:pPr marL="0" indent="0">
              <a:buFont typeface="+mj-lt"/>
              <a:buNone/>
            </a:pPr>
            <a:endParaRPr lang="en-US" sz="1200" b="0" i="0" kern="1200" dirty="0">
              <a:solidFill>
                <a:schemeClr val="tx1"/>
              </a:solidFill>
              <a:effectLst/>
              <a:latin typeface="+mn-lt"/>
              <a:ea typeface="+mn-ea"/>
              <a:cs typeface="+mn-cs"/>
            </a:endParaRPr>
          </a:p>
          <a:p>
            <a:pPr marL="0" indent="0">
              <a:buFont typeface="+mj-lt"/>
              <a:buNone/>
            </a:pPr>
            <a:r>
              <a:rPr lang="en-US" sz="1200" b="0" i="0" kern="1200" dirty="0">
                <a:solidFill>
                  <a:schemeClr val="tx1"/>
                </a:solidFill>
                <a:effectLst/>
                <a:latin typeface="+mn-lt"/>
                <a:ea typeface="+mn-ea"/>
                <a:cs typeface="+mn-cs"/>
              </a:rPr>
              <a:t>Session never exceeds 4 hours each.</a:t>
            </a:r>
          </a:p>
          <a:p>
            <a:pPr marL="0" indent="0">
              <a:buFont typeface="+mj-lt"/>
              <a:buNone/>
            </a:pPr>
            <a:endParaRPr lang="en-US" sz="1200" b="0" i="0" kern="1200" dirty="0">
              <a:solidFill>
                <a:schemeClr val="tx1"/>
              </a:solidFill>
              <a:effectLst/>
              <a:latin typeface="+mn-lt"/>
              <a:ea typeface="+mn-ea"/>
              <a:cs typeface="+mn-cs"/>
            </a:endParaRPr>
          </a:p>
          <a:p>
            <a:pPr marL="0" indent="0">
              <a:buFont typeface="+mj-lt"/>
              <a:buNone/>
            </a:pPr>
            <a:r>
              <a:rPr lang="en-US" sz="1200" b="0" i="0" kern="1200" dirty="0">
                <a:solidFill>
                  <a:schemeClr val="tx1"/>
                </a:solidFill>
                <a:effectLst/>
                <a:latin typeface="+mn-lt"/>
                <a:ea typeface="+mn-ea"/>
                <a:cs typeface="+mn-cs"/>
              </a:rPr>
              <a:t>Focus areas for the session:</a:t>
            </a:r>
          </a:p>
          <a:p>
            <a:pPr marL="228600" indent="-228600">
              <a:buFont typeface="+mj-lt"/>
              <a:buAutoNum type="arabicPeriod"/>
            </a:pPr>
            <a:r>
              <a:rPr lang="en-US" sz="1200" b="0" i="0" kern="1200" dirty="0">
                <a:solidFill>
                  <a:schemeClr val="tx1"/>
                </a:solidFill>
                <a:effectLst/>
                <a:latin typeface="+mn-lt"/>
                <a:ea typeface="+mn-ea"/>
                <a:cs typeface="+mn-cs"/>
              </a:rPr>
              <a:t>What is changing?</a:t>
            </a:r>
          </a:p>
          <a:p>
            <a:pPr marL="228600" indent="-228600">
              <a:buFont typeface="+mj-lt"/>
              <a:buAutoNum type="arabicPeriod"/>
            </a:pPr>
            <a:r>
              <a:rPr lang="en-US" sz="1200" b="0" i="0" kern="1200" dirty="0">
                <a:solidFill>
                  <a:schemeClr val="tx1"/>
                </a:solidFill>
                <a:effectLst/>
                <a:latin typeface="+mn-lt"/>
                <a:ea typeface="+mn-ea"/>
                <a:cs typeface="+mn-cs"/>
              </a:rPr>
              <a:t>Why is it changing? </a:t>
            </a:r>
          </a:p>
          <a:p>
            <a:pPr marL="228600" indent="-228600">
              <a:buFont typeface="+mj-lt"/>
              <a:buAutoNum type="arabicPeriod"/>
            </a:pPr>
            <a:r>
              <a:rPr lang="en-US" sz="1200" b="0" i="0" kern="1200" dirty="0">
                <a:solidFill>
                  <a:schemeClr val="tx1"/>
                </a:solidFill>
                <a:effectLst/>
                <a:latin typeface="+mn-lt"/>
                <a:ea typeface="+mn-ea"/>
                <a:cs typeface="+mn-cs"/>
              </a:rPr>
              <a:t>How does it affect each department and various roles (especially Yours) in each department?</a:t>
            </a:r>
          </a:p>
          <a:p>
            <a:pPr marL="228600" indent="-228600">
              <a:buFont typeface="+mj-lt"/>
              <a:buAutoNum type="arabicPeriod"/>
            </a:pPr>
            <a:r>
              <a:rPr lang="en-US" sz="1200" b="0" i="0" kern="1200" dirty="0">
                <a:solidFill>
                  <a:schemeClr val="tx1"/>
                </a:solidFill>
                <a:effectLst/>
                <a:latin typeface="+mn-lt"/>
                <a:ea typeface="+mn-ea"/>
                <a:cs typeface="+mn-cs"/>
              </a:rPr>
              <a:t>Where and how do you get help at your moment of need?</a:t>
            </a:r>
          </a:p>
        </p:txBody>
      </p:sp>
      <p:sp>
        <p:nvSpPr>
          <p:cNvPr id="4" name="Slide Number Placeholder 3"/>
          <p:cNvSpPr>
            <a:spLocks noGrp="1"/>
          </p:cNvSpPr>
          <p:nvPr>
            <p:ph type="sldNum" sz="quarter" idx="10"/>
          </p:nvPr>
        </p:nvSpPr>
        <p:spPr/>
        <p:txBody>
          <a:bodyPr/>
          <a:lstStyle/>
          <a:p>
            <a:fld id="{AC19D56B-78AE-4B12-A556-C79A622260B2}" type="slidenum">
              <a:rPr lang="en-US" smtClean="0"/>
              <a:t>32</a:t>
            </a:fld>
            <a:endParaRPr lang="en-US"/>
          </a:p>
        </p:txBody>
      </p:sp>
    </p:spTree>
    <p:extLst>
      <p:ext uri="{BB962C8B-B14F-4D97-AF65-F5344CB8AC3E}">
        <p14:creationId xmlns:p14="http://schemas.microsoft.com/office/powerpoint/2010/main" val="4005122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a:t>
            </a:r>
            <a:r>
              <a:rPr lang="en-US" baseline="0" dirty="0"/>
              <a:t> learning is key in today’s world.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892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folks say they have tried lunch and learn sessions in the past and they don’t work. Well, look at the format differently. Reconsider the </a:t>
            </a:r>
            <a:r>
              <a:rPr lang="en-US" b="1" dirty="0"/>
              <a:t>WIIFM</a:t>
            </a:r>
            <a:r>
              <a:rPr lang="en-US" dirty="0"/>
              <a:t> for attendees when conducting the lunch and learn sessions.</a:t>
            </a:r>
          </a:p>
          <a:p>
            <a:endParaRPr lang="en-US" dirty="0"/>
          </a:p>
          <a:p>
            <a:r>
              <a:rPr lang="en-US" dirty="0"/>
              <a:t>We did this at our company, VisualSP, with the use of Planner.</a:t>
            </a:r>
          </a:p>
          <a:p>
            <a:r>
              <a:rPr lang="en-US" dirty="0"/>
              <a:t>Going from</a:t>
            </a:r>
            <a:r>
              <a:rPr lang="en-US" baseline="0" dirty="0"/>
              <a:t> simple Word and Excel sheets for task management and meeting minutes to Planner and OneNote makes things much simpler of course but we wanted to make sure it really sunk in for everyone.</a:t>
            </a:r>
          </a:p>
          <a:p>
            <a:endParaRPr lang="en-US" baseline="0" dirty="0"/>
          </a:p>
          <a:p>
            <a:r>
              <a:rPr lang="en-US" baseline="0" dirty="0"/>
              <a:t>Instead of hiring an expert to do this, one of our team members at VisualSP who was already good on Trello (which is a similar product to Planner) dug in and became “semi good” at Planner and then held a 30 mins orientation session for the rest of the group. It was much better than a ‘boss’ or ‘expert’ conducting this session for others.</a:t>
            </a:r>
          </a:p>
        </p:txBody>
      </p:sp>
      <p:sp>
        <p:nvSpPr>
          <p:cNvPr id="4" name="Slide Number Placeholder 3"/>
          <p:cNvSpPr>
            <a:spLocks noGrp="1"/>
          </p:cNvSpPr>
          <p:nvPr>
            <p:ph type="sldNum" sz="quarter" idx="10"/>
          </p:nvPr>
        </p:nvSpPr>
        <p:spPr/>
        <p:txBody>
          <a:bodyPr/>
          <a:lstStyle/>
          <a:p>
            <a:fld id="{AC19D56B-78AE-4B12-A556-C79A622260B2}" type="slidenum">
              <a:rPr lang="en-US" smtClean="0"/>
              <a:t>35</a:t>
            </a:fld>
            <a:endParaRPr lang="en-US"/>
          </a:p>
        </p:txBody>
      </p:sp>
    </p:spTree>
    <p:extLst>
      <p:ext uri="{BB962C8B-B14F-4D97-AF65-F5344CB8AC3E}">
        <p14:creationId xmlns:p14="http://schemas.microsoft.com/office/powerpoint/2010/main" val="1288691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challenge used to be that we did not have access to much content. In the age of information that we live in, that is no longer the challenge. The new challenge is a lack of context: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How do we get the right information at our moment of need quickly and efficiently?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That's what we need to be solving for - for ourselves as well as for our end users.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Too</a:t>
            </a:r>
            <a:r>
              <a:rPr lang="en-US" baseline="0" dirty="0"/>
              <a:t> much content is available these days - both good and bad. It's hard to decipher the good content from the bad (or plainly wrong) content.</a:t>
            </a:r>
          </a:p>
        </p:txBody>
      </p:sp>
      <p:sp>
        <p:nvSpPr>
          <p:cNvPr id="4" name="Slide Number Placeholder 3"/>
          <p:cNvSpPr>
            <a:spLocks noGrp="1"/>
          </p:cNvSpPr>
          <p:nvPr>
            <p:ph type="sldNum" sz="quarter" idx="10"/>
          </p:nvPr>
        </p:nvSpPr>
        <p:spPr/>
        <p:txBody>
          <a:bodyPr/>
          <a:lstStyle/>
          <a:p>
            <a:fld id="{AC19D56B-78AE-4B12-A556-C79A622260B2}" type="slidenum">
              <a:rPr lang="en-US" smtClean="0"/>
              <a:t>36</a:t>
            </a:fld>
            <a:endParaRPr lang="en-US"/>
          </a:p>
        </p:txBody>
      </p:sp>
    </p:spTree>
    <p:extLst>
      <p:ext uri="{BB962C8B-B14F-4D97-AF65-F5344CB8AC3E}">
        <p14:creationId xmlns:p14="http://schemas.microsoft.com/office/powerpoint/2010/main" val="9675671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a:t>
            </a:r>
          </a:p>
          <a:p>
            <a:r>
              <a:rPr lang="en-US" dirty="0"/>
              <a:t>YouTube</a:t>
            </a:r>
          </a:p>
          <a:p>
            <a:r>
              <a:rPr lang="en-US" dirty="0" err="1"/>
              <a:t>Slideshare</a:t>
            </a:r>
            <a:endParaRPr lang="en-US" dirty="0"/>
          </a:p>
          <a:p>
            <a:r>
              <a:rPr lang="en-US" dirty="0"/>
              <a:t>Blogs</a:t>
            </a:r>
          </a:p>
          <a:p>
            <a:r>
              <a:rPr lang="en-US" dirty="0"/>
              <a:t>Quora</a:t>
            </a:r>
          </a:p>
          <a:p>
            <a:r>
              <a:rPr lang="en-US" dirty="0"/>
              <a:t>Pages and documents on your Intranet</a:t>
            </a:r>
          </a:p>
          <a:p>
            <a:endParaRPr lang="en-US" dirty="0"/>
          </a:p>
          <a:p>
            <a:r>
              <a:rPr lang="en-US" dirty="0"/>
              <a:t>Challenge:</a:t>
            </a:r>
          </a:p>
          <a:p>
            <a:r>
              <a:rPr lang="en-US" dirty="0"/>
              <a:t>Users</a:t>
            </a:r>
            <a:r>
              <a:rPr lang="en-US" baseline="0" dirty="0"/>
              <a:t> are finding bad practices on how to do things creating more problems that then have to be cleaned up.</a:t>
            </a:r>
          </a:p>
        </p:txBody>
      </p:sp>
      <p:sp>
        <p:nvSpPr>
          <p:cNvPr id="4" name="Slide Number Placeholder 3"/>
          <p:cNvSpPr>
            <a:spLocks noGrp="1"/>
          </p:cNvSpPr>
          <p:nvPr>
            <p:ph type="sldNum" sz="quarter" idx="10"/>
          </p:nvPr>
        </p:nvSpPr>
        <p:spPr/>
        <p:txBody>
          <a:bodyPr/>
          <a:lstStyle/>
          <a:p>
            <a:fld id="{AC19D56B-78AE-4B12-A556-C79A622260B2}" type="slidenum">
              <a:rPr lang="en-US" smtClean="0"/>
              <a:t>37</a:t>
            </a:fld>
            <a:endParaRPr lang="en-US"/>
          </a:p>
        </p:txBody>
      </p:sp>
    </p:spTree>
    <p:extLst>
      <p:ext uri="{BB962C8B-B14F-4D97-AF65-F5344CB8AC3E}">
        <p14:creationId xmlns:p14="http://schemas.microsoft.com/office/powerpoint/2010/main" val="12769408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Observe what internet sites are already doing and bring the same experiences within your digital workspaces and intranet</a:t>
            </a:r>
          </a:p>
        </p:txBody>
      </p:sp>
      <p:sp>
        <p:nvSpPr>
          <p:cNvPr id="4" name="Slide Number Placeholder 3"/>
          <p:cNvSpPr>
            <a:spLocks noGrp="1"/>
          </p:cNvSpPr>
          <p:nvPr>
            <p:ph type="sldNum" sz="quarter" idx="5"/>
          </p:nvPr>
        </p:nvSpPr>
        <p:spPr/>
        <p:txBody>
          <a:bodyPr/>
          <a:lstStyle/>
          <a:p>
            <a:fld id="{AC19D56B-78AE-4B12-A556-C79A622260B2}" type="slidenum">
              <a:rPr lang="en-US" smtClean="0"/>
              <a:t>40</a:t>
            </a:fld>
            <a:endParaRPr lang="en-US"/>
          </a:p>
        </p:txBody>
      </p:sp>
    </p:spTree>
    <p:extLst>
      <p:ext uri="{BB962C8B-B14F-4D97-AF65-F5344CB8AC3E}">
        <p14:creationId xmlns:p14="http://schemas.microsoft.com/office/powerpoint/2010/main" val="1234307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https://elearningindustry.com/how-performance-support-tools-different-from-training-3-pst-examples-microlearning</a:t>
            </a:r>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42</a:t>
            </a:fld>
            <a:endParaRPr lang="en-US"/>
          </a:p>
        </p:txBody>
      </p:sp>
    </p:spTree>
    <p:extLst>
      <p:ext uri="{BB962C8B-B14F-4D97-AF65-F5344CB8AC3E}">
        <p14:creationId xmlns:p14="http://schemas.microsoft.com/office/powerpoint/2010/main" val="1340010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Ideas” feature in PowerPoint 2016</a:t>
            </a:r>
          </a:p>
        </p:txBody>
      </p:sp>
      <p:sp>
        <p:nvSpPr>
          <p:cNvPr id="4" name="Slide Number Placeholder 3"/>
          <p:cNvSpPr>
            <a:spLocks noGrp="1"/>
          </p:cNvSpPr>
          <p:nvPr>
            <p:ph type="sldNum" sz="quarter" idx="5"/>
          </p:nvPr>
        </p:nvSpPr>
        <p:spPr/>
        <p:txBody>
          <a:bodyPr/>
          <a:lstStyle/>
          <a:p>
            <a:fld id="{AC19D56B-78AE-4B12-A556-C79A622260B2}" type="slidenum">
              <a:rPr lang="en-US" smtClean="0"/>
              <a:t>43</a:t>
            </a:fld>
            <a:endParaRPr lang="en-US"/>
          </a:p>
        </p:txBody>
      </p:sp>
    </p:spTree>
    <p:extLst>
      <p:ext uri="{BB962C8B-B14F-4D97-AF65-F5344CB8AC3E}">
        <p14:creationId xmlns:p14="http://schemas.microsoft.com/office/powerpoint/2010/main" val="23483893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44</a:t>
            </a:fld>
            <a:endParaRPr lang="en-US"/>
          </a:p>
        </p:txBody>
      </p:sp>
    </p:spTree>
    <p:extLst>
      <p:ext uri="{BB962C8B-B14F-4D97-AF65-F5344CB8AC3E}">
        <p14:creationId xmlns:p14="http://schemas.microsoft.com/office/powerpoint/2010/main" val="1732159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a:t>
            </a:r>
            <a:r>
              <a:rPr lang="en-US" b="1" dirty="0"/>
              <a:t>Asif Rehmani</a:t>
            </a:r>
          </a:p>
          <a:p>
            <a:r>
              <a:rPr lang="en-US" dirty="0"/>
              <a:t>Founder and </a:t>
            </a:r>
            <a:r>
              <a:rPr lang="en-US" b="1" dirty="0"/>
              <a:t>CEO of VisualSP – a Digital Coach providing Contextual Microlearning.</a:t>
            </a:r>
            <a:endParaRPr lang="en-US" dirty="0"/>
          </a:p>
          <a:p>
            <a:r>
              <a:rPr lang="en-US" dirty="0"/>
              <a:t>Been in the </a:t>
            </a:r>
            <a:r>
              <a:rPr lang="en-US" b="1" dirty="0"/>
              <a:t>Learning business </a:t>
            </a:r>
            <a:r>
              <a:rPr lang="en-US" dirty="0"/>
              <a:t>since 2005 as a trainer.</a:t>
            </a:r>
          </a:p>
          <a:p>
            <a:r>
              <a:rPr lang="en-US" dirty="0"/>
              <a:t>Speak at </a:t>
            </a:r>
            <a:r>
              <a:rPr lang="en-US" b="1" dirty="0"/>
              <a:t>conferences around the world </a:t>
            </a:r>
            <a:r>
              <a:rPr lang="en-US" dirty="0"/>
              <a:t>on end user training, user adoption and performance support.</a:t>
            </a:r>
          </a:p>
          <a:p>
            <a:r>
              <a:rPr lang="en-US" dirty="0"/>
              <a:t>Authored </a:t>
            </a:r>
            <a:r>
              <a:rPr lang="en-US" b="1" dirty="0"/>
              <a:t>multiple books on Microsoft technologies </a:t>
            </a:r>
            <a:r>
              <a:rPr lang="en-US" dirty="0"/>
              <a:t>for </a:t>
            </a:r>
            <a:r>
              <a:rPr lang="en-US" b="1" dirty="0"/>
              <a:t>Wiley </a:t>
            </a:r>
            <a:r>
              <a:rPr lang="en-US" dirty="0"/>
              <a:t>publications </a:t>
            </a:r>
          </a:p>
          <a:p>
            <a:r>
              <a:rPr lang="en-US" b="1" dirty="0"/>
              <a:t>Microsoft</a:t>
            </a:r>
            <a:r>
              <a:rPr lang="en-US" dirty="0"/>
              <a:t> </a:t>
            </a:r>
            <a:r>
              <a:rPr lang="en-US" b="1" dirty="0"/>
              <a:t>MVP since 2007</a:t>
            </a:r>
            <a:r>
              <a:rPr lang="en-US" dirty="0"/>
              <a:t>.</a:t>
            </a:r>
          </a:p>
          <a:p>
            <a:endParaRPr lang="en-US" dirty="0"/>
          </a:p>
          <a:p>
            <a:endParaRPr lang="en-US" dirty="0"/>
          </a:p>
          <a:p>
            <a:r>
              <a:rPr lang="en-US" dirty="0"/>
              <a:t>I started my journey and SharePoint back in 2002 (when the software really sucked!). as the software became better and better and better and more popular in companies, I stuck with it training, consulting , mentoring and writing about it. </a:t>
            </a:r>
          </a:p>
          <a:p>
            <a:endParaRPr lang="en-US" dirty="0"/>
          </a:p>
          <a:p>
            <a:r>
              <a:rPr lang="en-US" dirty="0"/>
              <a:t>In 2016, I turned my focus to SharePoint online and then to Microsoft Office 365. </a:t>
            </a:r>
          </a:p>
          <a:p>
            <a:endParaRPr lang="en-US" dirty="0"/>
          </a:p>
          <a:p>
            <a:r>
              <a:rPr lang="en-US" dirty="0"/>
              <a:t>All along the way, my interactions have been with administrators, power users and end users of the software throughout the world. I see my job as empowering these folks to get the best use out of the software That their companies have invested in.</a:t>
            </a:r>
          </a:p>
          <a:p>
            <a:endParaRPr lang="en-US" dirty="0"/>
          </a:p>
          <a:p>
            <a:r>
              <a:rPr lang="en-US" dirty="0"/>
              <a:t>end user adoption is near and dear to my heart. I strongly believe that without proper usage of the software, it is all for nothing. Getting users on board and having them see what's in it for them is the Holy Grail that all of us should be chasing to make sure we get it right!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www.sp24conf.com</a:t>
            </a:r>
          </a:p>
        </p:txBody>
      </p:sp>
    </p:spTree>
    <p:extLst>
      <p:ext uri="{BB962C8B-B14F-4D97-AF65-F5344CB8AC3E}">
        <p14:creationId xmlns:p14="http://schemas.microsoft.com/office/powerpoint/2010/main" val="4753390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story about the intranet admin who wanted users to follow governance guidelines</a:t>
            </a:r>
          </a:p>
          <a:p>
            <a:endParaRPr lang="en-US" dirty="0"/>
          </a:p>
        </p:txBody>
      </p:sp>
      <p:sp>
        <p:nvSpPr>
          <p:cNvPr id="4" name="Slide Number Placeholder 3"/>
          <p:cNvSpPr>
            <a:spLocks noGrp="1"/>
          </p:cNvSpPr>
          <p:nvPr>
            <p:ph type="sldNum" sz="quarter" idx="5"/>
          </p:nvPr>
        </p:nvSpPr>
        <p:spPr/>
        <p:txBody>
          <a:bodyPr/>
          <a:lstStyle/>
          <a:p>
            <a:fld id="{AC19D56B-78AE-4B12-A556-C79A622260B2}" type="slidenum">
              <a:rPr lang="en-US" smtClean="0"/>
              <a:t>46</a:t>
            </a:fld>
            <a:endParaRPr lang="en-US"/>
          </a:p>
        </p:txBody>
      </p:sp>
    </p:spTree>
    <p:extLst>
      <p:ext uri="{BB962C8B-B14F-4D97-AF65-F5344CB8AC3E}">
        <p14:creationId xmlns:p14="http://schemas.microsoft.com/office/powerpoint/2010/main" val="21576479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82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regular email communication, an announcement banner like this it is impossible to miss when displayed over an application that the users routinely go to.  </a:t>
            </a:r>
          </a:p>
        </p:txBody>
      </p:sp>
      <p:sp>
        <p:nvSpPr>
          <p:cNvPr id="4" name="Slide Number Placeholder 3"/>
          <p:cNvSpPr>
            <a:spLocks noGrp="1"/>
          </p:cNvSpPr>
          <p:nvPr>
            <p:ph type="sldNum" sz="quarter" idx="5"/>
          </p:nvPr>
        </p:nvSpPr>
        <p:spPr/>
        <p:txBody>
          <a:bodyPr/>
          <a:lstStyle/>
          <a:p>
            <a:fld id="{AC19D56B-78AE-4B12-A556-C79A622260B2}" type="slidenum">
              <a:rPr lang="en-US" smtClean="0"/>
              <a:t>48</a:t>
            </a:fld>
            <a:endParaRPr lang="en-US"/>
          </a:p>
        </p:txBody>
      </p:sp>
    </p:spTree>
    <p:extLst>
      <p:ext uri="{BB962C8B-B14F-4D97-AF65-F5344CB8AC3E}">
        <p14:creationId xmlns:p14="http://schemas.microsoft.com/office/powerpoint/2010/main" val="1318372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by step interactive walkthrough guiding users at their moment of need is exactly what's needed many times to help the users get their job done. </a:t>
            </a:r>
          </a:p>
          <a:p>
            <a:endParaRPr lang="en-US" dirty="0"/>
          </a:p>
          <a:p>
            <a:r>
              <a:rPr lang="en-US" dirty="0"/>
              <a:t>These types of </a:t>
            </a:r>
            <a:r>
              <a:rPr lang="en-US" i="1" dirty="0"/>
              <a:t>contextual experiences</a:t>
            </a:r>
            <a:r>
              <a:rPr lang="en-US" dirty="0"/>
              <a:t> and more is what VisualSP specializes on: </a:t>
            </a:r>
          </a:p>
          <a:p>
            <a:r>
              <a:rPr lang="en-US" dirty="0"/>
              <a:t>https://www.visualsp.com</a:t>
            </a:r>
          </a:p>
        </p:txBody>
      </p:sp>
      <p:sp>
        <p:nvSpPr>
          <p:cNvPr id="4" name="Slide Number Placeholder 3"/>
          <p:cNvSpPr>
            <a:spLocks noGrp="1"/>
          </p:cNvSpPr>
          <p:nvPr>
            <p:ph type="sldNum" sz="quarter" idx="5"/>
          </p:nvPr>
        </p:nvSpPr>
        <p:spPr/>
        <p:txBody>
          <a:bodyPr/>
          <a:lstStyle/>
          <a:p>
            <a:fld id="{AC19D56B-78AE-4B12-A556-C79A622260B2}" type="slidenum">
              <a:rPr lang="en-US" smtClean="0"/>
              <a:t>49</a:t>
            </a:fld>
            <a:endParaRPr lang="en-US"/>
          </a:p>
        </p:txBody>
      </p:sp>
    </p:spTree>
    <p:extLst>
      <p:ext uri="{BB962C8B-B14F-4D97-AF65-F5344CB8AC3E}">
        <p14:creationId xmlns:p14="http://schemas.microsoft.com/office/powerpoint/2010/main" val="23832485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Office hours leading to 1-on-1 meeting.</a:t>
            </a:r>
          </a:p>
          <a:p>
            <a:r>
              <a:rPr lang="en-US" dirty="0"/>
              <a:t>Stability plan. Anchoring.</a:t>
            </a:r>
          </a:p>
        </p:txBody>
      </p:sp>
      <p:sp>
        <p:nvSpPr>
          <p:cNvPr id="4" name="Slide Number Placeholder 3"/>
          <p:cNvSpPr>
            <a:spLocks noGrp="1"/>
          </p:cNvSpPr>
          <p:nvPr>
            <p:ph type="sldNum" sz="quarter" idx="5"/>
          </p:nvPr>
        </p:nvSpPr>
        <p:spPr/>
        <p:txBody>
          <a:bodyPr/>
          <a:lstStyle/>
          <a:p>
            <a:fld id="{AC19D56B-78AE-4B12-A556-C79A622260B2}" type="slidenum">
              <a:rPr lang="en-US" smtClean="0"/>
              <a:t>50</a:t>
            </a:fld>
            <a:endParaRPr lang="en-US"/>
          </a:p>
        </p:txBody>
      </p:sp>
    </p:spTree>
    <p:extLst>
      <p:ext uri="{BB962C8B-B14F-4D97-AF65-F5344CB8AC3E}">
        <p14:creationId xmlns:p14="http://schemas.microsoft.com/office/powerpoint/2010/main" val="13577373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free to reach out to me at my email address or message me on Twitter or LinkedIn. I Love hearing from like minded folks. </a:t>
            </a:r>
          </a:p>
          <a:p>
            <a:endParaRPr lang="en-US" dirty="0"/>
          </a:p>
          <a:p>
            <a:r>
              <a:rPr lang="en-US" dirty="0"/>
              <a:t>The long URL for my presentations </a:t>
            </a:r>
          </a:p>
          <a:p>
            <a:r>
              <a:rPr lang="en-US" dirty="0"/>
              <a:t>https://info.visualsp.com/download-conference-presentations-1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9D56B-78AE-4B12-A556-C79A622260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285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 be thinking why can't there just be one silver bullet to increase adoption of all applications? Wouldn't that be awesome …..</a:t>
            </a:r>
          </a:p>
        </p:txBody>
      </p:sp>
      <p:sp>
        <p:nvSpPr>
          <p:cNvPr id="4" name="Slide Number Placeholder 3"/>
          <p:cNvSpPr>
            <a:spLocks noGrp="1"/>
          </p:cNvSpPr>
          <p:nvPr>
            <p:ph type="sldNum" sz="quarter" idx="5"/>
          </p:nvPr>
        </p:nvSpPr>
        <p:spPr/>
        <p:txBody>
          <a:bodyPr/>
          <a:lstStyle/>
          <a:p>
            <a:fld id="{AC19D56B-78AE-4B12-A556-C79A622260B2}" type="slidenum">
              <a:rPr lang="en-US" smtClean="0"/>
              <a:t>5</a:t>
            </a:fld>
            <a:endParaRPr lang="en-US"/>
          </a:p>
        </p:txBody>
      </p:sp>
    </p:spTree>
    <p:extLst>
      <p:ext uri="{BB962C8B-B14F-4D97-AF65-F5344CB8AC3E}">
        <p14:creationId xmlns:p14="http://schemas.microsoft.com/office/powerpoint/2010/main" val="3140833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my offer to you is that I'll give you 1 Million Dollars if you are able to provide me with that silver bullet instead if you ever find it. Send it to me here: asif@visualsp.com </a:t>
            </a:r>
          </a:p>
          <a:p>
            <a:endParaRPr lang="en-US" dirty="0"/>
          </a:p>
          <a:p>
            <a:r>
              <a:rPr lang="en-US" dirty="0"/>
              <a:t>It’s besides the point that I don’t have 1 Million in cash. I will beg, borrow and get it to you</a:t>
            </a:r>
          </a:p>
          <a:p>
            <a:endParaRPr lang="en-US" dirty="0"/>
          </a:p>
          <a:p>
            <a:r>
              <a:rPr lang="en-US" i="1" dirty="0"/>
              <a:t>Why would I be willing to pay you so much or this silver bullet you ask? </a:t>
            </a:r>
          </a:p>
          <a:p>
            <a:endParaRPr lang="en-US" dirty="0"/>
          </a:p>
          <a:p>
            <a:r>
              <a:rPr lang="en-US" dirty="0"/>
              <a:t>because I can just turn around and sell that one silver bullet to companies like Microsoft, IBM , SAP, Oracle, Salesforce, HubSpot, and so many others for billions of dollars. 😀</a:t>
            </a:r>
          </a:p>
          <a:p>
            <a:endParaRPr lang="en-US" dirty="0"/>
          </a:p>
          <a:p>
            <a:r>
              <a:rPr lang="en-US" dirty="0"/>
              <a:t>The fact of the matter is that there is no one </a:t>
            </a:r>
            <a:r>
              <a:rPr lang="en-US" i="1" dirty="0"/>
              <a:t>silver bullet </a:t>
            </a:r>
            <a:r>
              <a:rPr lang="en-US" dirty="0"/>
              <a:t>that we can use to increase user adoption of our applications. </a:t>
            </a:r>
          </a:p>
          <a:p>
            <a:r>
              <a:rPr lang="en-US" dirty="0"/>
              <a:t>However, there are definitely many </a:t>
            </a:r>
            <a:r>
              <a:rPr lang="en-US" i="1" dirty="0"/>
              <a:t>copper bullets</a:t>
            </a:r>
            <a:r>
              <a:rPr lang="en-US" dirty="0"/>
              <a:t> that we can use to make dents in our effort to increase user adoption. At least that gets us closer to our goal . So let's talk about those instead.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5/11/2022 11:09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32639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Buying SharePoint or Microsoft 365 and not getting the users onboard is like buying a </a:t>
            </a:r>
            <a:r>
              <a:rPr lang="en-US" sz="1200" b="1" kern="1200" dirty="0">
                <a:solidFill>
                  <a:schemeClr val="tx1"/>
                </a:solidFill>
                <a:effectLst/>
                <a:latin typeface="+mn-lt"/>
                <a:ea typeface="+mn-ea"/>
                <a:cs typeface="+mn-cs"/>
              </a:rPr>
              <a:t>Jumbo Jet</a:t>
            </a:r>
            <a:r>
              <a:rPr lang="en-US" sz="1200" kern="1200" dirty="0">
                <a:solidFill>
                  <a:schemeClr val="tx1"/>
                </a:solidFill>
                <a:effectLst/>
                <a:latin typeface="+mn-lt"/>
                <a:ea typeface="+mn-ea"/>
                <a:cs typeface="+mn-cs"/>
              </a:rPr>
              <a:t>, learning to fly it and then flying around in it without passengers. What's the point?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That’s what happens</a:t>
            </a:r>
            <a:r>
              <a:rPr lang="en-US" sz="1200" kern="1200" baseline="0" dirty="0">
                <a:solidFill>
                  <a:schemeClr val="tx1"/>
                </a:solidFill>
                <a:effectLst/>
                <a:latin typeface="+mn-lt"/>
                <a:ea typeface="+mn-ea"/>
                <a:cs typeface="+mn-cs"/>
              </a:rPr>
              <a:t> when end users are not provided the support they need when they need it! Beautiful looking from the outside, but ‘empty’ seats inside thus no user traction.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0F6B384-BAA4-4FE6-9E23-F8BE541559BB}"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551508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You already tried training them.</a:t>
            </a:r>
            <a:endParaRPr lang="en-US" dirty="0"/>
          </a:p>
          <a:p>
            <a:r>
              <a:rPr lang="en-US" dirty="0"/>
              <a:t>You already tried providing great</a:t>
            </a:r>
            <a:r>
              <a:rPr lang="en-US" baseline="0" dirty="0"/>
              <a:t> resources to people.</a:t>
            </a:r>
          </a:p>
          <a:p>
            <a:r>
              <a:rPr lang="en-US" baseline="0" dirty="0"/>
              <a:t>You tried threatening them ;-)</a:t>
            </a:r>
          </a:p>
          <a:p>
            <a:endParaRPr lang="en-US" baseline="0" dirty="0"/>
          </a:p>
          <a:p>
            <a:r>
              <a:rPr lang="en-US" baseline="0" dirty="0"/>
              <a:t>Nothing has worked. So no point in repeating the same things. </a:t>
            </a:r>
          </a:p>
          <a:p>
            <a:endParaRPr lang="en-US" baseline="0" dirty="0"/>
          </a:p>
          <a:p>
            <a:r>
              <a:rPr lang="en-US" baseline="0" dirty="0"/>
              <a:t>But, what else is there to try...?</a:t>
            </a:r>
            <a:endParaRPr lang="en-US" dirty="0"/>
          </a:p>
        </p:txBody>
      </p:sp>
      <p:sp>
        <p:nvSpPr>
          <p:cNvPr id="4" name="Slide Number Placeholder 3"/>
          <p:cNvSpPr>
            <a:spLocks noGrp="1"/>
          </p:cNvSpPr>
          <p:nvPr>
            <p:ph type="sldNum" sz="quarter" idx="10"/>
          </p:nvPr>
        </p:nvSpPr>
        <p:spPr/>
        <p:txBody>
          <a:bodyPr/>
          <a:lstStyle/>
          <a:p>
            <a:fld id="{AC19D56B-78AE-4B12-A556-C79A622260B2}" type="slidenum">
              <a:rPr lang="en-US" smtClean="0"/>
              <a:t>8</a:t>
            </a:fld>
            <a:endParaRPr lang="en-US"/>
          </a:p>
        </p:txBody>
      </p:sp>
    </p:spTree>
    <p:extLst>
      <p:ext uri="{BB962C8B-B14F-4D97-AF65-F5344CB8AC3E}">
        <p14:creationId xmlns:p14="http://schemas.microsoft.com/office/powerpoint/2010/main" val="4094470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 adoption is not a project. You can't just tackle user adoption within a set period of time. </a:t>
            </a:r>
          </a:p>
          <a:p>
            <a:endParaRPr lang="en-US" dirty="0"/>
          </a:p>
          <a:p>
            <a:r>
              <a:rPr lang="en-US" dirty="0"/>
              <a:t>User adoption is an ongoing effort. But it's worth it. If you are consistent in your quest to increase user adoption, users will love you for it because you will be showing them </a:t>
            </a:r>
            <a:r>
              <a:rPr lang="en-US" i="1" dirty="0"/>
              <a:t>What’s In It For Them</a:t>
            </a:r>
            <a:r>
              <a:rPr lang="en-US" dirty="0"/>
              <a:t> and why they should care.</a:t>
            </a:r>
          </a:p>
        </p:txBody>
      </p:sp>
      <p:sp>
        <p:nvSpPr>
          <p:cNvPr id="4" name="Slide Number Placeholder 3"/>
          <p:cNvSpPr>
            <a:spLocks noGrp="1"/>
          </p:cNvSpPr>
          <p:nvPr>
            <p:ph type="sldNum" sz="quarter" idx="5"/>
          </p:nvPr>
        </p:nvSpPr>
        <p:spPr/>
        <p:txBody>
          <a:bodyPr/>
          <a:lstStyle/>
          <a:p>
            <a:fld id="{AC19D56B-78AE-4B12-A556-C79A622260B2}" type="slidenum">
              <a:rPr lang="en-US" smtClean="0"/>
              <a:t>9</a:t>
            </a:fld>
            <a:endParaRPr lang="en-US"/>
          </a:p>
        </p:txBody>
      </p:sp>
    </p:spTree>
    <p:extLst>
      <p:ext uri="{BB962C8B-B14F-4D97-AF65-F5344CB8AC3E}">
        <p14:creationId xmlns:p14="http://schemas.microsoft.com/office/powerpoint/2010/main" val="4141101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p24conf.com"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C7DE4B-61E6-41E2-A1BE-571B3A782397}"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708297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66214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776805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a:gradFill>
                  <a:gsLst>
                    <a:gs pos="100000">
                      <a:schemeClr val="bg2"/>
                    </a:gs>
                    <a:gs pos="6000">
                      <a:schemeClr val="bg2"/>
                    </a:gs>
                  </a:gsLst>
                  <a:lin ang="5400000" scaled="0"/>
                </a:gradFill>
              </a:defRPr>
            </a:lvl2pPr>
            <a:lvl3pPr marL="231775" indent="0">
              <a:buNone/>
              <a:defRPr sz="2000">
                <a:gradFill>
                  <a:gsLst>
                    <a:gs pos="100000">
                      <a:schemeClr val="bg2"/>
                    </a:gs>
                    <a:gs pos="6000">
                      <a:schemeClr val="bg2"/>
                    </a:gs>
                  </a:gsLst>
                  <a:lin ang="5400000" scaled="0"/>
                </a:gradFill>
              </a:defRPr>
            </a:lvl3pPr>
            <a:lvl4pPr marL="457200" indent="0">
              <a:buNone/>
              <a:defRPr sz="2000">
                <a:gradFill>
                  <a:gsLst>
                    <a:gs pos="100000">
                      <a:schemeClr val="bg2"/>
                    </a:gs>
                    <a:gs pos="6000">
                      <a:schemeClr val="bg2"/>
                    </a:gs>
                  </a:gsLst>
                  <a:lin ang="5400000" scaled="0"/>
                </a:gradFill>
              </a:defRPr>
            </a:lvl4pPr>
            <a:lvl5pPr marL="693738" indent="0">
              <a:buNone/>
              <a:defRPr sz="2000">
                <a:gradFill>
                  <a:gsLst>
                    <a:gs pos="100000">
                      <a:schemeClr val="bg2"/>
                    </a:gs>
                    <a:gs pos="6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pic>
        <p:nvPicPr>
          <p:cNvPr id="8" name="Picture 7">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4295" y="6499150"/>
            <a:ext cx="1845463" cy="239091"/>
          </a:xfrm>
          <a:prstGeom prst="rect">
            <a:avLst/>
          </a:prstGeom>
        </p:spPr>
      </p:pic>
    </p:spTree>
    <p:extLst>
      <p:ext uri="{BB962C8B-B14F-4D97-AF65-F5344CB8AC3E}">
        <p14:creationId xmlns:p14="http://schemas.microsoft.com/office/powerpoint/2010/main" val="170311851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ustom-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8624D31-43A5-475A-80CF-332C9F6DCF35}" type="datetimeFigureOut">
              <a:rPr lang="en-US" smtClean="0"/>
              <a:t>5/11/2022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01595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4C34C-19F0-4015-AF3A-2FDFFFD54C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1D6906-C8AE-4A9A-83CE-0FC5716420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7F7E11-8B77-471C-AA84-9D006BF9D03D}"/>
              </a:ext>
            </a:extLst>
          </p:cNvPr>
          <p:cNvSpPr>
            <a:spLocks noGrp="1"/>
          </p:cNvSpPr>
          <p:nvPr>
            <p:ph type="dt" sz="half" idx="10"/>
          </p:nvPr>
        </p:nvSpPr>
        <p:spPr/>
        <p:txBody>
          <a:bodyPr/>
          <a:lstStyle/>
          <a:p>
            <a:fld id="{B3D8A14A-1509-4820-BFF1-2C703FA4B88B}" type="datetimeFigureOut">
              <a:rPr lang="en-US" smtClean="0"/>
              <a:t>5/11/2022</a:t>
            </a:fld>
            <a:endParaRPr lang="en-US"/>
          </a:p>
        </p:txBody>
      </p:sp>
      <p:sp>
        <p:nvSpPr>
          <p:cNvPr id="5" name="Footer Placeholder 4">
            <a:extLst>
              <a:ext uri="{FF2B5EF4-FFF2-40B4-BE49-F238E27FC236}">
                <a16:creationId xmlns:a16="http://schemas.microsoft.com/office/drawing/2014/main" id="{959ED47D-58BB-41F1-A1A2-B136440E8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2485F-B810-4427-9A08-3D3B1CA24E6A}"/>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1178948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2AEB6-0AA9-4834-B8EB-B89DABB2BC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F5DC4-DFBA-44FF-9DE6-1C7E5C2C18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E5C667-F855-4E5C-A6E7-8FCD054C5EA3}"/>
              </a:ext>
            </a:extLst>
          </p:cNvPr>
          <p:cNvSpPr>
            <a:spLocks noGrp="1"/>
          </p:cNvSpPr>
          <p:nvPr>
            <p:ph type="dt" sz="half" idx="10"/>
          </p:nvPr>
        </p:nvSpPr>
        <p:spPr/>
        <p:txBody>
          <a:bodyPr/>
          <a:lstStyle/>
          <a:p>
            <a:fld id="{B3D8A14A-1509-4820-BFF1-2C703FA4B88B}" type="datetimeFigureOut">
              <a:rPr lang="en-US" smtClean="0"/>
              <a:t>5/11/2022</a:t>
            </a:fld>
            <a:endParaRPr lang="en-US"/>
          </a:p>
        </p:txBody>
      </p:sp>
      <p:sp>
        <p:nvSpPr>
          <p:cNvPr id="5" name="Footer Placeholder 4">
            <a:extLst>
              <a:ext uri="{FF2B5EF4-FFF2-40B4-BE49-F238E27FC236}">
                <a16:creationId xmlns:a16="http://schemas.microsoft.com/office/drawing/2014/main" id="{1D351EB9-40FD-4495-9CC2-030C12432D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A43307-9DBB-41CE-8D05-688D1007EF71}"/>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2555985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7526-B4CD-4D73-83D3-775541F55C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E286FF-699A-4152-9706-C9819339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384F20-9016-49EE-9684-1A39B9C7CCBC}"/>
              </a:ext>
            </a:extLst>
          </p:cNvPr>
          <p:cNvSpPr>
            <a:spLocks noGrp="1"/>
          </p:cNvSpPr>
          <p:nvPr>
            <p:ph type="dt" sz="half" idx="10"/>
          </p:nvPr>
        </p:nvSpPr>
        <p:spPr/>
        <p:txBody>
          <a:bodyPr/>
          <a:lstStyle/>
          <a:p>
            <a:fld id="{B3D8A14A-1509-4820-BFF1-2C703FA4B88B}" type="datetimeFigureOut">
              <a:rPr lang="en-US" smtClean="0"/>
              <a:t>5/11/2022</a:t>
            </a:fld>
            <a:endParaRPr lang="en-US"/>
          </a:p>
        </p:txBody>
      </p:sp>
      <p:sp>
        <p:nvSpPr>
          <p:cNvPr id="5" name="Footer Placeholder 4">
            <a:extLst>
              <a:ext uri="{FF2B5EF4-FFF2-40B4-BE49-F238E27FC236}">
                <a16:creationId xmlns:a16="http://schemas.microsoft.com/office/drawing/2014/main" id="{40ECD619-375A-4706-A469-7D833AB756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0B3C7-BC90-4EA3-B59E-B3CBD5674FBB}"/>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2760602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3AC68-79B4-4F2C-B4FD-59A9D899F1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A672EC-0B76-48EE-87EA-0E1BDAECA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49A081-8A57-4BC5-98D4-2FC6AC66DD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B46961-FD6D-4E3C-B383-5E323331132C}"/>
              </a:ext>
            </a:extLst>
          </p:cNvPr>
          <p:cNvSpPr>
            <a:spLocks noGrp="1"/>
          </p:cNvSpPr>
          <p:nvPr>
            <p:ph type="dt" sz="half" idx="10"/>
          </p:nvPr>
        </p:nvSpPr>
        <p:spPr/>
        <p:txBody>
          <a:bodyPr/>
          <a:lstStyle/>
          <a:p>
            <a:fld id="{B3D8A14A-1509-4820-BFF1-2C703FA4B88B}" type="datetimeFigureOut">
              <a:rPr lang="en-US" smtClean="0"/>
              <a:t>5/11/2022</a:t>
            </a:fld>
            <a:endParaRPr lang="en-US"/>
          </a:p>
        </p:txBody>
      </p:sp>
      <p:sp>
        <p:nvSpPr>
          <p:cNvPr id="6" name="Footer Placeholder 5">
            <a:extLst>
              <a:ext uri="{FF2B5EF4-FFF2-40B4-BE49-F238E27FC236}">
                <a16:creationId xmlns:a16="http://schemas.microsoft.com/office/drawing/2014/main" id="{E9F89B64-6A38-40BB-BEB3-F9581358EC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68C10C-39EA-48EF-9BC3-C7F51955BEB8}"/>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1865167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06531-B60D-49EB-AF69-D6C1B3A709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C534C7-0094-46FF-A025-08E37862D6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192ED1-C083-448C-A293-37F403B240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F45E3C-E0D9-4ACE-A115-3A00531C98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99F5F6-7521-49BD-A4B8-846E807D2A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D62DD7-D9F9-43CC-8B22-C0044FF70AA3}"/>
              </a:ext>
            </a:extLst>
          </p:cNvPr>
          <p:cNvSpPr>
            <a:spLocks noGrp="1"/>
          </p:cNvSpPr>
          <p:nvPr>
            <p:ph type="dt" sz="half" idx="10"/>
          </p:nvPr>
        </p:nvSpPr>
        <p:spPr/>
        <p:txBody>
          <a:bodyPr/>
          <a:lstStyle/>
          <a:p>
            <a:fld id="{B3D8A14A-1509-4820-BFF1-2C703FA4B88B}" type="datetimeFigureOut">
              <a:rPr lang="en-US" smtClean="0"/>
              <a:t>5/11/2022</a:t>
            </a:fld>
            <a:endParaRPr lang="en-US"/>
          </a:p>
        </p:txBody>
      </p:sp>
      <p:sp>
        <p:nvSpPr>
          <p:cNvPr id="8" name="Footer Placeholder 7">
            <a:extLst>
              <a:ext uri="{FF2B5EF4-FFF2-40B4-BE49-F238E27FC236}">
                <a16:creationId xmlns:a16="http://schemas.microsoft.com/office/drawing/2014/main" id="{BA261DA5-DDE6-4F49-888E-230BE9C0D3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7D8715-0567-4BD1-BE23-9F1BB97C81A7}"/>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2364362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989DA-7B41-400D-8FCF-EB54FD59D2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0A2202-0701-47F5-85D7-1157FD1BA04A}"/>
              </a:ext>
            </a:extLst>
          </p:cNvPr>
          <p:cNvSpPr>
            <a:spLocks noGrp="1"/>
          </p:cNvSpPr>
          <p:nvPr>
            <p:ph type="dt" sz="half" idx="10"/>
          </p:nvPr>
        </p:nvSpPr>
        <p:spPr/>
        <p:txBody>
          <a:bodyPr/>
          <a:lstStyle/>
          <a:p>
            <a:fld id="{B3D8A14A-1509-4820-BFF1-2C703FA4B88B}" type="datetimeFigureOut">
              <a:rPr lang="en-US" smtClean="0"/>
              <a:t>5/11/2022</a:t>
            </a:fld>
            <a:endParaRPr lang="en-US"/>
          </a:p>
        </p:txBody>
      </p:sp>
      <p:sp>
        <p:nvSpPr>
          <p:cNvPr id="4" name="Footer Placeholder 3">
            <a:extLst>
              <a:ext uri="{FF2B5EF4-FFF2-40B4-BE49-F238E27FC236}">
                <a16:creationId xmlns:a16="http://schemas.microsoft.com/office/drawing/2014/main" id="{A3D4C839-0330-454E-A8E2-3860504240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C65D72-F6F2-4DB4-BE2F-388EC62C6B0C}"/>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90164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C7DE4B-61E6-41E2-A1BE-571B3A782397}"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4029582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039F6-4952-42D9-9B82-FF839C1A4D5D}"/>
              </a:ext>
            </a:extLst>
          </p:cNvPr>
          <p:cNvSpPr>
            <a:spLocks noGrp="1"/>
          </p:cNvSpPr>
          <p:nvPr>
            <p:ph type="dt" sz="half" idx="10"/>
          </p:nvPr>
        </p:nvSpPr>
        <p:spPr/>
        <p:txBody>
          <a:bodyPr/>
          <a:lstStyle/>
          <a:p>
            <a:fld id="{B3D8A14A-1509-4820-BFF1-2C703FA4B88B}" type="datetimeFigureOut">
              <a:rPr lang="en-US" smtClean="0"/>
              <a:t>5/11/2022</a:t>
            </a:fld>
            <a:endParaRPr lang="en-US"/>
          </a:p>
        </p:txBody>
      </p:sp>
      <p:sp>
        <p:nvSpPr>
          <p:cNvPr id="3" name="Footer Placeholder 2">
            <a:extLst>
              <a:ext uri="{FF2B5EF4-FFF2-40B4-BE49-F238E27FC236}">
                <a16:creationId xmlns:a16="http://schemas.microsoft.com/office/drawing/2014/main" id="{3562BB91-94FF-446A-87E1-9620EC409C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AF38EC-54C6-44D3-B660-12BF2B6E0B8F}"/>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833758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C6D12-E821-45A2-BC4D-05674D4EEF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487719-2BAF-4120-987B-FA89F7A893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DF2296-2509-4704-B260-91DACFC025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1121C-F2F2-45AD-BE19-2495D7284722}"/>
              </a:ext>
            </a:extLst>
          </p:cNvPr>
          <p:cNvSpPr>
            <a:spLocks noGrp="1"/>
          </p:cNvSpPr>
          <p:nvPr>
            <p:ph type="dt" sz="half" idx="10"/>
          </p:nvPr>
        </p:nvSpPr>
        <p:spPr/>
        <p:txBody>
          <a:bodyPr/>
          <a:lstStyle/>
          <a:p>
            <a:fld id="{B3D8A14A-1509-4820-BFF1-2C703FA4B88B}" type="datetimeFigureOut">
              <a:rPr lang="en-US" smtClean="0"/>
              <a:t>5/11/2022</a:t>
            </a:fld>
            <a:endParaRPr lang="en-US"/>
          </a:p>
        </p:txBody>
      </p:sp>
      <p:sp>
        <p:nvSpPr>
          <p:cNvPr id="6" name="Footer Placeholder 5">
            <a:extLst>
              <a:ext uri="{FF2B5EF4-FFF2-40B4-BE49-F238E27FC236}">
                <a16:creationId xmlns:a16="http://schemas.microsoft.com/office/drawing/2014/main" id="{463011A4-2CA7-4930-BB89-608E921CB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C413D-1B22-487A-95BC-641E7C012144}"/>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3076118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23259-D3F2-473B-83F4-F59552A439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F8874-300D-4D68-A4AC-B8E83E0D56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0B78D4-0FBD-463E-872D-273A22F834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D096ED-7EF3-4F28-8D95-168ECE098748}"/>
              </a:ext>
            </a:extLst>
          </p:cNvPr>
          <p:cNvSpPr>
            <a:spLocks noGrp="1"/>
          </p:cNvSpPr>
          <p:nvPr>
            <p:ph type="dt" sz="half" idx="10"/>
          </p:nvPr>
        </p:nvSpPr>
        <p:spPr/>
        <p:txBody>
          <a:bodyPr/>
          <a:lstStyle/>
          <a:p>
            <a:fld id="{B3D8A14A-1509-4820-BFF1-2C703FA4B88B}" type="datetimeFigureOut">
              <a:rPr lang="en-US" smtClean="0"/>
              <a:t>5/11/2022</a:t>
            </a:fld>
            <a:endParaRPr lang="en-US"/>
          </a:p>
        </p:txBody>
      </p:sp>
      <p:sp>
        <p:nvSpPr>
          <p:cNvPr id="6" name="Footer Placeholder 5">
            <a:extLst>
              <a:ext uri="{FF2B5EF4-FFF2-40B4-BE49-F238E27FC236}">
                <a16:creationId xmlns:a16="http://schemas.microsoft.com/office/drawing/2014/main" id="{E7E7DEA7-4BF4-4781-97F0-93CB9B0383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F7C89-D155-4CB1-ADF8-1C7B77DBA2BB}"/>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3102737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B2171-5A30-44D3-A469-5D859D85D4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ACD731-F7A1-4976-8B7C-F095362E3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AAF97-8E8A-41B0-BCAA-49B3ADC959ED}"/>
              </a:ext>
            </a:extLst>
          </p:cNvPr>
          <p:cNvSpPr>
            <a:spLocks noGrp="1"/>
          </p:cNvSpPr>
          <p:nvPr>
            <p:ph type="dt" sz="half" idx="10"/>
          </p:nvPr>
        </p:nvSpPr>
        <p:spPr/>
        <p:txBody>
          <a:bodyPr/>
          <a:lstStyle/>
          <a:p>
            <a:fld id="{B3D8A14A-1509-4820-BFF1-2C703FA4B88B}" type="datetimeFigureOut">
              <a:rPr lang="en-US" smtClean="0"/>
              <a:t>5/11/2022</a:t>
            </a:fld>
            <a:endParaRPr lang="en-US"/>
          </a:p>
        </p:txBody>
      </p:sp>
      <p:sp>
        <p:nvSpPr>
          <p:cNvPr id="5" name="Footer Placeholder 4">
            <a:extLst>
              <a:ext uri="{FF2B5EF4-FFF2-40B4-BE49-F238E27FC236}">
                <a16:creationId xmlns:a16="http://schemas.microsoft.com/office/drawing/2014/main" id="{9D48FE71-A815-4BCA-A674-F55BE58D3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2A8BC-0E06-4D29-8D55-E48AE26FFBC6}"/>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875800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CE5C02-BD73-4EF5-8351-202E4FFA21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F0FDE0-236F-4E4A-A514-8381902FD7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D7720-FAA3-4197-BCF0-2560D6F0111B}"/>
              </a:ext>
            </a:extLst>
          </p:cNvPr>
          <p:cNvSpPr>
            <a:spLocks noGrp="1"/>
          </p:cNvSpPr>
          <p:nvPr>
            <p:ph type="dt" sz="half" idx="10"/>
          </p:nvPr>
        </p:nvSpPr>
        <p:spPr/>
        <p:txBody>
          <a:bodyPr/>
          <a:lstStyle/>
          <a:p>
            <a:fld id="{B3D8A14A-1509-4820-BFF1-2C703FA4B88B}" type="datetimeFigureOut">
              <a:rPr lang="en-US" smtClean="0"/>
              <a:t>5/11/2022</a:t>
            </a:fld>
            <a:endParaRPr lang="en-US"/>
          </a:p>
        </p:txBody>
      </p:sp>
      <p:sp>
        <p:nvSpPr>
          <p:cNvPr id="5" name="Footer Placeholder 4">
            <a:extLst>
              <a:ext uri="{FF2B5EF4-FFF2-40B4-BE49-F238E27FC236}">
                <a16:creationId xmlns:a16="http://schemas.microsoft.com/office/drawing/2014/main" id="{77A9CBCC-5A8D-48E2-807D-9761B209E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5D0F1-C3D8-47DA-B488-342C06EDF291}"/>
              </a:ext>
            </a:extLst>
          </p:cNvPr>
          <p:cNvSpPr>
            <a:spLocks noGrp="1"/>
          </p:cNvSpPr>
          <p:nvPr>
            <p:ph type="sldNum" sz="quarter" idx="12"/>
          </p:nvPr>
        </p:nvSpPr>
        <p:spPr/>
        <p:txBody>
          <a:bodyPr/>
          <a:lstStyle/>
          <a:p>
            <a:fld id="{F5F75211-670C-49A0-8629-EA29DA35866C}" type="slidenum">
              <a:rPr lang="en-US" smtClean="0"/>
              <a:t>‹#›</a:t>
            </a:fld>
            <a:endParaRPr lang="en-US"/>
          </a:p>
        </p:txBody>
      </p:sp>
    </p:spTree>
    <p:extLst>
      <p:ext uri="{BB962C8B-B14F-4D97-AF65-F5344CB8AC3E}">
        <p14:creationId xmlns:p14="http://schemas.microsoft.com/office/powerpoint/2010/main" val="3681818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1DF216-005E-488E-B695-1AD6F41D79AA}"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2328979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1DF216-005E-488E-B695-1AD6F41D79AA}"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21091069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1DF216-005E-488E-B695-1AD6F41D79AA}"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1012576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1DF216-005E-488E-B695-1AD6F41D79AA}" type="datetimeFigureOut">
              <a:rPr lang="en-US" smtClean="0"/>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664356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1DF216-005E-488E-B695-1AD6F41D79AA}" type="datetimeFigureOut">
              <a:rPr lang="en-US" smtClean="0"/>
              <a:t>5/11/2022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221962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C7DE4B-61E6-41E2-A1BE-571B3A782397}"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377485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1DF216-005E-488E-B695-1AD6F41D79AA}" type="datetimeFigureOut">
              <a:rPr lang="en-US" smtClean="0"/>
              <a:t>5/11/2022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413002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1DF216-005E-488E-B695-1AD6F41D79AA}" type="datetimeFigureOut">
              <a:rPr lang="en-US" smtClean="0"/>
              <a:t>5/11/2022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4031931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1DF216-005E-488E-B695-1AD6F41D79AA}" type="datetimeFigureOut">
              <a:rPr lang="en-US" smtClean="0"/>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3201468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1DF216-005E-488E-B695-1AD6F41D79AA}" type="datetimeFigureOut">
              <a:rPr lang="en-US" smtClean="0"/>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2020632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1DF216-005E-488E-B695-1AD6F41D79AA}"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40144988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1DF216-005E-488E-B695-1AD6F41D79AA}"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65ADB9-C14B-4231-BBEC-49F6B76C87A6}" type="slidenum">
              <a:rPr lang="en-US" smtClean="0"/>
              <a:t>‹#›</a:t>
            </a:fld>
            <a:endParaRPr lang="en-US"/>
          </a:p>
        </p:txBody>
      </p:sp>
    </p:spTree>
    <p:extLst>
      <p:ext uri="{BB962C8B-B14F-4D97-AF65-F5344CB8AC3E}">
        <p14:creationId xmlns:p14="http://schemas.microsoft.com/office/powerpoint/2010/main" val="4159039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A8970-DD21-48FF-8BC0-8E1C17E2E4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9BE3BD-DA24-4E3E-9B5D-964ED124A3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1CF80F-626E-4692-A456-1F354179B91E}"/>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5" name="Footer Placeholder 4">
            <a:extLst>
              <a:ext uri="{FF2B5EF4-FFF2-40B4-BE49-F238E27FC236}">
                <a16:creationId xmlns:a16="http://schemas.microsoft.com/office/drawing/2014/main" id="{F11F3471-6BB9-499D-8BCB-32610AB7A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4AE54-8D75-431F-A7A9-A956B8926057}"/>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2552422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4C8BC-3330-4BB3-9740-0939244188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CB5B9-B336-4095-B8A1-FE61CF6117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01CC4-287C-4512-9991-9CF914C5253F}"/>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5" name="Footer Placeholder 4">
            <a:extLst>
              <a:ext uri="{FF2B5EF4-FFF2-40B4-BE49-F238E27FC236}">
                <a16:creationId xmlns:a16="http://schemas.microsoft.com/office/drawing/2014/main" id="{B41E22DB-08AF-4F19-9882-31F91521E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9C64C4-40AF-47A5-B592-588C7D9997E9}"/>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513060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C880A-4772-4EB0-948A-533FBE171D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47C213-E81A-45B9-935B-A39A5066E0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08D34D-0D35-412B-B1F4-725F6809445A}"/>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5" name="Footer Placeholder 4">
            <a:extLst>
              <a:ext uri="{FF2B5EF4-FFF2-40B4-BE49-F238E27FC236}">
                <a16:creationId xmlns:a16="http://schemas.microsoft.com/office/drawing/2014/main" id="{F01215B7-1580-4AAD-96F1-91B3A5BE1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0E5FF-8A93-4E29-9A34-720C765566D9}"/>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460466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280F-4F50-420F-B518-125A96235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620F15-D3D0-41CA-85D9-C35B4005B0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A45F79-450B-400A-8A66-5D8B5BFEBD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65C2D5-7E5C-49B5-8CAB-C9E3C2F4CEB7}"/>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6" name="Footer Placeholder 5">
            <a:extLst>
              <a:ext uri="{FF2B5EF4-FFF2-40B4-BE49-F238E27FC236}">
                <a16:creationId xmlns:a16="http://schemas.microsoft.com/office/drawing/2014/main" id="{21DCEA42-21F5-47EA-8CE7-22B025C27D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BC54D1-2CF1-475C-8525-D0A60C7DD7A7}"/>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115313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C7DE4B-61E6-41E2-A1BE-571B3A782397}" type="datetimeFigureOut">
              <a:rPr lang="en-US" smtClean="0"/>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3697166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5CBF1-D4D3-416C-964E-4D816D8CA1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3A44B-1BDE-49A7-833C-69B5DD35D6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6B868E-8F38-44C0-B71A-7E3BDBF220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1EC907-D560-404D-BDD8-E443034C46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FBC98D-8B99-4D09-8E3D-1429238AEC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FDE9BF-350F-4EB3-922C-4DFBF9D4C25E}"/>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8" name="Footer Placeholder 7">
            <a:extLst>
              <a:ext uri="{FF2B5EF4-FFF2-40B4-BE49-F238E27FC236}">
                <a16:creationId xmlns:a16="http://schemas.microsoft.com/office/drawing/2014/main" id="{0FCB6103-40F4-4DF2-8D42-E167911486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684AFE-76E6-45C5-8423-7525DA208F9B}"/>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5375029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E46AE-3EBD-4856-BE6A-C6CCE15095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A43E1-6A92-4981-8FE1-EE6BF49F9D77}"/>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4" name="Footer Placeholder 3">
            <a:extLst>
              <a:ext uri="{FF2B5EF4-FFF2-40B4-BE49-F238E27FC236}">
                <a16:creationId xmlns:a16="http://schemas.microsoft.com/office/drawing/2014/main" id="{7E8DDB14-CE19-44B1-805C-1E7BCC8AAE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53B486-EB16-484E-9764-44E0FCB77BDE}"/>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09845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DDC324-A9BC-4BA2-A893-F074D2C56BDB}"/>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3" name="Footer Placeholder 2">
            <a:extLst>
              <a:ext uri="{FF2B5EF4-FFF2-40B4-BE49-F238E27FC236}">
                <a16:creationId xmlns:a16="http://schemas.microsoft.com/office/drawing/2014/main" id="{567D55F2-FABF-4493-8E4A-DC877F6CD9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3EF41B-4911-4CDE-A8F8-93BBCB1C0BC4}"/>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3170976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0EE2-94C1-435B-BB02-9AF92CDD6F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EE89F9-ED49-4939-878B-36557F0D21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09A57E-3104-4E51-B26F-C87874946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33E717-C32B-468F-884E-116109966AA8}"/>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6" name="Footer Placeholder 5">
            <a:extLst>
              <a:ext uri="{FF2B5EF4-FFF2-40B4-BE49-F238E27FC236}">
                <a16:creationId xmlns:a16="http://schemas.microsoft.com/office/drawing/2014/main" id="{4934B131-63FB-4F5F-893C-48065491B9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45221E-401C-4CEC-816C-CF44A7DDFBF5}"/>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439214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A6EB-FFCC-4F94-A818-C4D7B2E700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019F80-B5EF-4D1E-B61C-6CB7D5D04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D4CFD5-ED07-4BEC-A826-404DBC22CF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F12E46-538E-4F8C-B532-BBAC2039D885}"/>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6" name="Footer Placeholder 5">
            <a:extLst>
              <a:ext uri="{FF2B5EF4-FFF2-40B4-BE49-F238E27FC236}">
                <a16:creationId xmlns:a16="http://schemas.microsoft.com/office/drawing/2014/main" id="{8FE1F801-D89C-49B6-B521-3C8E35537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932CF5-A60E-4766-AAD4-1A175FBAE815}"/>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3081248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8F366-5AD0-49CE-B6BD-BE94416CE7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9FD406-71A5-43F0-BFEF-577517DEC3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C3DA8-0312-42CC-A06D-28130663EEDD}"/>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5" name="Footer Placeholder 4">
            <a:extLst>
              <a:ext uri="{FF2B5EF4-FFF2-40B4-BE49-F238E27FC236}">
                <a16:creationId xmlns:a16="http://schemas.microsoft.com/office/drawing/2014/main" id="{EDDFBCE4-B12B-4325-8067-95C4218D8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FF89D-DB5E-4A37-8A5B-45B57D6ABBF4}"/>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10249187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F44AD-FD2E-4B10-85BE-B5B7FBF956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01E65-7B75-4557-B387-791340C3DE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4F344-1960-42D6-85FF-D3F46A1980FF}"/>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5" name="Footer Placeholder 4">
            <a:extLst>
              <a:ext uri="{FF2B5EF4-FFF2-40B4-BE49-F238E27FC236}">
                <a16:creationId xmlns:a16="http://schemas.microsoft.com/office/drawing/2014/main" id="{53F09382-B47C-4A2D-86C7-C7B413E19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3E675-2CC5-4A15-AA08-4B50255051A4}"/>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31892642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A8970-DD21-48FF-8BC0-8E1C17E2E4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9BE3BD-DA24-4E3E-9B5D-964ED124A3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1CF80F-626E-4692-A456-1F354179B91E}"/>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5" name="Footer Placeholder 4">
            <a:extLst>
              <a:ext uri="{FF2B5EF4-FFF2-40B4-BE49-F238E27FC236}">
                <a16:creationId xmlns:a16="http://schemas.microsoft.com/office/drawing/2014/main" id="{F11F3471-6BB9-499D-8BCB-32610AB7A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4AE54-8D75-431F-A7A9-A956B8926057}"/>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0108954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4C8BC-3330-4BB3-9740-0939244188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CB5B9-B336-4095-B8A1-FE61CF6117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001CC4-287C-4512-9991-9CF914C5253F}"/>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5" name="Footer Placeholder 4">
            <a:extLst>
              <a:ext uri="{FF2B5EF4-FFF2-40B4-BE49-F238E27FC236}">
                <a16:creationId xmlns:a16="http://schemas.microsoft.com/office/drawing/2014/main" id="{B41E22DB-08AF-4F19-9882-31F91521E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9C64C4-40AF-47A5-B592-588C7D9997E9}"/>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33096214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C880A-4772-4EB0-948A-533FBE171D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47C213-E81A-45B9-935B-A39A5066E0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08D34D-0D35-412B-B1F4-725F6809445A}"/>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5" name="Footer Placeholder 4">
            <a:extLst>
              <a:ext uri="{FF2B5EF4-FFF2-40B4-BE49-F238E27FC236}">
                <a16:creationId xmlns:a16="http://schemas.microsoft.com/office/drawing/2014/main" id="{F01215B7-1580-4AAD-96F1-91B3A5BE1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0E5FF-8A93-4E29-9A34-720C765566D9}"/>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632164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C7DE4B-61E6-41E2-A1BE-571B3A782397}" type="datetimeFigureOut">
              <a:rPr lang="en-US" smtClean="0"/>
              <a:t>5/11/2022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23236627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280F-4F50-420F-B518-125A96235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620F15-D3D0-41CA-85D9-C35B4005B0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A45F79-450B-400A-8A66-5D8B5BFEBD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65C2D5-7E5C-49B5-8CAB-C9E3C2F4CEB7}"/>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6" name="Footer Placeholder 5">
            <a:extLst>
              <a:ext uri="{FF2B5EF4-FFF2-40B4-BE49-F238E27FC236}">
                <a16:creationId xmlns:a16="http://schemas.microsoft.com/office/drawing/2014/main" id="{21DCEA42-21F5-47EA-8CE7-22B025C27D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BC54D1-2CF1-475C-8525-D0A60C7DD7A7}"/>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980326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5CBF1-D4D3-416C-964E-4D816D8CA1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F3A44B-1BDE-49A7-833C-69B5DD35D6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6B868E-8F38-44C0-B71A-7E3BDBF220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1EC907-D560-404D-BDD8-E443034C46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FBC98D-8B99-4D09-8E3D-1429238AEC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FDE9BF-350F-4EB3-922C-4DFBF9D4C25E}"/>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8" name="Footer Placeholder 7">
            <a:extLst>
              <a:ext uri="{FF2B5EF4-FFF2-40B4-BE49-F238E27FC236}">
                <a16:creationId xmlns:a16="http://schemas.microsoft.com/office/drawing/2014/main" id="{0FCB6103-40F4-4DF2-8D42-E167911486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684AFE-76E6-45C5-8423-7525DA208F9B}"/>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4071610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E46AE-3EBD-4856-BE6A-C6CCE15095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A43E1-6A92-4981-8FE1-EE6BF49F9D77}"/>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4" name="Footer Placeholder 3">
            <a:extLst>
              <a:ext uri="{FF2B5EF4-FFF2-40B4-BE49-F238E27FC236}">
                <a16:creationId xmlns:a16="http://schemas.microsoft.com/office/drawing/2014/main" id="{7E8DDB14-CE19-44B1-805C-1E7BCC8AAE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53B486-EB16-484E-9764-44E0FCB77BDE}"/>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19090430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DDC324-A9BC-4BA2-A893-F074D2C56BDB}"/>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3" name="Footer Placeholder 2">
            <a:extLst>
              <a:ext uri="{FF2B5EF4-FFF2-40B4-BE49-F238E27FC236}">
                <a16:creationId xmlns:a16="http://schemas.microsoft.com/office/drawing/2014/main" id="{567D55F2-FABF-4493-8E4A-DC877F6CD9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3EF41B-4911-4CDE-A8F8-93BBCB1C0BC4}"/>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25379010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0EE2-94C1-435B-BB02-9AF92CDD6F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EE89F9-ED49-4939-878B-36557F0D21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09A57E-3104-4E51-B26F-C87874946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33E717-C32B-468F-884E-116109966AA8}"/>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6" name="Footer Placeholder 5">
            <a:extLst>
              <a:ext uri="{FF2B5EF4-FFF2-40B4-BE49-F238E27FC236}">
                <a16:creationId xmlns:a16="http://schemas.microsoft.com/office/drawing/2014/main" id="{4934B131-63FB-4F5F-893C-48065491B9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45221E-401C-4CEC-816C-CF44A7DDFBF5}"/>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15990132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1A6EB-FFCC-4F94-A818-C4D7B2E700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019F80-B5EF-4D1E-B61C-6CB7D5D04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D4CFD5-ED07-4BEC-A826-404DBC22CF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F12E46-538E-4F8C-B532-BBAC2039D885}"/>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6" name="Footer Placeholder 5">
            <a:extLst>
              <a:ext uri="{FF2B5EF4-FFF2-40B4-BE49-F238E27FC236}">
                <a16:creationId xmlns:a16="http://schemas.microsoft.com/office/drawing/2014/main" id="{8FE1F801-D89C-49B6-B521-3C8E35537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932CF5-A60E-4766-AAD4-1A175FBAE815}"/>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31255104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8F366-5AD0-49CE-B6BD-BE94416CE7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9FD406-71A5-43F0-BFEF-577517DEC3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C3DA8-0312-42CC-A06D-28130663EEDD}"/>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5" name="Footer Placeholder 4">
            <a:extLst>
              <a:ext uri="{FF2B5EF4-FFF2-40B4-BE49-F238E27FC236}">
                <a16:creationId xmlns:a16="http://schemas.microsoft.com/office/drawing/2014/main" id="{EDDFBCE4-B12B-4325-8067-95C4218D8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FF89D-DB5E-4A37-8A5B-45B57D6ABBF4}"/>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3419499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2F44AD-FD2E-4B10-85BE-B5B7FBF956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801E65-7B75-4557-B387-791340C3DE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4F344-1960-42D6-85FF-D3F46A1980FF}"/>
              </a:ext>
            </a:extLst>
          </p:cNvPr>
          <p:cNvSpPr>
            <a:spLocks noGrp="1"/>
          </p:cNvSpPr>
          <p:nvPr>
            <p:ph type="dt" sz="half" idx="10"/>
          </p:nvPr>
        </p:nvSpPr>
        <p:spPr/>
        <p:txBody>
          <a:bodyPr/>
          <a:lstStyle/>
          <a:p>
            <a:fld id="{D9771FC7-8CDE-47B0-A48F-EF1BF3E0C252}" type="datetimeFigureOut">
              <a:rPr lang="en-US" smtClean="0"/>
              <a:t>5/11/2022</a:t>
            </a:fld>
            <a:endParaRPr lang="en-US"/>
          </a:p>
        </p:txBody>
      </p:sp>
      <p:sp>
        <p:nvSpPr>
          <p:cNvPr id="5" name="Footer Placeholder 4">
            <a:extLst>
              <a:ext uri="{FF2B5EF4-FFF2-40B4-BE49-F238E27FC236}">
                <a16:creationId xmlns:a16="http://schemas.microsoft.com/office/drawing/2014/main" id="{53F09382-B47C-4A2D-86C7-C7B413E197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3E675-2CC5-4A15-AA08-4B50255051A4}"/>
              </a:ext>
            </a:extLst>
          </p:cNvPr>
          <p:cNvSpPr>
            <a:spLocks noGrp="1"/>
          </p:cNvSpPr>
          <p:nvPr>
            <p:ph type="sldNum" sz="quarter" idx="12"/>
          </p:nvPr>
        </p:nvSpPr>
        <p:spPr/>
        <p:txBody>
          <a:bodyPr/>
          <a:lstStyle/>
          <a:p>
            <a:fld id="{7BACEDAC-27C9-4AEB-B859-97865D6AAE39}" type="slidenum">
              <a:rPr lang="en-US" smtClean="0"/>
              <a:t>‹#›</a:t>
            </a:fld>
            <a:endParaRPr lang="en-US"/>
          </a:p>
        </p:txBody>
      </p:sp>
    </p:spTree>
    <p:extLst>
      <p:ext uri="{BB962C8B-B14F-4D97-AF65-F5344CB8AC3E}">
        <p14:creationId xmlns:p14="http://schemas.microsoft.com/office/powerpoint/2010/main" val="138926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2C7DE4B-61E6-41E2-A1BE-571B3A782397}" type="datetimeFigureOut">
              <a:rPr lang="en-US" smtClean="0"/>
              <a:t>5/11/2022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230260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7DE4B-61E6-41E2-A1BE-571B3A782397}" type="datetimeFigureOut">
              <a:rPr lang="en-US" smtClean="0"/>
              <a:t>5/11/2022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1752597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C7DE4B-61E6-41E2-A1BE-571B3A782397}" type="datetimeFigureOut">
              <a:rPr lang="en-US" smtClean="0"/>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651682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C7DE4B-61E6-41E2-A1BE-571B3A782397}" type="datetimeFigureOut">
              <a:rPr lang="en-US" smtClean="0"/>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70648-B4FF-4D0B-B04C-A57A13E74C53}" type="slidenum">
              <a:rPr lang="en-US" smtClean="0"/>
              <a:t>‹#›</a:t>
            </a:fld>
            <a:endParaRPr lang="en-US"/>
          </a:p>
        </p:txBody>
      </p:sp>
    </p:spTree>
    <p:extLst>
      <p:ext uri="{BB962C8B-B14F-4D97-AF65-F5344CB8AC3E}">
        <p14:creationId xmlns:p14="http://schemas.microsoft.com/office/powerpoint/2010/main" val="833270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4.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7DE4B-61E6-41E2-A1BE-571B3A782397}" type="datetimeFigureOut">
              <a:rPr lang="en-US" smtClean="0"/>
              <a:t>5/11/2022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70648-B4FF-4D0B-B04C-A57A13E74C53}" type="slidenum">
              <a:rPr lang="en-US" smtClean="0"/>
              <a:t>‹#›</a:t>
            </a:fld>
            <a:endParaRPr lang="en-US"/>
          </a:p>
        </p:txBody>
      </p:sp>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191320" y="6223986"/>
            <a:ext cx="1581759" cy="497489"/>
          </a:xfrm>
          <a:prstGeom prst="rect">
            <a:avLst/>
          </a:prstGeom>
        </p:spPr>
      </p:pic>
    </p:spTree>
    <p:extLst>
      <p:ext uri="{BB962C8B-B14F-4D97-AF65-F5344CB8AC3E}">
        <p14:creationId xmlns:p14="http://schemas.microsoft.com/office/powerpoint/2010/main" val="120014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6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206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002060"/>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002060"/>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00018E-9410-4AF2-B811-A73533A5C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D400EC-B163-4FB4-9873-0EB5D61B7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72A42-C874-49AA-BBEA-FA9B565C3C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8A14A-1509-4820-BFF1-2C703FA4B88B}" type="datetimeFigureOut">
              <a:rPr lang="en-US" smtClean="0"/>
              <a:t>5/11/2022</a:t>
            </a:fld>
            <a:endParaRPr lang="en-US"/>
          </a:p>
        </p:txBody>
      </p:sp>
      <p:sp>
        <p:nvSpPr>
          <p:cNvPr id="5" name="Footer Placeholder 4">
            <a:extLst>
              <a:ext uri="{FF2B5EF4-FFF2-40B4-BE49-F238E27FC236}">
                <a16:creationId xmlns:a16="http://schemas.microsoft.com/office/drawing/2014/main" id="{3BB5DDD8-9129-4C52-BC96-E981A0433F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E42DBC-4C10-43D6-95B7-90F547FDE6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75211-670C-49A0-8629-EA29DA35866C}" type="slidenum">
              <a:rPr lang="en-US" smtClean="0"/>
              <a:t>‹#›</a:t>
            </a:fld>
            <a:endParaRPr lang="en-US"/>
          </a:p>
        </p:txBody>
      </p:sp>
    </p:spTree>
    <p:extLst>
      <p:ext uri="{BB962C8B-B14F-4D97-AF65-F5344CB8AC3E}">
        <p14:creationId xmlns:p14="http://schemas.microsoft.com/office/powerpoint/2010/main" val="117618426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1DF216-005E-488E-B695-1AD6F41D79AA}" type="datetimeFigureOut">
              <a:rPr lang="en-US" smtClean="0"/>
              <a:t>5/11/2022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5ADB9-C14B-4231-BBEC-49F6B76C87A6}" type="slidenum">
              <a:rPr lang="en-US" smtClean="0"/>
              <a:t>‹#›</a:t>
            </a:fld>
            <a:endParaRPr lang="en-US"/>
          </a:p>
        </p:txBody>
      </p:sp>
    </p:spTree>
    <p:extLst>
      <p:ext uri="{BB962C8B-B14F-4D97-AF65-F5344CB8AC3E}">
        <p14:creationId xmlns:p14="http://schemas.microsoft.com/office/powerpoint/2010/main" val="111901594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29C251-3E89-4B1E-ACA6-049FA1BCA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29B3B-4A2D-493A-B334-FCFE1081F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49F42-284D-464D-BB5C-7F8BB5DB8E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71FC7-8CDE-47B0-A48F-EF1BF3E0C252}" type="datetimeFigureOut">
              <a:rPr lang="en-US" smtClean="0"/>
              <a:t>5/11/2022</a:t>
            </a:fld>
            <a:endParaRPr lang="en-US"/>
          </a:p>
        </p:txBody>
      </p:sp>
      <p:sp>
        <p:nvSpPr>
          <p:cNvPr id="5" name="Footer Placeholder 4">
            <a:extLst>
              <a:ext uri="{FF2B5EF4-FFF2-40B4-BE49-F238E27FC236}">
                <a16:creationId xmlns:a16="http://schemas.microsoft.com/office/drawing/2014/main" id="{727EFF9E-D4D5-4F1D-977B-212A4D031F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5A2CC1-BA53-4256-BB38-165E1D7B1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CEDAC-27C9-4AEB-B859-97865D6AAE39}" type="slidenum">
              <a:rPr lang="en-US" smtClean="0"/>
              <a:t>‹#›</a:t>
            </a:fld>
            <a:endParaRPr lang="en-US"/>
          </a:p>
        </p:txBody>
      </p:sp>
      <p:pic>
        <p:nvPicPr>
          <p:cNvPr id="7" name="Picture 6" descr="A white background with black text&#10;&#10;Description automatically generated with low confidence">
            <a:extLst>
              <a:ext uri="{FF2B5EF4-FFF2-40B4-BE49-F238E27FC236}">
                <a16:creationId xmlns:a16="http://schemas.microsoft.com/office/drawing/2014/main" id="{69DE9D3D-D817-4898-9C60-D7C14B8809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902952" y="6058172"/>
            <a:ext cx="1908048" cy="688848"/>
          </a:xfrm>
          <a:prstGeom prst="rect">
            <a:avLst/>
          </a:prstGeom>
        </p:spPr>
      </p:pic>
    </p:spTree>
    <p:extLst>
      <p:ext uri="{BB962C8B-B14F-4D97-AF65-F5344CB8AC3E}">
        <p14:creationId xmlns:p14="http://schemas.microsoft.com/office/powerpoint/2010/main" val="187667737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29C251-3E89-4B1E-ACA6-049FA1BCA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29B3B-4A2D-493A-B334-FCFE1081F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49F42-284D-464D-BB5C-7F8BB5DB8E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71FC7-8CDE-47B0-A48F-EF1BF3E0C252}" type="datetimeFigureOut">
              <a:rPr lang="en-US" smtClean="0"/>
              <a:t>5/11/2022</a:t>
            </a:fld>
            <a:endParaRPr lang="en-US"/>
          </a:p>
        </p:txBody>
      </p:sp>
      <p:sp>
        <p:nvSpPr>
          <p:cNvPr id="5" name="Footer Placeholder 4">
            <a:extLst>
              <a:ext uri="{FF2B5EF4-FFF2-40B4-BE49-F238E27FC236}">
                <a16:creationId xmlns:a16="http://schemas.microsoft.com/office/drawing/2014/main" id="{727EFF9E-D4D5-4F1D-977B-212A4D031F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5A2CC1-BA53-4256-BB38-165E1D7B1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ACEDAC-27C9-4AEB-B859-97865D6AAE39}" type="slidenum">
              <a:rPr lang="en-US" smtClean="0"/>
              <a:t>‹#›</a:t>
            </a:fld>
            <a:endParaRPr lang="en-US"/>
          </a:p>
        </p:txBody>
      </p:sp>
      <p:pic>
        <p:nvPicPr>
          <p:cNvPr id="7" name="Picture 6" descr="A white background with black text&#10;&#10;Description automatically generated with low confidence">
            <a:extLst>
              <a:ext uri="{FF2B5EF4-FFF2-40B4-BE49-F238E27FC236}">
                <a16:creationId xmlns:a16="http://schemas.microsoft.com/office/drawing/2014/main" id="{69DE9D3D-D817-4898-9C60-D7C14B88093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902952" y="6058172"/>
            <a:ext cx="1908048" cy="688848"/>
          </a:xfrm>
          <a:prstGeom prst="rect">
            <a:avLst/>
          </a:prstGeom>
        </p:spPr>
      </p:pic>
    </p:spTree>
    <p:extLst>
      <p:ext uri="{BB962C8B-B14F-4D97-AF65-F5344CB8AC3E}">
        <p14:creationId xmlns:p14="http://schemas.microsoft.com/office/powerpoint/2010/main" val="418151453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bit.ly/AsifConference" TargetMode="External"/><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hyperlink" Target="http://commons.wikimedia.org/wiki/File:Handshake2.svg" TargetMode="Externa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7.sv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41.sv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35.xml"/><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6.xml"/><Relationship Id="rId5" Type="http://schemas.openxmlformats.org/officeDocument/2006/relationships/image" Target="../media/image67.gif"/><Relationship Id="rId4" Type="http://schemas.openxmlformats.org/officeDocument/2006/relationships/image" Target="../media/image66.gif"/></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73.sv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mailto:asif@visualsp.com"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hyperlink" Target="https://bit.ly/AsifConferenc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B16515-B739-4AAA-B465-9230AD51DE11}"/>
              </a:ext>
            </a:extLst>
          </p:cNvPr>
          <p:cNvSpPr>
            <a:spLocks noGrp="1"/>
          </p:cNvSpPr>
          <p:nvPr>
            <p:ph type="title"/>
          </p:nvPr>
        </p:nvSpPr>
        <p:spPr>
          <a:xfrm>
            <a:off x="576244" y="179832"/>
            <a:ext cx="4810316" cy="1765081"/>
          </a:xfrm>
        </p:spPr>
        <p:txBody>
          <a:bodyPr anchor="b">
            <a:normAutofit/>
          </a:bodyPr>
          <a:lstStyle/>
          <a:p>
            <a:r>
              <a:rPr lang="en-US" sz="2800" dirty="0"/>
              <a:t>Download all my presentations and video recordings</a:t>
            </a:r>
          </a:p>
        </p:txBody>
      </p:sp>
      <p:sp>
        <p:nvSpPr>
          <p:cNvPr id="44" name="Rectangle 4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9F5A59-F5AB-4B45-BFAC-23A1E4743F7D}"/>
              </a:ext>
            </a:extLst>
          </p:cNvPr>
          <p:cNvSpPr>
            <a:spLocks noGrp="1"/>
          </p:cNvSpPr>
          <p:nvPr>
            <p:ph idx="1"/>
          </p:nvPr>
        </p:nvSpPr>
        <p:spPr>
          <a:xfrm>
            <a:off x="645066" y="2031101"/>
            <a:ext cx="4282984" cy="3511943"/>
          </a:xfrm>
        </p:spPr>
        <p:txBody>
          <a:bodyPr anchor="ctr">
            <a:normAutofit/>
          </a:bodyPr>
          <a:lstStyle/>
          <a:p>
            <a:pPr marL="0" indent="0">
              <a:buNone/>
            </a:pPr>
            <a:r>
              <a:rPr lang="en-US" dirty="0">
                <a:hlinkClick r:id="rId3">
                  <a:extLst>
                    <a:ext uri="{A12FA001-AC4F-418D-AE19-62706E023703}">
                      <ahyp:hlinkClr xmlns:ahyp="http://schemas.microsoft.com/office/drawing/2018/hyperlinkcolor" val="tx"/>
                    </a:ext>
                  </a:extLst>
                </a:hlinkClick>
              </a:rPr>
              <a:t>http://bit.ly/AsifConference</a:t>
            </a:r>
            <a:endParaRPr lang="x-none" dirty="0"/>
          </a:p>
          <a:p>
            <a:endParaRPr lang="en-US" dirty="0"/>
          </a:p>
          <a:p>
            <a:endParaRPr lang="en-US" dirty="0"/>
          </a:p>
          <a:p>
            <a:endParaRPr lang="en-US" dirty="0"/>
          </a:p>
          <a:p>
            <a:endParaRPr lang="en-US" dirty="0"/>
          </a:p>
        </p:txBody>
      </p:sp>
      <p:sp>
        <p:nvSpPr>
          <p:cNvPr id="43" name="Rectangle 4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descr="Qr code&#10;&#10;Description automatically generated">
            <a:extLst>
              <a:ext uri="{FF2B5EF4-FFF2-40B4-BE49-F238E27FC236}">
                <a16:creationId xmlns:a16="http://schemas.microsoft.com/office/drawing/2014/main" id="{D6EC7BD5-A497-4C69-955E-A79EB6DD53BC}"/>
              </a:ext>
            </a:extLst>
          </p:cNvPr>
          <p:cNvPicPr>
            <a:picLocks noChangeAspect="1"/>
          </p:cNvPicPr>
          <p:nvPr/>
        </p:nvPicPr>
        <p:blipFill rotWithShape="1">
          <a:blip r:embed="rId4"/>
          <a:srcRect r="-1" b="14079"/>
          <a:stretch/>
        </p:blipFill>
        <p:spPr>
          <a:xfrm>
            <a:off x="5987738" y="949468"/>
            <a:ext cx="5628018" cy="4726194"/>
          </a:xfrm>
          <a:prstGeom prst="rect">
            <a:avLst/>
          </a:prstGeom>
          <a:noFill/>
        </p:spPr>
      </p:pic>
    </p:spTree>
    <p:extLst>
      <p:ext uri="{BB962C8B-B14F-4D97-AF65-F5344CB8AC3E}">
        <p14:creationId xmlns:p14="http://schemas.microsoft.com/office/powerpoint/2010/main" val="346605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9CC44B5-53F9-4F03-9EEB-4C3C821A6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1A3688C8-DFCE-4CCD-BCF0-5FB239E5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3FFC5B-3261-4C73-BF66-A598BB681519}"/>
              </a:ext>
            </a:extLst>
          </p:cNvPr>
          <p:cNvSpPr>
            <a:spLocks noGrp="1"/>
          </p:cNvSpPr>
          <p:nvPr>
            <p:ph type="title"/>
          </p:nvPr>
        </p:nvSpPr>
        <p:spPr>
          <a:xfrm>
            <a:off x="958214" y="457200"/>
            <a:ext cx="7214235" cy="3578225"/>
          </a:xfrm>
        </p:spPr>
        <p:txBody>
          <a:bodyPr vert="horz" lIns="91440" tIns="45720" rIns="91440" bIns="45720" rtlCol="0" anchor="b">
            <a:normAutofit fontScale="90000"/>
          </a:bodyPr>
          <a:lstStyle/>
          <a:p>
            <a:r>
              <a:rPr lang="en-US" sz="5100" kern="1200" dirty="0">
                <a:solidFill>
                  <a:schemeClr val="tx1"/>
                </a:solidFill>
                <a:latin typeface="+mj-lt"/>
                <a:ea typeface="+mj-ea"/>
                <a:cs typeface="+mj-cs"/>
              </a:rPr>
              <a:t>“</a:t>
            </a:r>
            <a:r>
              <a:rPr lang="en-US" sz="5400" i="1" dirty="0"/>
              <a:t>User adoption is a journey, not a destination. If you stop investing and engaging your users, adoption will slow and eventually die out</a:t>
            </a:r>
            <a:r>
              <a:rPr lang="en-US" sz="5100" kern="1200" dirty="0">
                <a:solidFill>
                  <a:schemeClr val="tx1"/>
                </a:solidFill>
                <a:latin typeface="+mj-lt"/>
                <a:ea typeface="+mj-ea"/>
                <a:cs typeface="+mj-cs"/>
              </a:rPr>
              <a:t>”</a:t>
            </a:r>
          </a:p>
        </p:txBody>
      </p:sp>
      <p:sp>
        <p:nvSpPr>
          <p:cNvPr id="3" name="Text Placeholder 2">
            <a:extLst>
              <a:ext uri="{FF2B5EF4-FFF2-40B4-BE49-F238E27FC236}">
                <a16:creationId xmlns:a16="http://schemas.microsoft.com/office/drawing/2014/main" id="{E71E2A46-4CCA-409E-B8D3-BBE43630D93E}"/>
              </a:ext>
            </a:extLst>
          </p:cNvPr>
          <p:cNvSpPr>
            <a:spLocks noGrp="1"/>
          </p:cNvSpPr>
          <p:nvPr>
            <p:ph type="body" idx="1"/>
          </p:nvPr>
        </p:nvSpPr>
        <p:spPr>
          <a:xfrm>
            <a:off x="1158240" y="4700588"/>
            <a:ext cx="6339840" cy="1655762"/>
          </a:xfrm>
        </p:spPr>
        <p:txBody>
          <a:bodyPr vert="horz" lIns="91440" tIns="45720" rIns="91440" bIns="45720" rtlCol="0">
            <a:normAutofit/>
          </a:bodyPr>
          <a:lstStyle/>
          <a:p>
            <a:r>
              <a:rPr lang="en-US" sz="2400" b="1" kern="1200" dirty="0">
                <a:solidFill>
                  <a:schemeClr val="tx1"/>
                </a:solidFill>
                <a:latin typeface="+mn-lt"/>
                <a:ea typeface="+mn-ea"/>
                <a:cs typeface="+mn-cs"/>
              </a:rPr>
              <a:t>Sarah </a:t>
            </a:r>
            <a:r>
              <a:rPr lang="en-US" sz="2400" b="1" kern="1200" dirty="0" err="1">
                <a:solidFill>
                  <a:schemeClr val="tx1"/>
                </a:solidFill>
                <a:latin typeface="+mn-lt"/>
                <a:ea typeface="+mn-ea"/>
                <a:cs typeface="+mn-cs"/>
              </a:rPr>
              <a:t>Haase</a:t>
            </a:r>
            <a:endParaRPr lang="en-US" sz="2400" b="1" kern="1200" dirty="0">
              <a:solidFill>
                <a:schemeClr val="tx1"/>
              </a:solidFill>
              <a:latin typeface="+mn-lt"/>
              <a:ea typeface="+mn-ea"/>
              <a:cs typeface="+mn-cs"/>
            </a:endParaRPr>
          </a:p>
          <a:p>
            <a:r>
              <a:rPr lang="en-US" b="1" dirty="0">
                <a:solidFill>
                  <a:schemeClr val="tx1"/>
                </a:solidFill>
              </a:rPr>
              <a:t>Corporate Collaboration Evangelist at U.S. Bank</a:t>
            </a:r>
            <a:endParaRPr lang="en-US" sz="2400" kern="1200" dirty="0">
              <a:solidFill>
                <a:schemeClr val="tx1"/>
              </a:solidFill>
              <a:latin typeface="+mn-lt"/>
              <a:ea typeface="+mn-ea"/>
              <a:cs typeface="+mn-cs"/>
            </a:endParaRPr>
          </a:p>
        </p:txBody>
      </p:sp>
      <p:cxnSp>
        <p:nvCxnSpPr>
          <p:cNvPr id="75" name="Straight Connector 74">
            <a:extLst>
              <a:ext uri="{FF2B5EF4-FFF2-40B4-BE49-F238E27FC236}">
                <a16:creationId xmlns:a16="http://schemas.microsoft.com/office/drawing/2014/main" id="{D598FBE3-48D2-40A2-B7E6-F485834C82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2" descr="Image result for sarah haase">
            <a:extLst>
              <a:ext uri="{FF2B5EF4-FFF2-40B4-BE49-F238E27FC236}">
                <a16:creationId xmlns:a16="http://schemas.microsoft.com/office/drawing/2014/main" id="{94941282-010B-4B47-92CC-195037059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2064" y="741362"/>
            <a:ext cx="2615021" cy="2883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65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sz="6000" kern="1200" dirty="0">
                <a:solidFill>
                  <a:schemeClr val="tx1"/>
                </a:solidFill>
                <a:latin typeface="+mj-lt"/>
                <a:ea typeface="+mj-ea"/>
                <a:cs typeface="+mj-cs"/>
              </a:rPr>
              <a:t>User Adoption as a Service (</a:t>
            </a:r>
            <a:r>
              <a:rPr lang="en-US" sz="6000" kern="1200" dirty="0" err="1">
                <a:solidFill>
                  <a:schemeClr val="tx1"/>
                </a:solidFill>
                <a:latin typeface="+mj-lt"/>
                <a:ea typeface="+mj-ea"/>
                <a:cs typeface="+mj-cs"/>
              </a:rPr>
              <a:t>UAaaS</a:t>
            </a:r>
            <a:r>
              <a:rPr lang="en-US" sz="6000" kern="1200" dirty="0">
                <a:solidFill>
                  <a:schemeClr val="tx1"/>
                </a:solidFill>
                <a:latin typeface="+mj-lt"/>
                <a:ea typeface="+mj-ea"/>
                <a:cs typeface="+mj-cs"/>
              </a:rPr>
              <a:t>)</a:t>
            </a:r>
          </a:p>
        </p:txBody>
      </p:sp>
      <p:sp>
        <p:nvSpPr>
          <p:cNvPr id="3" name="Content Placeholder 2"/>
          <p:cNvSpPr>
            <a:spLocks noGrp="1"/>
          </p:cNvSpPr>
          <p:nvPr>
            <p:ph idx="1"/>
          </p:nvPr>
        </p:nvSpPr>
        <p:spPr>
          <a:xfrm>
            <a:off x="7961258" y="4525347"/>
            <a:ext cx="3258675" cy="1737360"/>
          </a:xfrm>
        </p:spPr>
        <p:txBody>
          <a:bodyPr vert="horz" lIns="91440" tIns="45720" rIns="91440" bIns="45720" rtlCol="0" anchor="ctr">
            <a:normAutofit/>
          </a:bodyPr>
          <a:lstStyle/>
          <a:p>
            <a:r>
              <a:rPr lang="en-US" sz="2400" kern="1200" dirty="0">
                <a:solidFill>
                  <a:schemeClr val="tx1"/>
                </a:solidFill>
                <a:latin typeface="+mn-lt"/>
                <a:ea typeface="+mn-ea"/>
                <a:cs typeface="+mn-cs"/>
              </a:rPr>
              <a:t>Treat </a:t>
            </a:r>
            <a:r>
              <a:rPr lang="en-US" sz="2400" u="sng" kern="1200" dirty="0">
                <a:solidFill>
                  <a:schemeClr val="tx1"/>
                </a:solidFill>
                <a:latin typeface="+mn-lt"/>
                <a:ea typeface="+mn-ea"/>
                <a:cs typeface="+mn-cs"/>
              </a:rPr>
              <a:t>User Adoption as a Service</a:t>
            </a:r>
            <a:r>
              <a:rPr lang="en-US" sz="2400" kern="1200" dirty="0">
                <a:solidFill>
                  <a:schemeClr val="tx1"/>
                </a:solidFill>
                <a:latin typeface="+mn-lt"/>
                <a:ea typeface="+mn-ea"/>
                <a:cs typeface="+mn-cs"/>
              </a:rPr>
              <a:t> and not as a Project</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65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BDBA639-2A71-4A60-A71A-FF1836F5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25" name="Group 24">
            <a:extLst>
              <a:ext uri="{FF2B5EF4-FFF2-40B4-BE49-F238E27FC236}">
                <a16:creationId xmlns:a16="http://schemas.microsoft.com/office/drawing/2014/main" id="{5E208A8B-5EBD-4532-BE72-26414FA7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26"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5"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6"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7"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8"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46" name="Freeform: Shape 45">
            <a:extLst>
              <a:ext uri="{FF2B5EF4-FFF2-40B4-BE49-F238E27FC236}">
                <a16:creationId xmlns:a16="http://schemas.microsoft.com/office/drawing/2014/main" id="{D9C506D7-84CB-4057-A44A-465313E7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44861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48"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7"/>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6"/>
          </a:solid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8E8BC770-6C0E-45F3-A2FE-D0AAF96B6769}"/>
              </a:ext>
            </a:extLst>
          </p:cNvPr>
          <p:cNvSpPr>
            <a:spLocks noGrp="1"/>
          </p:cNvSpPr>
          <p:nvPr>
            <p:ph type="title"/>
          </p:nvPr>
        </p:nvSpPr>
        <p:spPr>
          <a:xfrm>
            <a:off x="2616277" y="2061838"/>
            <a:ext cx="6959446" cy="1662475"/>
          </a:xfrm>
        </p:spPr>
        <p:txBody>
          <a:bodyPr vert="horz" lIns="91440" tIns="45720" rIns="91440" bIns="45720" rtlCol="0" anchor="b">
            <a:normAutofit/>
          </a:bodyPr>
          <a:lstStyle/>
          <a:p>
            <a:pPr algn="ctr"/>
            <a:r>
              <a:rPr lang="en-US" sz="4800" b="1" dirty="0">
                <a:solidFill>
                  <a:srgbClr val="FFFFFF"/>
                </a:solidFill>
              </a:rPr>
              <a:t>First</a:t>
            </a:r>
            <a:r>
              <a:rPr lang="en-US" sz="4800" dirty="0">
                <a:solidFill>
                  <a:srgbClr val="FFFFFF"/>
                </a:solidFill>
              </a:rPr>
              <a:t>, m</a:t>
            </a:r>
            <a:r>
              <a:rPr lang="en-US" sz="4800" kern="1200" dirty="0">
                <a:solidFill>
                  <a:srgbClr val="FFFFFF"/>
                </a:solidFill>
                <a:latin typeface="+mj-lt"/>
                <a:ea typeface="+mj-ea"/>
                <a:cs typeface="+mj-cs"/>
              </a:rPr>
              <a:t>ake sure </a:t>
            </a:r>
            <a:r>
              <a:rPr lang="en-US" sz="4800" dirty="0">
                <a:solidFill>
                  <a:srgbClr val="FFFFFF"/>
                </a:solidFill>
              </a:rPr>
              <a:t>you have executive support</a:t>
            </a:r>
            <a:endParaRPr lang="en-US" sz="4800" kern="1200" dirty="0">
              <a:solidFill>
                <a:srgbClr val="FFFFFF"/>
              </a:solidFill>
              <a:latin typeface="+mj-lt"/>
              <a:ea typeface="+mj-ea"/>
              <a:cs typeface="+mj-cs"/>
            </a:endParaRPr>
          </a:p>
        </p:txBody>
      </p:sp>
    </p:spTree>
    <p:extLst>
      <p:ext uri="{BB962C8B-B14F-4D97-AF65-F5344CB8AC3E}">
        <p14:creationId xmlns:p14="http://schemas.microsoft.com/office/powerpoint/2010/main" val="394064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404040">
              <a:alpha val="9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p:cNvSpPr>
            <a:spLocks noGrp="1"/>
          </p:cNvSpPr>
          <p:nvPr>
            <p:ph type="title"/>
          </p:nvPr>
        </p:nvSpPr>
        <p:spPr>
          <a:xfrm>
            <a:off x="1100669" y="1111086"/>
            <a:ext cx="10011831" cy="2623885"/>
          </a:xfrm>
        </p:spPr>
        <p:txBody>
          <a:bodyPr vert="horz" lIns="91440" tIns="45720" rIns="91440" bIns="45720" rtlCol="0" anchor="ctr">
            <a:normAutofit/>
          </a:bodyPr>
          <a:lstStyle/>
          <a:p>
            <a:r>
              <a:rPr lang="en-US" kern="1200">
                <a:solidFill>
                  <a:srgbClr val="FFFFFF"/>
                </a:solidFill>
                <a:latin typeface="+mj-lt"/>
                <a:ea typeface="+mj-ea"/>
                <a:cs typeface="+mj-cs"/>
              </a:rPr>
              <a:t>Look for and Solve a </a:t>
            </a:r>
            <a:br>
              <a:rPr lang="en-US" kern="1200">
                <a:solidFill>
                  <a:srgbClr val="FFFFFF"/>
                </a:solidFill>
                <a:latin typeface="+mj-lt"/>
                <a:ea typeface="+mj-ea"/>
                <a:cs typeface="+mj-cs"/>
              </a:rPr>
            </a:br>
            <a:r>
              <a:rPr lang="en-US" kern="1200">
                <a:solidFill>
                  <a:srgbClr val="FFFFFF"/>
                </a:solidFill>
                <a:latin typeface="+mj-lt"/>
                <a:ea typeface="+mj-ea"/>
                <a:cs typeface="+mj-cs"/>
              </a:rPr>
              <a:t>Critical Problem</a:t>
            </a:r>
          </a:p>
        </p:txBody>
      </p:sp>
      <p:sp>
        <p:nvSpPr>
          <p:cNvPr id="11" name="Rectangle 10">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1269"/>
            <a:ext cx="6699246" cy="1877811"/>
          </a:xfrm>
          <a:prstGeom prst="rect">
            <a:avLst/>
          </a:prstGeom>
          <a:solidFill>
            <a:srgbClr val="A5A5A5">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 Placeholder 2"/>
          <p:cNvSpPr>
            <a:spLocks noGrp="1"/>
          </p:cNvSpPr>
          <p:nvPr>
            <p:ph type="body" idx="1"/>
          </p:nvPr>
        </p:nvSpPr>
        <p:spPr>
          <a:xfrm>
            <a:off x="1079500" y="4843002"/>
            <a:ext cx="5433479" cy="1234345"/>
          </a:xfrm>
        </p:spPr>
        <p:txBody>
          <a:bodyPr vert="horz" lIns="91440" tIns="45720" rIns="91440" bIns="45720" rtlCol="0" anchor="ctr">
            <a:normAutofit/>
          </a:bodyPr>
          <a:lstStyle/>
          <a:p>
            <a:r>
              <a:rPr lang="en-US" kern="1200" dirty="0">
                <a:solidFill>
                  <a:srgbClr val="1B1B1B"/>
                </a:solidFill>
                <a:latin typeface="+mn-lt"/>
                <a:ea typeface="+mn-ea"/>
                <a:cs typeface="+mn-cs"/>
              </a:rPr>
              <a:t>It’s Always about </a:t>
            </a:r>
            <a:r>
              <a:rPr lang="en-US" b="1" kern="1200" dirty="0">
                <a:solidFill>
                  <a:srgbClr val="1B1B1B"/>
                </a:solidFill>
                <a:latin typeface="+mn-lt"/>
                <a:ea typeface="+mn-ea"/>
                <a:cs typeface="+mn-cs"/>
              </a:rPr>
              <a:t>WIIFM</a:t>
            </a:r>
            <a:r>
              <a:rPr lang="en-US" kern="1200" dirty="0">
                <a:solidFill>
                  <a:srgbClr val="1B1B1B"/>
                </a:solidFill>
                <a:latin typeface="+mn-lt"/>
                <a:ea typeface="+mn-ea"/>
                <a:cs typeface="+mn-cs"/>
              </a:rPr>
              <a:t> -</a:t>
            </a:r>
          </a:p>
          <a:p>
            <a:r>
              <a:rPr lang="en-US" i="1" kern="1200" dirty="0">
                <a:solidFill>
                  <a:srgbClr val="1B1B1B"/>
                </a:solidFill>
                <a:latin typeface="+mn-lt"/>
                <a:ea typeface="+mn-ea"/>
                <a:cs typeface="+mn-cs"/>
              </a:rPr>
              <a:t>What’s In It For Me?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431" y="4648201"/>
            <a:ext cx="1290930" cy="1632648"/>
          </a:xfrm>
          <a:prstGeom prst="rect">
            <a:avLst/>
          </a:prstGeom>
        </p:spPr>
      </p:pic>
      <p:sp>
        <p:nvSpPr>
          <p:cNvPr id="13" name="Rectangle 12">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rgbClr val="7E564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43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DB7ADBC-26DA-450D-A8BF-E1ACCB466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234"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5692FB99-428A-4151-9665-80E56EF03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9870" y="1"/>
            <a:ext cx="6069184" cy="2839783"/>
          </a:xfrm>
          <a:custGeom>
            <a:avLst/>
            <a:gdLst>
              <a:gd name="connsiteX0" fmla="*/ 0 w 6069184"/>
              <a:gd name="connsiteY0" fmla="*/ 0 h 2839783"/>
              <a:gd name="connsiteX1" fmla="*/ 6069184 w 6069184"/>
              <a:gd name="connsiteY1" fmla="*/ 0 h 2839783"/>
              <a:gd name="connsiteX2" fmla="*/ 6063824 w 6069184"/>
              <a:gd name="connsiteY2" fmla="*/ 106160 h 2839783"/>
              <a:gd name="connsiteX3" fmla="*/ 3034592 w 6069184"/>
              <a:gd name="connsiteY3" fmla="*/ 2839783 h 2839783"/>
              <a:gd name="connsiteX4" fmla="*/ 5361 w 6069184"/>
              <a:gd name="connsiteY4" fmla="*/ 106160 h 2839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184" h="2839783">
                <a:moveTo>
                  <a:pt x="0" y="0"/>
                </a:moveTo>
                <a:lnTo>
                  <a:pt x="6069184" y="0"/>
                </a:lnTo>
                <a:lnTo>
                  <a:pt x="6063824" y="106160"/>
                </a:lnTo>
                <a:cubicBezTo>
                  <a:pt x="5907892" y="1641596"/>
                  <a:pt x="4611168" y="2839783"/>
                  <a:pt x="3034592" y="2839783"/>
                </a:cubicBezTo>
                <a:cubicBezTo>
                  <a:pt x="1458016" y="2839783"/>
                  <a:pt x="161293" y="1641596"/>
                  <a:pt x="5361" y="106160"/>
                </a:cubicBezTo>
                <a:close/>
              </a:path>
            </a:pathLst>
          </a:custGeom>
          <a:solidFill>
            <a:srgbClr val="E3411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E3C0EDB-60D3-4CEF-8B80-C6D01E08D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6216"/>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306978-A26E-4AC4-9EAA-BD29BD476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20244"/>
            <a:ext cx="5001415" cy="3733214"/>
          </a:xfrm>
          <a:custGeom>
            <a:avLst/>
            <a:gdLst>
              <a:gd name="connsiteX0" fmla="*/ 1956463 w 5001415"/>
              <a:gd name="connsiteY0" fmla="*/ 0 h 3733214"/>
              <a:gd name="connsiteX1" fmla="*/ 5001415 w 5001415"/>
              <a:gd name="connsiteY1" fmla="*/ 3044952 h 3733214"/>
              <a:gd name="connsiteX2" fmla="*/ 4939553 w 5001415"/>
              <a:gd name="connsiteY2" fmla="*/ 3658617 h 3733214"/>
              <a:gd name="connsiteX3" fmla="*/ 4920372 w 5001415"/>
              <a:gd name="connsiteY3" fmla="*/ 3733214 h 3733214"/>
              <a:gd name="connsiteX4" fmla="*/ 0 w 5001415"/>
              <a:gd name="connsiteY4" fmla="*/ 3733214 h 3733214"/>
              <a:gd name="connsiteX5" fmla="*/ 0 w 5001415"/>
              <a:gd name="connsiteY5" fmla="*/ 713124 h 3733214"/>
              <a:gd name="connsiteX6" fmla="*/ 19591 w 5001415"/>
              <a:gd name="connsiteY6" fmla="*/ 695319 h 3733214"/>
              <a:gd name="connsiteX7" fmla="*/ 1956463 w 5001415"/>
              <a:gd name="connsiteY7" fmla="*/ 0 h 373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415" h="3733214">
                <a:moveTo>
                  <a:pt x="1956463" y="0"/>
                </a:moveTo>
                <a:cubicBezTo>
                  <a:pt x="3638144" y="0"/>
                  <a:pt x="5001415" y="1363271"/>
                  <a:pt x="5001415" y="3044952"/>
                </a:cubicBezTo>
                <a:cubicBezTo>
                  <a:pt x="5001415" y="3255162"/>
                  <a:pt x="4980114" y="3460397"/>
                  <a:pt x="4939553" y="3658617"/>
                </a:cubicBezTo>
                <a:lnTo>
                  <a:pt x="4920372" y="3733214"/>
                </a:lnTo>
                <a:lnTo>
                  <a:pt x="0" y="3733214"/>
                </a:lnTo>
                <a:lnTo>
                  <a:pt x="0" y="713124"/>
                </a:lnTo>
                <a:lnTo>
                  <a:pt x="19591" y="695319"/>
                </a:lnTo>
                <a:cubicBezTo>
                  <a:pt x="545938" y="260939"/>
                  <a:pt x="1220728" y="0"/>
                  <a:pt x="195646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40C269CE-FB56-4D68-8CFB-1CFD5F350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837" y="495702"/>
            <a:ext cx="6428625" cy="6357756"/>
          </a:xfrm>
          <a:custGeom>
            <a:avLst/>
            <a:gdLst>
              <a:gd name="connsiteX0" fmla="*/ 4279392 w 6428625"/>
              <a:gd name="connsiteY0" fmla="*/ 0 h 6357756"/>
              <a:gd name="connsiteX1" fmla="*/ 6319204 w 6428625"/>
              <a:gd name="connsiteY1" fmla="*/ 516500 h 6357756"/>
              <a:gd name="connsiteX2" fmla="*/ 6428625 w 6428625"/>
              <a:gd name="connsiteY2" fmla="*/ 579415 h 6357756"/>
              <a:gd name="connsiteX3" fmla="*/ 6428625 w 6428625"/>
              <a:gd name="connsiteY3" fmla="*/ 6357756 h 6357756"/>
              <a:gd name="connsiteX4" fmla="*/ 539921 w 6428625"/>
              <a:gd name="connsiteY4" fmla="*/ 6357756 h 6357756"/>
              <a:gd name="connsiteX5" fmla="*/ 516500 w 6428625"/>
              <a:gd name="connsiteY5" fmla="*/ 6319205 h 6357756"/>
              <a:gd name="connsiteX6" fmla="*/ 0 w 6428625"/>
              <a:gd name="connsiteY6" fmla="*/ 4279392 h 6357756"/>
              <a:gd name="connsiteX7" fmla="*/ 4279392 w 6428625"/>
              <a:gd name="connsiteY7" fmla="*/ 0 h 635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8625" h="6357756">
                <a:moveTo>
                  <a:pt x="4279392" y="0"/>
                </a:moveTo>
                <a:cubicBezTo>
                  <a:pt x="5017968" y="0"/>
                  <a:pt x="5712843" y="187105"/>
                  <a:pt x="6319204" y="516500"/>
                </a:cubicBezTo>
                <a:lnTo>
                  <a:pt x="6428625" y="579415"/>
                </a:lnTo>
                <a:lnTo>
                  <a:pt x="6428625" y="6357756"/>
                </a:lnTo>
                <a:lnTo>
                  <a:pt x="539921" y="6357756"/>
                </a:lnTo>
                <a:lnTo>
                  <a:pt x="516500" y="6319205"/>
                </a:lnTo>
                <a:cubicBezTo>
                  <a:pt x="187105" y="5712844"/>
                  <a:pt x="0" y="5017968"/>
                  <a:pt x="0" y="4279392"/>
                </a:cubicBezTo>
                <a:cubicBezTo>
                  <a:pt x="0" y="1915949"/>
                  <a:pt x="1915949" y="0"/>
                  <a:pt x="427939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6ED7E7F-75F7-4581-A930-C4DEBC2A8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4429" y="660294"/>
            <a:ext cx="6264033" cy="6193164"/>
          </a:xfrm>
          <a:custGeom>
            <a:avLst/>
            <a:gdLst>
              <a:gd name="connsiteX0" fmla="*/ 4114800 w 6264033"/>
              <a:gd name="connsiteY0" fmla="*/ 0 h 6193164"/>
              <a:gd name="connsiteX1" fmla="*/ 6248473 w 6264033"/>
              <a:gd name="connsiteY1" fmla="*/ 595714 h 6193164"/>
              <a:gd name="connsiteX2" fmla="*/ 6264033 w 6264033"/>
              <a:gd name="connsiteY2" fmla="*/ 605689 h 6193164"/>
              <a:gd name="connsiteX3" fmla="*/ 6264033 w 6264033"/>
              <a:gd name="connsiteY3" fmla="*/ 6193164 h 6193164"/>
              <a:gd name="connsiteX4" fmla="*/ 567718 w 6264033"/>
              <a:gd name="connsiteY4" fmla="*/ 6193164 h 6193164"/>
              <a:gd name="connsiteX5" fmla="*/ 496635 w 6264033"/>
              <a:gd name="connsiteY5" fmla="*/ 6076158 h 6193164"/>
              <a:gd name="connsiteX6" fmla="*/ 0 w 6264033"/>
              <a:gd name="connsiteY6" fmla="*/ 4114800 h 6193164"/>
              <a:gd name="connsiteX7" fmla="*/ 4114800 w 6264033"/>
              <a:gd name="connsiteY7" fmla="*/ 0 h 619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4033" h="6193164">
                <a:moveTo>
                  <a:pt x="4114800" y="0"/>
                </a:moveTo>
                <a:cubicBezTo>
                  <a:pt x="4895986" y="0"/>
                  <a:pt x="5626328" y="217689"/>
                  <a:pt x="6248473" y="595714"/>
                </a:cubicBezTo>
                <a:lnTo>
                  <a:pt x="6264033" y="605689"/>
                </a:lnTo>
                <a:lnTo>
                  <a:pt x="6264033" y="6193164"/>
                </a:lnTo>
                <a:lnTo>
                  <a:pt x="567718" y="6193164"/>
                </a:lnTo>
                <a:lnTo>
                  <a:pt x="496635" y="6076158"/>
                </a:lnTo>
                <a:cubicBezTo>
                  <a:pt x="179909" y="5493119"/>
                  <a:pt x="0" y="4824969"/>
                  <a:pt x="0" y="4114800"/>
                </a:cubicBezTo>
                <a:cubicBezTo>
                  <a:pt x="0" y="1842259"/>
                  <a:pt x="1842259" y="0"/>
                  <a:pt x="4114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789743" y="2530063"/>
            <a:ext cx="4996329" cy="1936752"/>
          </a:xfrm>
        </p:spPr>
        <p:txBody>
          <a:bodyPr vert="horz" lIns="91440" tIns="45720" rIns="91440" bIns="45720" rtlCol="0" anchor="b">
            <a:normAutofit/>
          </a:bodyPr>
          <a:lstStyle/>
          <a:p>
            <a:pPr algn="ctr"/>
            <a:r>
              <a:rPr lang="en-US" kern="1200">
                <a:solidFill>
                  <a:srgbClr val="FFFFFF"/>
                </a:solidFill>
                <a:latin typeface="+mj-lt"/>
                <a:ea typeface="+mj-ea"/>
                <a:cs typeface="+mj-cs"/>
              </a:rPr>
              <a:t>Story of my dad and the iPhone</a:t>
            </a:r>
          </a:p>
        </p:txBody>
      </p:sp>
    </p:spTree>
    <p:extLst>
      <p:ext uri="{BB962C8B-B14F-4D97-AF65-F5344CB8AC3E}">
        <p14:creationId xmlns:p14="http://schemas.microsoft.com/office/powerpoint/2010/main" val="17120310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sz="5100" kern="1200">
                <a:solidFill>
                  <a:srgbClr val="FFFFFF"/>
                </a:solidFill>
                <a:latin typeface="+mj-lt"/>
                <a:ea typeface="+mj-ea"/>
                <a:cs typeface="+mj-cs"/>
              </a:rPr>
              <a:t>The story of the secretary in Tennessee</a:t>
            </a:r>
          </a:p>
        </p:txBody>
      </p:sp>
    </p:spTree>
    <p:extLst>
      <p:ext uri="{BB962C8B-B14F-4D97-AF65-F5344CB8AC3E}">
        <p14:creationId xmlns:p14="http://schemas.microsoft.com/office/powerpoint/2010/main" val="353276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Top Corners Rounded 70">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1FA78FAF-9260-4E65-8FA8-31246D19E538}"/>
              </a:ext>
            </a:extLst>
          </p:cNvPr>
          <p:cNvSpPr>
            <a:spLocks noGrp="1"/>
          </p:cNvSpPr>
          <p:nvPr>
            <p:ph type="title"/>
          </p:nvPr>
        </p:nvSpPr>
        <p:spPr>
          <a:xfrm>
            <a:off x="263050" y="704510"/>
            <a:ext cx="4462977" cy="3327844"/>
          </a:xfrm>
        </p:spPr>
        <p:txBody>
          <a:bodyPr vert="horz" lIns="91440" tIns="45720" rIns="91440" bIns="45720" rtlCol="0" anchor="ctr">
            <a:normAutofit fontScale="90000"/>
          </a:bodyPr>
          <a:lstStyle/>
          <a:p>
            <a:r>
              <a:rPr lang="en-US" sz="6000" kern="1200" dirty="0">
                <a:solidFill>
                  <a:schemeClr val="bg1"/>
                </a:solidFill>
                <a:latin typeface="+mj-lt"/>
                <a:ea typeface="+mj-ea"/>
                <a:cs typeface="+mj-cs"/>
              </a:rPr>
              <a:t>Terrible looking website</a:t>
            </a:r>
            <a:br>
              <a:rPr lang="en-US" sz="6000" kern="1200" dirty="0">
                <a:solidFill>
                  <a:schemeClr val="bg1"/>
                </a:solidFill>
                <a:latin typeface="+mj-lt"/>
                <a:ea typeface="+mj-ea"/>
                <a:cs typeface="+mj-cs"/>
              </a:rPr>
            </a:br>
            <a:endParaRPr lang="en-US" sz="6000" kern="1200" dirty="0">
              <a:solidFill>
                <a:schemeClr val="bg1"/>
              </a:solidFill>
              <a:latin typeface="+mj-lt"/>
              <a:ea typeface="+mj-ea"/>
              <a:cs typeface="+mj-cs"/>
            </a:endParaRPr>
          </a:p>
        </p:txBody>
      </p:sp>
      <p:sp>
        <p:nvSpPr>
          <p:cNvPr id="73" name="Rectangle: Top Corners Rounded 72">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4559531"/>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http://www.hrtalentmanagement.com/wp-content/uploads/2014/02/13906v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767" y="559181"/>
            <a:ext cx="6542117" cy="5462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itle 4">
            <a:extLst>
              <a:ext uri="{FF2B5EF4-FFF2-40B4-BE49-F238E27FC236}">
                <a16:creationId xmlns:a16="http://schemas.microsoft.com/office/drawing/2014/main" id="{9E4AF717-DF12-47CA-8678-9BD8EAABB420}"/>
              </a:ext>
            </a:extLst>
          </p:cNvPr>
          <p:cNvSpPr txBox="1">
            <a:spLocks/>
          </p:cNvSpPr>
          <p:nvPr/>
        </p:nvSpPr>
        <p:spPr>
          <a:xfrm>
            <a:off x="332315" y="4452079"/>
            <a:ext cx="3971220" cy="183533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5400" dirty="0">
                <a:solidFill>
                  <a:schemeClr val="bg1"/>
                </a:solidFill>
              </a:rPr>
            </a:br>
            <a:r>
              <a:rPr lang="en-US" sz="5400" dirty="0">
                <a:solidFill>
                  <a:schemeClr val="bg1"/>
                </a:solidFill>
              </a:rPr>
              <a:t>but…. Great adoption rate!</a:t>
            </a:r>
          </a:p>
        </p:txBody>
      </p:sp>
    </p:spTree>
    <p:extLst>
      <p:ext uri="{BB962C8B-B14F-4D97-AF65-F5344CB8AC3E}">
        <p14:creationId xmlns:p14="http://schemas.microsoft.com/office/powerpoint/2010/main" val="288500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BB181C-63F0-4959-A6A8-DDE90E6AAEDF}"/>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Sony Case Study</a:t>
            </a:r>
          </a:p>
        </p:txBody>
      </p:sp>
      <p:pic>
        <p:nvPicPr>
          <p:cNvPr id="5" name="Picture 4">
            <a:extLst>
              <a:ext uri="{FF2B5EF4-FFF2-40B4-BE49-F238E27FC236}">
                <a16:creationId xmlns:a16="http://schemas.microsoft.com/office/drawing/2014/main" id="{30D91BC4-09CD-4CB7-828F-A1DCD0B9A3E7}"/>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1565896" y="1675227"/>
            <a:ext cx="9060208" cy="439419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C558EC1B-4811-46CE-AEBC-9C9F5426E42F}"/>
              </a:ext>
            </a:extLst>
          </p:cNvPr>
          <p:cNvSpPr txBox="1"/>
          <p:nvPr/>
        </p:nvSpPr>
        <p:spPr>
          <a:xfrm>
            <a:off x="6361045" y="2874449"/>
            <a:ext cx="4094922"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Find the Nearest Printer web part</a:t>
            </a:r>
          </a:p>
        </p:txBody>
      </p:sp>
      <p:sp>
        <p:nvSpPr>
          <p:cNvPr id="6" name="TextBox 5">
            <a:extLst>
              <a:ext uri="{FF2B5EF4-FFF2-40B4-BE49-F238E27FC236}">
                <a16:creationId xmlns:a16="http://schemas.microsoft.com/office/drawing/2014/main" id="{95944A05-0C67-43C2-821F-15352A73E782}"/>
              </a:ext>
            </a:extLst>
          </p:cNvPr>
          <p:cNvSpPr txBox="1"/>
          <p:nvPr/>
        </p:nvSpPr>
        <p:spPr>
          <a:xfrm>
            <a:off x="1736033" y="4056745"/>
            <a:ext cx="4094922"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CEOs weekly message</a:t>
            </a:r>
          </a:p>
        </p:txBody>
      </p:sp>
    </p:spTree>
    <p:extLst>
      <p:ext uri="{BB962C8B-B14F-4D97-AF65-F5344CB8AC3E}">
        <p14:creationId xmlns:p14="http://schemas.microsoft.com/office/powerpoint/2010/main" val="353393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1">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Autofit/>
          </a:bodyPr>
          <a:lstStyle/>
          <a:p>
            <a:pPr algn="ctr"/>
            <a:r>
              <a:rPr lang="en-US" sz="2800" dirty="0">
                <a:solidFill>
                  <a:srgbClr val="FFFFFF"/>
                </a:solidFill>
              </a:rPr>
              <a:t>Solution that can be built in days or weeks</a:t>
            </a:r>
          </a:p>
        </p:txBody>
      </p:sp>
      <p:sp>
        <p:nvSpPr>
          <p:cNvPr id="4" name="Rectangle 3"/>
          <p:cNvSpPr/>
          <p:nvPr/>
        </p:nvSpPr>
        <p:spPr>
          <a:xfrm>
            <a:off x="743198" y="2291938"/>
            <a:ext cx="10632374" cy="1240534"/>
          </a:xfrm>
          <a:prstGeom prst="rect">
            <a:avLst/>
          </a:prstGeom>
        </p:spPr>
        <p:txBody>
          <a:bodyPr vert="horz" lIns="91440" tIns="45720" rIns="91440" bIns="45720" rtlCol="0" anchor="b">
            <a:normAutofit/>
          </a:bodyPr>
          <a:lstStyle/>
          <a:p>
            <a:pPr>
              <a:lnSpc>
                <a:spcPct val="90000"/>
              </a:lnSpc>
              <a:spcBef>
                <a:spcPct val="0"/>
              </a:spcBef>
            </a:pPr>
            <a:endParaRPr lang="en-US" sz="5000" dirty="0">
              <a:latin typeface="+mj-lt"/>
              <a:ea typeface="+mj-ea"/>
              <a:cs typeface="+mj-cs"/>
            </a:endParaRPr>
          </a:p>
        </p:txBody>
      </p:sp>
      <p:sp>
        <p:nvSpPr>
          <p:cNvPr id="5" name="Rectangle 4"/>
          <p:cNvSpPr/>
          <p:nvPr/>
        </p:nvSpPr>
        <p:spPr>
          <a:xfrm>
            <a:off x="605643" y="4553877"/>
            <a:ext cx="10632374" cy="1240534"/>
          </a:xfrm>
          <a:prstGeom prst="rect">
            <a:avLst/>
          </a:prstGeom>
        </p:spPr>
        <p:txBody>
          <a:bodyPr vert="horz" lIns="91440" tIns="45720" rIns="91440" bIns="45720" rtlCol="0" anchor="b">
            <a:noAutofit/>
          </a:bodyPr>
          <a:lstStyle/>
          <a:p>
            <a:pPr algn="ctr">
              <a:lnSpc>
                <a:spcPct val="90000"/>
              </a:lnSpc>
              <a:spcBef>
                <a:spcPct val="0"/>
              </a:spcBef>
            </a:pPr>
            <a:endParaRPr lang="en-US" sz="5000" b="1" dirty="0">
              <a:solidFill>
                <a:schemeClr val="accent2">
                  <a:lumMod val="75000"/>
                </a:schemeClr>
              </a:solidFill>
              <a:latin typeface="+mj-lt"/>
              <a:ea typeface="+mj-ea"/>
              <a:cs typeface="+mj-cs"/>
            </a:endParaRPr>
          </a:p>
        </p:txBody>
      </p:sp>
      <p:graphicFrame>
        <p:nvGraphicFramePr>
          <p:cNvPr id="20" name="Content Placeholder 2">
            <a:extLst>
              <a:ext uri="{FF2B5EF4-FFF2-40B4-BE49-F238E27FC236}">
                <a16:creationId xmlns:a16="http://schemas.microsoft.com/office/drawing/2014/main" id="{23F7D8F6-C5E2-4602-A7D9-E4830EF7E30E}"/>
              </a:ext>
            </a:extLst>
          </p:cNvPr>
          <p:cNvGraphicFramePr>
            <a:graphicFrameLocks noGrp="1"/>
          </p:cNvGraphicFramePr>
          <p:nvPr>
            <p:ph idx="1"/>
            <p:extLst>
              <p:ext uri="{D42A27DB-BD31-4B8C-83A1-F6EECF244321}">
                <p14:modId xmlns:p14="http://schemas.microsoft.com/office/powerpoint/2010/main" val="3847334134"/>
              </p:ext>
            </p:extLst>
          </p:nvPr>
        </p:nvGraphicFramePr>
        <p:xfrm>
          <a:off x="4038600" y="1166648"/>
          <a:ext cx="7315200" cy="4524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189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6628" y="1783959"/>
            <a:ext cx="4645250" cy="2889114"/>
          </a:xfrm>
        </p:spPr>
        <p:txBody>
          <a:bodyPr vert="horz" lIns="91440" tIns="45720" rIns="91440" bIns="45720" rtlCol="0" anchor="b">
            <a:normAutofit/>
          </a:bodyPr>
          <a:lstStyle/>
          <a:p>
            <a:r>
              <a:rPr lang="en-US" sz="4200" i="1" kern="1200" dirty="0">
                <a:solidFill>
                  <a:schemeClr val="bg1"/>
                </a:solidFill>
                <a:latin typeface="+mj-lt"/>
                <a:ea typeface="+mj-ea"/>
                <a:cs typeface="+mj-cs"/>
              </a:rPr>
              <a:t>Identify</a:t>
            </a:r>
            <a:r>
              <a:rPr lang="en-US" sz="4200" kern="1200" dirty="0">
                <a:solidFill>
                  <a:schemeClr val="bg1"/>
                </a:solidFill>
                <a:latin typeface="+mj-lt"/>
                <a:ea typeface="+mj-ea"/>
                <a:cs typeface="+mj-cs"/>
              </a:rPr>
              <a:t> and support Champions and Evangelists in each department</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382" y="720993"/>
            <a:ext cx="4047843" cy="4047843"/>
          </a:xfrm>
          <a:prstGeom prst="rect">
            <a:avLst/>
          </a:prstGeom>
        </p:spPr>
      </p:pic>
    </p:spTree>
    <p:extLst>
      <p:ext uri="{BB962C8B-B14F-4D97-AF65-F5344CB8AC3E}">
        <p14:creationId xmlns:p14="http://schemas.microsoft.com/office/powerpoint/2010/main" val="226929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US" sz="4000">
                <a:solidFill>
                  <a:srgbClr val="FFFFFF"/>
                </a:solidFill>
              </a:rPr>
              <a:t>Are you thinking about any of the following?</a:t>
            </a:r>
          </a:p>
        </p:txBody>
      </p:sp>
      <p:sp>
        <p:nvSpPr>
          <p:cNvPr id="3" name="Content Placeholder 2"/>
          <p:cNvSpPr>
            <a:spLocks noGrp="1"/>
          </p:cNvSpPr>
          <p:nvPr>
            <p:ph idx="1"/>
          </p:nvPr>
        </p:nvSpPr>
        <p:spPr>
          <a:xfrm>
            <a:off x="1371599" y="1704976"/>
            <a:ext cx="9724031" cy="5038724"/>
          </a:xfrm>
        </p:spPr>
        <p:txBody>
          <a:bodyPr anchor="ctr">
            <a:normAutofit/>
          </a:bodyPr>
          <a:lstStyle/>
          <a:p>
            <a:pPr marL="0" indent="0">
              <a:buNone/>
            </a:pPr>
            <a:r>
              <a:rPr lang="en-US" sz="2400" dirty="0"/>
              <a:t>I put so much work in making our SharePoint / Microsoft 365 environment great, but end users don’t seem to care</a:t>
            </a:r>
          </a:p>
          <a:p>
            <a:pPr marL="0" indent="0">
              <a:buNone/>
            </a:pPr>
            <a:endParaRPr lang="en-US" sz="2400" dirty="0"/>
          </a:p>
          <a:p>
            <a:pPr marL="0" indent="0">
              <a:buNone/>
            </a:pPr>
            <a:r>
              <a:rPr lang="en-US" sz="2400" dirty="0"/>
              <a:t>We have been doing ‘adoption’ type activities for a while without seeing much benefits</a:t>
            </a:r>
          </a:p>
          <a:p>
            <a:pPr marL="0" indent="0">
              <a:buNone/>
            </a:pPr>
            <a:endParaRPr lang="en-US" sz="2400" dirty="0"/>
          </a:p>
          <a:p>
            <a:pPr marL="0" indent="0">
              <a:buNone/>
            </a:pPr>
            <a:r>
              <a:rPr lang="en-US" sz="2400" dirty="0"/>
              <a:t>We have provided so much training and content to people, but I don’t see people using it. They are still always coming to me for help</a:t>
            </a:r>
          </a:p>
          <a:p>
            <a:pPr marL="0" indent="0">
              <a:buNone/>
            </a:pPr>
            <a:endParaRPr lang="en-US" sz="2400" dirty="0"/>
          </a:p>
          <a:p>
            <a:pPr marL="0" indent="0">
              <a:buNone/>
            </a:pPr>
            <a:r>
              <a:rPr lang="en-US" sz="2400" dirty="0"/>
              <a:t>If Yes, Great! This session is for You!</a:t>
            </a:r>
          </a:p>
          <a:p>
            <a:endParaRPr lang="en-US" sz="2400" dirty="0"/>
          </a:p>
          <a:p>
            <a:endParaRPr lang="en-US" sz="2400" dirty="0"/>
          </a:p>
        </p:txBody>
      </p:sp>
    </p:spTree>
    <p:extLst>
      <p:ext uri="{BB962C8B-B14F-4D97-AF65-F5344CB8AC3E}">
        <p14:creationId xmlns:p14="http://schemas.microsoft.com/office/powerpoint/2010/main" val="320585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1053711"/>
            <a:ext cx="5638994" cy="1424446"/>
          </a:xfrm>
        </p:spPr>
        <p:txBody>
          <a:bodyPr>
            <a:normAutofit/>
          </a:bodyPr>
          <a:lstStyle/>
          <a:p>
            <a:r>
              <a:rPr lang="en-US">
                <a:solidFill>
                  <a:srgbClr val="FFFFFF"/>
                </a:solidFill>
              </a:rPr>
              <a:t>Why do you need Champions?</a:t>
            </a:r>
          </a:p>
        </p:txBody>
      </p:sp>
      <p:pic>
        <p:nvPicPr>
          <p:cNvPr id="6" name="Picture 2" descr="http://www.breathe4today.com/wp-content/uploads/2015/10/keep-calm-because-we-are-the-champio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081" y="478232"/>
            <a:ext cx="2392340" cy="2789902"/>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3076" name="Picture 4" descr="http://starlegacyfoundation.org/wp-content/uploads/2015/04/champions-logo_0_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886" y="3603901"/>
            <a:ext cx="3662730" cy="27608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297762" y="2799889"/>
            <a:ext cx="5747187" cy="2987543"/>
          </a:xfrm>
        </p:spPr>
        <p:txBody>
          <a:bodyPr anchor="t">
            <a:normAutofit lnSpcReduction="10000"/>
          </a:bodyPr>
          <a:lstStyle/>
          <a:p>
            <a:pPr marL="457200" indent="-457200">
              <a:buFont typeface="Arial" panose="020B0604020202020204" pitchFamily="34" charset="0"/>
              <a:buChar char="•"/>
            </a:pPr>
            <a:r>
              <a:rPr lang="en-US" sz="2400" dirty="0">
                <a:solidFill>
                  <a:srgbClr val="FFFFFF"/>
                </a:solidFill>
              </a:rPr>
              <a:t>There’s just one of You!</a:t>
            </a:r>
          </a:p>
          <a:p>
            <a:pPr marL="457200" indent="-457200">
              <a:buFont typeface="Arial" panose="020B0604020202020204" pitchFamily="34" charset="0"/>
              <a:buChar char="•"/>
            </a:pPr>
            <a:r>
              <a:rPr lang="en-US" sz="2400" dirty="0">
                <a:solidFill>
                  <a:srgbClr val="FFFFFF"/>
                </a:solidFill>
              </a:rPr>
              <a:t>Need ownership and accountability across departments</a:t>
            </a:r>
          </a:p>
          <a:p>
            <a:pPr marL="457200" indent="-457200">
              <a:buFont typeface="Arial" panose="020B0604020202020204" pitchFamily="34" charset="0"/>
              <a:buChar char="•"/>
            </a:pPr>
            <a:r>
              <a:rPr lang="en-US" sz="2400" dirty="0">
                <a:solidFill>
                  <a:srgbClr val="FFFFFF"/>
                </a:solidFill>
              </a:rPr>
              <a:t>Champions help create and sustain excitement </a:t>
            </a:r>
          </a:p>
          <a:p>
            <a:pPr marL="457200" indent="-457200">
              <a:buFont typeface="Arial" panose="020B0604020202020204" pitchFamily="34" charset="0"/>
              <a:buChar char="•"/>
            </a:pPr>
            <a:r>
              <a:rPr lang="en-US" sz="2400" dirty="0">
                <a:solidFill>
                  <a:srgbClr val="FFFFFF"/>
                </a:solidFill>
              </a:rPr>
              <a:t>Feedback on what is and is not working and overall sentiment regarding the changes you are implementing</a:t>
            </a:r>
          </a:p>
        </p:txBody>
      </p:sp>
    </p:spTree>
    <p:extLst>
      <p:ext uri="{BB962C8B-B14F-4D97-AF65-F5344CB8AC3E}">
        <p14:creationId xmlns:p14="http://schemas.microsoft.com/office/powerpoint/2010/main" val="392127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DBA639-2A71-4A60-A71A-FF1836F5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11" name="Group 10">
            <a:extLst>
              <a:ext uri="{FF2B5EF4-FFF2-40B4-BE49-F238E27FC236}">
                <a16:creationId xmlns:a16="http://schemas.microsoft.com/office/drawing/2014/main" id="{5E208A8B-5EBD-4532-BE72-26414FA7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2"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2" name="Freeform: Shape 31">
            <a:extLst>
              <a:ext uri="{FF2B5EF4-FFF2-40B4-BE49-F238E27FC236}">
                <a16:creationId xmlns:a16="http://schemas.microsoft.com/office/drawing/2014/main" id="{D9C506D7-84CB-4057-A44A-465313E7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44861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4"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7"/>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6"/>
          </a:solid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801D547D-C6B2-4F4F-9844-4EB580780196}"/>
              </a:ext>
            </a:extLst>
          </p:cNvPr>
          <p:cNvSpPr>
            <a:spLocks noGrp="1"/>
          </p:cNvSpPr>
          <p:nvPr>
            <p:ph type="title"/>
          </p:nvPr>
        </p:nvSpPr>
        <p:spPr>
          <a:xfrm>
            <a:off x="2693003" y="2770499"/>
            <a:ext cx="6959446" cy="1662475"/>
          </a:xfrm>
        </p:spPr>
        <p:txBody>
          <a:bodyPr vert="horz" lIns="91440" tIns="45720" rIns="91440" bIns="45720" rtlCol="0" anchor="b">
            <a:noAutofit/>
          </a:bodyPr>
          <a:lstStyle/>
          <a:p>
            <a:pPr algn="ctr"/>
            <a:r>
              <a:rPr lang="en-US" sz="3600" kern="1200" dirty="0">
                <a:solidFill>
                  <a:srgbClr val="FFFFFF"/>
                </a:solidFill>
                <a:latin typeface="+mj-lt"/>
                <a:ea typeface="+mj-ea"/>
                <a:cs typeface="+mj-cs"/>
              </a:rPr>
              <a:t>No need to </a:t>
            </a:r>
            <a:r>
              <a:rPr lang="en-US" sz="3600" i="1" kern="1200" dirty="0">
                <a:solidFill>
                  <a:srgbClr val="FFFFFF"/>
                </a:solidFill>
                <a:latin typeface="+mj-lt"/>
                <a:ea typeface="+mj-ea"/>
                <a:cs typeface="+mj-cs"/>
              </a:rPr>
              <a:t>create</a:t>
            </a:r>
            <a:r>
              <a:rPr lang="en-US" sz="3600" kern="1200" dirty="0">
                <a:solidFill>
                  <a:srgbClr val="FFFFFF"/>
                </a:solidFill>
                <a:latin typeface="+mj-lt"/>
                <a:ea typeface="+mj-ea"/>
                <a:cs typeface="+mj-cs"/>
              </a:rPr>
              <a:t> champions.</a:t>
            </a:r>
            <a:br>
              <a:rPr lang="en-US" sz="3600" kern="1200" dirty="0">
                <a:solidFill>
                  <a:srgbClr val="FFFFFF"/>
                </a:solidFill>
                <a:latin typeface="+mj-lt"/>
                <a:ea typeface="+mj-ea"/>
                <a:cs typeface="+mj-cs"/>
              </a:rPr>
            </a:br>
            <a:br>
              <a:rPr lang="en-US" sz="3600" kern="1200" dirty="0">
                <a:solidFill>
                  <a:srgbClr val="FFFFFF"/>
                </a:solidFill>
                <a:latin typeface="+mj-lt"/>
                <a:ea typeface="+mj-ea"/>
                <a:cs typeface="+mj-cs"/>
              </a:rPr>
            </a:br>
            <a:r>
              <a:rPr lang="en-US" sz="3600" i="1" kern="1200" dirty="0">
                <a:solidFill>
                  <a:srgbClr val="FFFFFF"/>
                </a:solidFill>
                <a:latin typeface="+mj-lt"/>
                <a:ea typeface="+mj-ea"/>
                <a:cs typeface="+mj-cs"/>
              </a:rPr>
              <a:t>Discover</a:t>
            </a:r>
            <a:r>
              <a:rPr lang="en-US" sz="3600" kern="1200" dirty="0">
                <a:solidFill>
                  <a:srgbClr val="FFFFFF"/>
                </a:solidFill>
                <a:latin typeface="+mj-lt"/>
                <a:ea typeface="+mj-ea"/>
                <a:cs typeface="+mj-cs"/>
              </a:rPr>
              <a:t> existing </a:t>
            </a:r>
            <a:r>
              <a:rPr lang="en-US" sz="3600" i="1" kern="1200" dirty="0">
                <a:solidFill>
                  <a:srgbClr val="FFFFFF"/>
                </a:solidFill>
                <a:latin typeface="+mj-lt"/>
                <a:ea typeface="+mj-ea"/>
                <a:cs typeface="+mj-cs"/>
              </a:rPr>
              <a:t>influencers</a:t>
            </a:r>
            <a:r>
              <a:rPr lang="en-US" sz="3600" kern="1200" dirty="0">
                <a:solidFill>
                  <a:srgbClr val="FFFFFF"/>
                </a:solidFill>
                <a:latin typeface="+mj-lt"/>
                <a:ea typeface="+mj-ea"/>
                <a:cs typeface="+mj-cs"/>
              </a:rPr>
              <a:t> and get them on your side.</a:t>
            </a:r>
          </a:p>
        </p:txBody>
      </p:sp>
    </p:spTree>
    <p:extLst>
      <p:ext uri="{BB962C8B-B14F-4D97-AF65-F5344CB8AC3E}">
        <p14:creationId xmlns:p14="http://schemas.microsoft.com/office/powerpoint/2010/main" val="194641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95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a:normAutofit/>
          </a:bodyPr>
          <a:lstStyle/>
          <a:p>
            <a:pPr algn="r"/>
            <a:r>
              <a:rPr lang="en-US" sz="2400">
                <a:solidFill>
                  <a:srgbClr val="FFFFFF"/>
                </a:solidFill>
              </a:rPr>
              <a:t>Why would anyone want to be a ‘Champion’?</a:t>
            </a:r>
            <a:br>
              <a:rPr lang="en-US" sz="2400">
                <a:solidFill>
                  <a:srgbClr val="FFFFFF"/>
                </a:solidFill>
              </a:rPr>
            </a:br>
            <a:r>
              <a:rPr lang="en-US" sz="2400">
                <a:solidFill>
                  <a:srgbClr val="FFFFFF"/>
                </a:solidFill>
              </a:rPr>
              <a:t>(additional possible titles: Champions, Evangelists, MVPs)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402" r="8253" b="-1"/>
          <a:stretch/>
        </p:blipFill>
        <p:spPr>
          <a:xfrm>
            <a:off x="327547" y="261772"/>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029320" y="917725"/>
            <a:ext cx="3394150" cy="5012812"/>
          </a:xfrm>
        </p:spPr>
        <p:txBody>
          <a:bodyPr anchor="ctr">
            <a:normAutofit/>
          </a:bodyPr>
          <a:lstStyle/>
          <a:p>
            <a:pPr marL="514350" indent="-514350">
              <a:buFont typeface="+mj-lt"/>
              <a:buAutoNum type="arabicPeriod"/>
            </a:pPr>
            <a:r>
              <a:rPr lang="en-US" sz="2400" dirty="0">
                <a:solidFill>
                  <a:srgbClr val="FFFFFF"/>
                </a:solidFill>
              </a:rPr>
              <a:t>Money alone rarely ever truly motivates people</a:t>
            </a:r>
          </a:p>
          <a:p>
            <a:pPr marL="514350" indent="-514350">
              <a:buFont typeface="+mj-lt"/>
              <a:buAutoNum type="arabicPeriod"/>
            </a:pPr>
            <a:r>
              <a:rPr lang="en-US" sz="2400" dirty="0">
                <a:solidFill>
                  <a:srgbClr val="FFFFFF"/>
                </a:solidFill>
              </a:rPr>
              <a:t>Increased visibility to senior management</a:t>
            </a:r>
          </a:p>
          <a:p>
            <a:pPr marL="514350" indent="-514350">
              <a:buFont typeface="+mj-lt"/>
              <a:buAutoNum type="arabicPeriod"/>
            </a:pPr>
            <a:r>
              <a:rPr lang="en-US" sz="2400" dirty="0">
                <a:solidFill>
                  <a:srgbClr val="FFFFFF"/>
                </a:solidFill>
              </a:rPr>
              <a:t>Help define and shape business and technology roadmap</a:t>
            </a:r>
          </a:p>
          <a:p>
            <a:pPr marL="514350" indent="-514350">
              <a:buFont typeface="+mj-lt"/>
              <a:buAutoNum type="arabicPeriod"/>
            </a:pPr>
            <a:r>
              <a:rPr lang="en-US" sz="2400" dirty="0">
                <a:solidFill>
                  <a:srgbClr val="FFFFFF"/>
                </a:solidFill>
              </a:rPr>
              <a:t>Visible distinction of honor (Bragging rights!)</a:t>
            </a:r>
          </a:p>
        </p:txBody>
      </p:sp>
    </p:spTree>
    <p:extLst>
      <p:ext uri="{BB962C8B-B14F-4D97-AF65-F5344CB8AC3E}">
        <p14:creationId xmlns:p14="http://schemas.microsoft.com/office/powerpoint/2010/main" val="371715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46627" y="1783959"/>
            <a:ext cx="5195001" cy="2889114"/>
          </a:xfrm>
        </p:spPr>
        <p:txBody>
          <a:bodyPr vert="horz" lIns="91440" tIns="45720" rIns="91440" bIns="45720" rtlCol="0" anchor="b">
            <a:normAutofit fontScale="90000"/>
          </a:bodyPr>
          <a:lstStyle/>
          <a:p>
            <a:r>
              <a:rPr lang="en-US" sz="5400" dirty="0"/>
              <a:t>Incentivize desired behavior</a:t>
            </a:r>
            <a:br>
              <a:rPr lang="en-US" sz="5100" dirty="0"/>
            </a:br>
            <a:br>
              <a:rPr lang="en-US" sz="5100" dirty="0"/>
            </a:br>
            <a:endParaRPr lang="en-US" sz="5100" dirty="0"/>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725" r="-1" b="10284"/>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6566832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ttp://www.eastdowntowndearborn.com/wp-content/uploads/2013/03/awards-ceremony-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 y="10"/>
            <a:ext cx="12191980" cy="6857990"/>
          </a:xfrm>
          <a:prstGeom prst="rect">
            <a:avLst/>
          </a:prstGeom>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t>Hold an Award ceremony</a:t>
            </a:r>
          </a:p>
        </p:txBody>
      </p:sp>
      <p:sp>
        <p:nvSpPr>
          <p:cNvPr id="3" name="Text Placeholder 2"/>
          <p:cNvSpPr>
            <a:spLocks noGrp="1"/>
          </p:cNvSpPr>
          <p:nvPr>
            <p:ph type="body" idx="1"/>
          </p:nvPr>
        </p:nvSpPr>
        <p:spPr>
          <a:xfrm>
            <a:off x="7782910" y="5242675"/>
            <a:ext cx="4330262" cy="683284"/>
          </a:xfrm>
        </p:spPr>
        <p:txBody>
          <a:bodyPr vert="horz" lIns="91440" tIns="45720" rIns="91440" bIns="45720" rtlCol="0">
            <a:normAutofit/>
          </a:bodyPr>
          <a:lstStyle/>
          <a:p>
            <a:pPr algn="ctr"/>
            <a:r>
              <a:rPr lang="en-US" sz="2000">
                <a:solidFill>
                  <a:schemeClr val="tx1"/>
                </a:solidFill>
              </a:rPr>
              <a:t>(Combine with an existing event if needed)</a:t>
            </a: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4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chemeClr val="accent6">
                  <a:lumMod val="90000"/>
                </a:schemeClr>
              </a:gs>
              <a:gs pos="25000">
                <a:schemeClr val="accent6">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n-US">
                <a:solidFill>
                  <a:srgbClr val="FFFFFF"/>
                </a:solidFill>
              </a:rPr>
              <a:t>Award Categories</a:t>
            </a:r>
          </a:p>
        </p:txBody>
      </p:sp>
      <p:sp>
        <p:nvSpPr>
          <p:cNvPr id="3" name="Content Placeholder 2"/>
          <p:cNvSpPr>
            <a:spLocks noGrp="1"/>
          </p:cNvSpPr>
          <p:nvPr>
            <p:ph idx="1"/>
          </p:nvPr>
        </p:nvSpPr>
        <p:spPr>
          <a:xfrm>
            <a:off x="6090574" y="801866"/>
            <a:ext cx="6090572" cy="5230634"/>
          </a:xfrm>
        </p:spPr>
        <p:txBody>
          <a:bodyPr anchor="ctr">
            <a:normAutofit/>
          </a:bodyPr>
          <a:lstStyle/>
          <a:p>
            <a:pPr marL="457200" indent="-457200">
              <a:buFont typeface="Arial" panose="020B0604020202020204" pitchFamily="34" charset="0"/>
              <a:buChar char="•"/>
            </a:pPr>
            <a:r>
              <a:rPr lang="en-US" dirty="0">
                <a:solidFill>
                  <a:srgbClr val="000000"/>
                </a:solidFill>
              </a:rPr>
              <a:t>Most participation in Teams/Yammer/Discussion Boards</a:t>
            </a:r>
          </a:p>
          <a:p>
            <a:pPr marL="457200" indent="-457200">
              <a:buFont typeface="Arial" panose="020B0604020202020204" pitchFamily="34" charset="0"/>
              <a:buChar char="•"/>
            </a:pPr>
            <a:r>
              <a:rPr lang="en-US" dirty="0">
                <a:solidFill>
                  <a:srgbClr val="000000"/>
                </a:solidFill>
              </a:rPr>
              <a:t>Most active in document collaboration</a:t>
            </a:r>
          </a:p>
          <a:p>
            <a:pPr marL="457200" indent="-457200">
              <a:buFont typeface="Arial" panose="020B0604020202020204" pitchFamily="34" charset="0"/>
              <a:buChar char="•"/>
            </a:pPr>
            <a:r>
              <a:rPr lang="en-US" dirty="0">
                <a:solidFill>
                  <a:srgbClr val="000000"/>
                </a:solidFill>
              </a:rPr>
              <a:t>Most shares of content</a:t>
            </a:r>
          </a:p>
          <a:p>
            <a:pPr marL="457200" indent="-457200">
              <a:buFont typeface="Arial" panose="020B0604020202020204" pitchFamily="34" charset="0"/>
              <a:buChar char="•"/>
            </a:pPr>
            <a:r>
              <a:rPr lang="en-US" dirty="0">
                <a:solidFill>
                  <a:srgbClr val="000000"/>
                </a:solidFill>
              </a:rPr>
              <a:t>Most helpful to colleagues</a:t>
            </a:r>
          </a:p>
        </p:txBody>
      </p:sp>
    </p:spTree>
    <p:extLst>
      <p:ext uri="{BB962C8B-B14F-4D97-AF65-F5344CB8AC3E}">
        <p14:creationId xmlns:p14="http://schemas.microsoft.com/office/powerpoint/2010/main" val="24716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B8318DCF-0B27-4D89-9A9D-DE48973F4FB8}"/>
              </a:ext>
            </a:extLst>
          </p:cNvPr>
          <p:cNvSpPr>
            <a:spLocks noGrp="1"/>
          </p:cNvSpPr>
          <p:nvPr>
            <p:ph type="title"/>
          </p:nvPr>
        </p:nvSpPr>
        <p:spPr>
          <a:xfrm>
            <a:off x="804483" y="1994895"/>
            <a:ext cx="4805996" cy="1297115"/>
          </a:xfrm>
        </p:spPr>
        <p:txBody>
          <a:bodyPr vert="horz" lIns="91440" tIns="45720" rIns="91440" bIns="45720" rtlCol="0" anchor="t">
            <a:normAutofit/>
          </a:bodyPr>
          <a:lstStyle/>
          <a:p>
            <a:r>
              <a:rPr lang="en-US" sz="4100" kern="1200" dirty="0">
                <a:solidFill>
                  <a:srgbClr val="000000"/>
                </a:solidFill>
                <a:latin typeface="+mj-lt"/>
                <a:ea typeface="+mj-ea"/>
                <a:cs typeface="+mj-cs"/>
              </a:rPr>
              <a:t>Even simple gestures go a long way</a:t>
            </a:r>
          </a:p>
        </p:txBody>
      </p:sp>
      <p:sp>
        <p:nvSpPr>
          <p:cNvPr id="3" name="Text Placeholder 2">
            <a:extLst>
              <a:ext uri="{FF2B5EF4-FFF2-40B4-BE49-F238E27FC236}">
                <a16:creationId xmlns:a16="http://schemas.microsoft.com/office/drawing/2014/main" id="{BD1D260A-27BE-46EC-A27C-78263B22F5D8}"/>
              </a:ext>
            </a:extLst>
          </p:cNvPr>
          <p:cNvSpPr>
            <a:spLocks noGrp="1"/>
          </p:cNvSpPr>
          <p:nvPr>
            <p:ph type="body" idx="1"/>
          </p:nvPr>
        </p:nvSpPr>
        <p:spPr>
          <a:xfrm>
            <a:off x="804788" y="3428999"/>
            <a:ext cx="4805691" cy="838831"/>
          </a:xfrm>
        </p:spPr>
        <p:txBody>
          <a:bodyPr vert="horz" lIns="91440" tIns="45720" rIns="91440" bIns="45720" rtlCol="0" anchor="b">
            <a:normAutofit/>
          </a:bodyPr>
          <a:lstStyle/>
          <a:p>
            <a:endParaRPr lang="en-US" sz="1800" kern="1200">
              <a:solidFill>
                <a:srgbClr val="000000"/>
              </a:solidFill>
              <a:latin typeface="+mn-lt"/>
              <a:ea typeface="+mn-ea"/>
              <a:cs typeface="+mn-cs"/>
            </a:endParaRPr>
          </a:p>
        </p:txBody>
      </p:sp>
      <p:sp>
        <p:nvSpPr>
          <p:cNvPr id="15"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4DBE85B3-C434-40EC-A240-643EB7288C1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709770" y="2690267"/>
            <a:ext cx="4141760" cy="2391866"/>
          </a:xfrm>
          <a:prstGeom prst="rect">
            <a:avLst/>
          </a:prstGeom>
        </p:spPr>
      </p:pic>
    </p:spTree>
    <p:extLst>
      <p:ext uri="{BB962C8B-B14F-4D97-AF65-F5344CB8AC3E}">
        <p14:creationId xmlns:p14="http://schemas.microsoft.com/office/powerpoint/2010/main" val="9297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Top Corners Rounded 9">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Top Corners Rounded 11">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4559531"/>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7823" y="467256"/>
            <a:ext cx="6054004" cy="5766440"/>
          </a:xfrm>
          <a:prstGeom prst="rect">
            <a:avLst/>
          </a:prstGeom>
        </p:spPr>
      </p:pic>
      <p:sp>
        <p:nvSpPr>
          <p:cNvPr id="9" name="Title 1">
            <a:extLst>
              <a:ext uri="{FF2B5EF4-FFF2-40B4-BE49-F238E27FC236}">
                <a16:creationId xmlns:a16="http://schemas.microsoft.com/office/drawing/2014/main" id="{655559EC-8413-4F0B-8E4A-2B60CF744AE3}"/>
              </a:ext>
            </a:extLst>
          </p:cNvPr>
          <p:cNvSpPr txBox="1">
            <a:spLocks/>
          </p:cNvSpPr>
          <p:nvPr/>
        </p:nvSpPr>
        <p:spPr>
          <a:xfrm>
            <a:off x="327425" y="2731262"/>
            <a:ext cx="4209705" cy="139941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solidFill>
                  <a:schemeClr val="bg1"/>
                </a:solidFill>
              </a:rPr>
              <a:t>Peer-to-Peer Learning</a:t>
            </a:r>
          </a:p>
        </p:txBody>
      </p:sp>
    </p:spTree>
    <p:extLst>
      <p:ext uri="{BB962C8B-B14F-4D97-AF65-F5344CB8AC3E}">
        <p14:creationId xmlns:p14="http://schemas.microsoft.com/office/powerpoint/2010/main" val="405277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7" name="Freeform: Shape 26">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28">
            <a:extLst>
              <a:ext uri="{FF2B5EF4-FFF2-40B4-BE49-F238E27FC236}">
                <a16:creationId xmlns:a16="http://schemas.microsoft.com/office/drawing/2014/main" id="{F55FFF17-D3D5-4F58-BA56-54EA901CE0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489316-98F8-49DF-BE54-E15329D86A6A}"/>
              </a:ext>
            </a:extLst>
          </p:cNvPr>
          <p:cNvSpPr>
            <a:spLocks noGrp="1"/>
          </p:cNvSpPr>
          <p:nvPr>
            <p:ph type="title"/>
          </p:nvPr>
        </p:nvSpPr>
        <p:spPr>
          <a:xfrm>
            <a:off x="804673" y="1409700"/>
            <a:ext cx="4152900" cy="2809875"/>
          </a:xfrm>
        </p:spPr>
        <p:txBody>
          <a:bodyPr vert="horz" lIns="91440" tIns="45720" rIns="91440" bIns="45720" rtlCol="0" anchor="b">
            <a:normAutofit/>
          </a:bodyPr>
          <a:lstStyle/>
          <a:p>
            <a:r>
              <a:rPr lang="en-US" sz="4600" kern="1200">
                <a:solidFill>
                  <a:schemeClr val="bg1">
                    <a:lumMod val="85000"/>
                    <a:lumOff val="15000"/>
                  </a:schemeClr>
                </a:solidFill>
                <a:latin typeface="+mj-lt"/>
                <a:ea typeface="+mj-ea"/>
                <a:cs typeface="+mj-cs"/>
              </a:rPr>
              <a:t>My story of training end users in Chicago</a:t>
            </a:r>
          </a:p>
        </p:txBody>
      </p:sp>
      <p:pic>
        <p:nvPicPr>
          <p:cNvPr id="7" name="Graphic 6" descr="Users">
            <a:extLst>
              <a:ext uri="{FF2B5EF4-FFF2-40B4-BE49-F238E27FC236}">
                <a16:creationId xmlns:a16="http://schemas.microsoft.com/office/drawing/2014/main" id="{55CB3FF9-0A20-453D-AE5F-509CE6FE89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0089" y="1409700"/>
            <a:ext cx="4286250" cy="4286250"/>
          </a:xfrm>
          <a:prstGeom prst="rect">
            <a:avLst/>
          </a:prstGeom>
        </p:spPr>
      </p:pic>
    </p:spTree>
    <p:extLst>
      <p:ext uri="{BB962C8B-B14F-4D97-AF65-F5344CB8AC3E}">
        <p14:creationId xmlns:p14="http://schemas.microsoft.com/office/powerpoint/2010/main" val="3069891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https://media.licdn.com/mpr/mpr/p/8/005/072/192/3ee10ee.jpg"/>
          <p:cNvPicPr>
            <a:picLocks noChangeAspect="1" noChangeArrowheads="1"/>
          </p:cNvPicPr>
          <p:nvPr/>
        </p:nvPicPr>
        <p:blipFill rotWithShape="1">
          <a:blip r:embed="rId3">
            <a:extLst>
              <a:ext uri="{28A0092B-C50C-407E-A947-70E740481C1C}">
                <a14:useLocalDpi xmlns:a14="http://schemas.microsoft.com/office/drawing/2010/main" val="0"/>
              </a:ext>
            </a:extLst>
          </a:blip>
          <a:srcRect t="5033" b="13445"/>
          <a:stretch/>
        </p:blipFill>
        <p:spPr bwMode="auto">
          <a:xfrm>
            <a:off x="20" y="10"/>
            <a:ext cx="12191980" cy="6857990"/>
          </a:xfrm>
          <a:prstGeom prst="rect">
            <a:avLst/>
          </a:prstGeom>
          <a:extLst>
            <a:ext uri="{909E8E84-426E-40DD-AFC4-6F175D3DCCD1}">
              <a14:hiddenFill xmlns:a14="http://schemas.microsoft.com/office/drawing/2010/main">
                <a:solidFill>
                  <a:srgbClr val="FFFFFF"/>
                </a:solidFill>
              </a14:hiddenFill>
            </a:ext>
          </a:extLst>
        </p:spPr>
      </p:pic>
      <p:sp>
        <p:nvSpPr>
          <p:cNvPr id="205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3100" b="1" dirty="0"/>
              <a:t>Challenge</a:t>
            </a:r>
            <a:r>
              <a:rPr lang="en-US" sz="3100" dirty="0"/>
              <a:t> </a:t>
            </a:r>
            <a:br>
              <a:rPr lang="en-US" sz="3100" dirty="0"/>
            </a:br>
            <a:r>
              <a:rPr lang="en-US" sz="3100" dirty="0"/>
              <a:t>Traditional training doesn’t work for end users</a:t>
            </a:r>
          </a:p>
        </p:txBody>
      </p:sp>
      <p:cxnSp>
        <p:nvCxnSpPr>
          <p:cNvPr id="77" name="Straight Connector 7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83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A70F4F6-8761-4016-931A-4535464E4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BF1ACD-E543-4AB8-B2C9-376981628C56}"/>
              </a:ext>
            </a:extLst>
          </p:cNvPr>
          <p:cNvSpPr>
            <a:spLocks noGrp="1"/>
          </p:cNvSpPr>
          <p:nvPr>
            <p:ph type="ctrTitle"/>
          </p:nvPr>
        </p:nvSpPr>
        <p:spPr>
          <a:xfrm>
            <a:off x="1033272" y="1048877"/>
            <a:ext cx="10920189" cy="2943432"/>
          </a:xfrm>
        </p:spPr>
        <p:txBody>
          <a:bodyPr>
            <a:normAutofit/>
          </a:bodyPr>
          <a:lstStyle/>
          <a:p>
            <a:pPr algn="l"/>
            <a:r>
              <a:rPr lang="en-US" sz="5000" dirty="0"/>
              <a:t>5 steps to driving sustainable </a:t>
            </a:r>
            <a:br>
              <a:rPr lang="en-US" sz="5000" dirty="0"/>
            </a:br>
            <a:r>
              <a:rPr lang="en-US" sz="5000" dirty="0"/>
              <a:t>Microsoft 365 &amp; SharePoint adoption</a:t>
            </a:r>
            <a:endParaRPr lang="en-US" sz="5000" b="1" i="1" dirty="0"/>
          </a:p>
        </p:txBody>
      </p:sp>
      <p:sp>
        <p:nvSpPr>
          <p:cNvPr id="3" name="Subtitle 2">
            <a:extLst>
              <a:ext uri="{FF2B5EF4-FFF2-40B4-BE49-F238E27FC236}">
                <a16:creationId xmlns:a16="http://schemas.microsoft.com/office/drawing/2014/main" id="{E335955A-BDFE-4055-B0E5-EF0DFC1E08B1}"/>
              </a:ext>
            </a:extLst>
          </p:cNvPr>
          <p:cNvSpPr>
            <a:spLocks noGrp="1"/>
          </p:cNvSpPr>
          <p:nvPr>
            <p:ph type="subTitle" idx="1"/>
          </p:nvPr>
        </p:nvSpPr>
        <p:spPr>
          <a:xfrm>
            <a:off x="1033272" y="4262016"/>
            <a:ext cx="10513106" cy="1242688"/>
          </a:xfrm>
        </p:spPr>
        <p:txBody>
          <a:bodyPr anchor="t">
            <a:normAutofit/>
          </a:bodyPr>
          <a:lstStyle/>
          <a:p>
            <a:pPr algn="l"/>
            <a:r>
              <a:rPr lang="en-US" sz="2000" dirty="0"/>
              <a:t>Presented by:</a:t>
            </a:r>
          </a:p>
          <a:p>
            <a:pPr algn="l"/>
            <a:r>
              <a:rPr lang="en-US" sz="2000" b="1" dirty="0"/>
              <a:t>Asif Rehmani, MVP</a:t>
            </a:r>
          </a:p>
          <a:p>
            <a:pPr algn="l"/>
            <a:r>
              <a:rPr lang="en-US" sz="2000" b="1" dirty="0"/>
              <a:t>CEO at VisualSP</a:t>
            </a:r>
          </a:p>
        </p:txBody>
      </p:sp>
      <p:sp>
        <p:nvSpPr>
          <p:cNvPr id="73" name="Rectangle 7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5" name="Group 74">
            <a:extLst>
              <a:ext uri="{FF2B5EF4-FFF2-40B4-BE49-F238E27FC236}">
                <a16:creationId xmlns:a16="http://schemas.microsoft.com/office/drawing/2014/main" id="{B4C49FD3-CD95-4BA4-8BD3-B4A4C6844F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76" name="Rectangle 64">
              <a:extLst>
                <a:ext uri="{FF2B5EF4-FFF2-40B4-BE49-F238E27FC236}">
                  <a16:creationId xmlns:a16="http://schemas.microsoft.com/office/drawing/2014/main" id="{194125EE-68A0-44AF-9565-81EF0F311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66">
              <a:extLst>
                <a:ext uri="{FF2B5EF4-FFF2-40B4-BE49-F238E27FC236}">
                  <a16:creationId xmlns:a16="http://schemas.microsoft.com/office/drawing/2014/main" id="{47D98E13-5DFC-4FC3-B217-18D7503F2D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64">
              <a:extLst>
                <a:ext uri="{FF2B5EF4-FFF2-40B4-BE49-F238E27FC236}">
                  <a16:creationId xmlns:a16="http://schemas.microsoft.com/office/drawing/2014/main" id="{1208B249-52C1-45B2-94CA-7FCF767BD5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66">
              <a:extLst>
                <a:ext uri="{FF2B5EF4-FFF2-40B4-BE49-F238E27FC236}">
                  <a16:creationId xmlns:a16="http://schemas.microsoft.com/office/drawing/2014/main" id="{8E8EC538-BB99-4192-A555-FD23D92C5C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64">
              <a:extLst>
                <a:ext uri="{FF2B5EF4-FFF2-40B4-BE49-F238E27FC236}">
                  <a16:creationId xmlns:a16="http://schemas.microsoft.com/office/drawing/2014/main" id="{C818F7CD-D8C3-4B0E-8332-5F5D23675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66">
              <a:extLst>
                <a:ext uri="{FF2B5EF4-FFF2-40B4-BE49-F238E27FC236}">
                  <a16:creationId xmlns:a16="http://schemas.microsoft.com/office/drawing/2014/main" id="{BA3A1026-C945-44C7-95BC-3BF4551EF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Rectangle 64">
              <a:extLst>
                <a:ext uri="{FF2B5EF4-FFF2-40B4-BE49-F238E27FC236}">
                  <a16:creationId xmlns:a16="http://schemas.microsoft.com/office/drawing/2014/main" id="{E7A2271E-1BF0-4DBF-BDC5-8205DFE2B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66">
              <a:extLst>
                <a:ext uri="{FF2B5EF4-FFF2-40B4-BE49-F238E27FC236}">
                  <a16:creationId xmlns:a16="http://schemas.microsoft.com/office/drawing/2014/main" id="{FC359C9B-D7DB-4D67-BC20-0ED526C67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64">
              <a:extLst>
                <a:ext uri="{FF2B5EF4-FFF2-40B4-BE49-F238E27FC236}">
                  <a16:creationId xmlns:a16="http://schemas.microsoft.com/office/drawing/2014/main" id="{5DA7CDCF-326D-40F3-9FA1-F6B696E8F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66">
              <a:extLst>
                <a:ext uri="{FF2B5EF4-FFF2-40B4-BE49-F238E27FC236}">
                  <a16:creationId xmlns:a16="http://schemas.microsoft.com/office/drawing/2014/main" id="{42EAB6A2-C79F-4E11-BA2B-823945037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64">
              <a:extLst>
                <a:ext uri="{FF2B5EF4-FFF2-40B4-BE49-F238E27FC236}">
                  <a16:creationId xmlns:a16="http://schemas.microsoft.com/office/drawing/2014/main" id="{0409AE1C-32E7-42F0-8174-D8EC28D1D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66">
              <a:extLst>
                <a:ext uri="{FF2B5EF4-FFF2-40B4-BE49-F238E27FC236}">
                  <a16:creationId xmlns:a16="http://schemas.microsoft.com/office/drawing/2014/main" id="{6D094018-4CC4-4507-BD21-223B12217D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64">
              <a:extLst>
                <a:ext uri="{FF2B5EF4-FFF2-40B4-BE49-F238E27FC236}">
                  <a16:creationId xmlns:a16="http://schemas.microsoft.com/office/drawing/2014/main" id="{4971B5B3-87D2-49C1-9AD0-984AF7579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66">
              <a:extLst>
                <a:ext uri="{FF2B5EF4-FFF2-40B4-BE49-F238E27FC236}">
                  <a16:creationId xmlns:a16="http://schemas.microsoft.com/office/drawing/2014/main" id="{7F8CC77F-5D16-46D1-9E76-844D3D54B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64">
              <a:extLst>
                <a:ext uri="{FF2B5EF4-FFF2-40B4-BE49-F238E27FC236}">
                  <a16:creationId xmlns:a16="http://schemas.microsoft.com/office/drawing/2014/main" id="{3136B198-9314-404B-9B2A-B12F1C81E8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66">
              <a:extLst>
                <a:ext uri="{FF2B5EF4-FFF2-40B4-BE49-F238E27FC236}">
                  <a16:creationId xmlns:a16="http://schemas.microsoft.com/office/drawing/2014/main" id="{3AD2B785-CD5F-4846-8278-FD202F83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64">
              <a:extLst>
                <a:ext uri="{FF2B5EF4-FFF2-40B4-BE49-F238E27FC236}">
                  <a16:creationId xmlns:a16="http://schemas.microsoft.com/office/drawing/2014/main" id="{3C6BD3BE-D8A5-4561-9641-5F579267C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66">
              <a:extLst>
                <a:ext uri="{FF2B5EF4-FFF2-40B4-BE49-F238E27FC236}">
                  <a16:creationId xmlns:a16="http://schemas.microsoft.com/office/drawing/2014/main" id="{883722C6-0687-4FBC-924C-022C334B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64">
              <a:extLst>
                <a:ext uri="{FF2B5EF4-FFF2-40B4-BE49-F238E27FC236}">
                  <a16:creationId xmlns:a16="http://schemas.microsoft.com/office/drawing/2014/main" id="{50E3342E-EFDF-4EE7-A275-A46FE15FD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66">
              <a:extLst>
                <a:ext uri="{FF2B5EF4-FFF2-40B4-BE49-F238E27FC236}">
                  <a16:creationId xmlns:a16="http://schemas.microsoft.com/office/drawing/2014/main" id="{02A591D3-77C5-427A-84E7-5040F9C17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7" name="Rectangle 9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02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8941" y="-53787"/>
            <a:ext cx="12430941" cy="6911787"/>
          </a:xfrm>
          <a:prstGeom prst="rect">
            <a:avLst/>
          </a:prstGeom>
        </p:spPr>
      </p:pic>
      <p:sp>
        <p:nvSpPr>
          <p:cNvPr id="7" name="Rectangle 6"/>
          <p:cNvSpPr/>
          <p:nvPr/>
        </p:nvSpPr>
        <p:spPr>
          <a:xfrm>
            <a:off x="8370794" y="522451"/>
            <a:ext cx="3407218" cy="5423274"/>
          </a:xfrm>
          <a:prstGeom prst="rect">
            <a:avLst/>
          </a:prstGeom>
          <a:solidFill>
            <a:srgbClr val="4F81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3" tIns="60952" rIns="121903" bIns="60952" numCol="1" spcCol="0" rtlCol="0" fromWordArt="0" anchor="ctr" anchorCtr="0" forceAA="0" compatLnSpc="1">
            <a:prstTxWarp prst="textNoShape">
              <a:avLst/>
            </a:prstTxWarp>
            <a:noAutofit/>
          </a:bodyPr>
          <a:lstStyle/>
          <a:p>
            <a:pPr algn="ctr"/>
            <a:r>
              <a:rPr lang="en-US" sz="3733" dirty="0">
                <a:latin typeface="Segoe UI Light" panose="020B0502040204020203" pitchFamily="34" charset="0"/>
                <a:cs typeface="Segoe UI Light" panose="020B0502040204020203" pitchFamily="34" charset="0"/>
              </a:rPr>
              <a:t>Users cannot be made to do things they don’t want to do</a:t>
            </a:r>
          </a:p>
        </p:txBody>
      </p:sp>
    </p:spTree>
    <p:extLst>
      <p:ext uri="{BB962C8B-B14F-4D97-AF65-F5344CB8AC3E}">
        <p14:creationId xmlns:p14="http://schemas.microsoft.com/office/powerpoint/2010/main" val="166392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2D4E04-E7A6-4374-B7C9-063BEA7A0201}"/>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4700" kern="1200">
                <a:solidFill>
                  <a:schemeClr val="bg1"/>
                </a:solidFill>
                <a:latin typeface="+mj-lt"/>
                <a:ea typeface="+mj-ea"/>
                <a:cs typeface="+mj-cs"/>
              </a:rPr>
              <a:t>Do end users want to be trained… or helped?</a:t>
            </a:r>
          </a:p>
        </p:txBody>
      </p:sp>
      <p:sp>
        <p:nvSpPr>
          <p:cNvPr id="3" name="Content Placeholder 2">
            <a:extLst>
              <a:ext uri="{FF2B5EF4-FFF2-40B4-BE49-F238E27FC236}">
                <a16:creationId xmlns:a16="http://schemas.microsoft.com/office/drawing/2014/main" id="{3B618356-C9A5-4130-B67E-38DB4DD3B362}"/>
              </a:ext>
            </a:extLst>
          </p:cNvPr>
          <p:cNvSpPr>
            <a:spLocks noGrp="1"/>
          </p:cNvSpPr>
          <p:nvPr>
            <p:ph type="body" idx="1"/>
          </p:nvPr>
        </p:nvSpPr>
        <p:spPr>
          <a:xfrm>
            <a:off x="6746627" y="4750893"/>
            <a:ext cx="4645250" cy="1147863"/>
          </a:xfrm>
        </p:spPr>
        <p:txBody>
          <a:bodyPr vert="horz" lIns="91440" tIns="45720" rIns="91440" bIns="45720" rtlCol="0" anchor="t">
            <a:normAutofit/>
          </a:bodyPr>
          <a:lstStyle/>
          <a:p>
            <a:endParaRPr lang="en-US" sz="2000" kern="1200">
              <a:solidFill>
                <a:schemeClr val="bg1"/>
              </a:solidFill>
              <a:latin typeface="+mn-lt"/>
              <a:ea typeface="+mn-ea"/>
              <a:cs typeface="+mn-cs"/>
            </a:endParaRPr>
          </a:p>
        </p:txBody>
      </p:sp>
      <p:sp>
        <p:nvSpPr>
          <p:cNvPr id="16" name="Freeform: Shape 15">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Questions">
            <a:extLst>
              <a:ext uri="{FF2B5EF4-FFF2-40B4-BE49-F238E27FC236}">
                <a16:creationId xmlns:a16="http://schemas.microsoft.com/office/drawing/2014/main" id="{E46B8113-F7D2-447C-A612-F6A3313D4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419382" y="720993"/>
            <a:ext cx="4047843" cy="4047843"/>
          </a:xfrm>
          <a:prstGeom prst="rect">
            <a:avLst/>
          </a:prstGeom>
        </p:spPr>
      </p:pic>
    </p:spTree>
    <p:extLst>
      <p:ext uri="{BB962C8B-B14F-4D97-AF65-F5344CB8AC3E}">
        <p14:creationId xmlns:p14="http://schemas.microsoft.com/office/powerpoint/2010/main" val="10371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4633" y="914400"/>
            <a:ext cx="3847204" cy="2887579"/>
          </a:xfrm>
        </p:spPr>
        <p:txBody>
          <a:bodyPr vert="horz" lIns="91440" tIns="45720" rIns="91440" bIns="45720" rtlCol="0" anchor="b">
            <a:normAutofit fontScale="90000"/>
          </a:bodyPr>
          <a:lstStyle/>
          <a:p>
            <a:pPr algn="ctr"/>
            <a:r>
              <a:rPr lang="en-US" sz="4800" kern="1200" dirty="0">
                <a:solidFill>
                  <a:srgbClr val="FFFFFF"/>
                </a:solidFill>
                <a:latin typeface="+mj-lt"/>
                <a:ea typeface="+mj-ea"/>
                <a:cs typeface="+mj-cs"/>
              </a:rPr>
              <a:t>Conduct </a:t>
            </a:r>
            <a:r>
              <a:rPr lang="en-US" sz="4800" i="1" kern="1200" dirty="0">
                <a:solidFill>
                  <a:srgbClr val="FFFFFF"/>
                </a:solidFill>
                <a:latin typeface="+mj-lt"/>
                <a:ea typeface="+mj-ea"/>
                <a:cs typeface="+mj-cs"/>
              </a:rPr>
              <a:t>Awareness</a:t>
            </a:r>
            <a:r>
              <a:rPr lang="en-US" sz="4800" kern="1200" dirty="0">
                <a:solidFill>
                  <a:srgbClr val="FFFFFF"/>
                </a:solidFill>
                <a:latin typeface="+mj-lt"/>
                <a:ea typeface="+mj-ea"/>
                <a:cs typeface="+mj-cs"/>
              </a:rPr>
              <a:t> sessions instead of </a:t>
            </a:r>
            <a:r>
              <a:rPr lang="en-US" sz="4800" i="1" kern="1200" dirty="0">
                <a:solidFill>
                  <a:srgbClr val="FFFFFF"/>
                </a:solidFill>
                <a:latin typeface="+mj-lt"/>
                <a:ea typeface="+mj-ea"/>
                <a:cs typeface="+mj-cs"/>
              </a:rPr>
              <a:t>Training</a:t>
            </a:r>
          </a:p>
        </p:txBody>
      </p:sp>
      <p:cxnSp>
        <p:nvCxnSpPr>
          <p:cNvPr id="3077"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074" name="Picture 2" descr="https://media.licdn.com/mpr/mpr/p/4/005/0b2/1d2/08809c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822" y="1557019"/>
            <a:ext cx="6553545" cy="375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29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88FE3A-EEC3-4035-9567-FFE4968BD789}"/>
              </a:ext>
            </a:extLst>
          </p:cNvPr>
          <p:cNvSpPr>
            <a:spLocks noGrp="1"/>
          </p:cNvSpPr>
          <p:nvPr>
            <p:ph type="title"/>
          </p:nvPr>
        </p:nvSpPr>
        <p:spPr>
          <a:xfrm>
            <a:off x="1524000" y="1376362"/>
            <a:ext cx="9144000" cy="2603274"/>
          </a:xfrm>
        </p:spPr>
        <p:txBody>
          <a:bodyPr vert="horz" lIns="91440" tIns="45720" rIns="91440" bIns="45720" rtlCol="0" anchor="b">
            <a:normAutofit/>
          </a:bodyPr>
          <a:lstStyle/>
          <a:p>
            <a:pPr algn="ctr"/>
            <a:r>
              <a:rPr lang="en-US" sz="5400" kern="1200">
                <a:solidFill>
                  <a:schemeClr val="tx1"/>
                </a:solidFill>
                <a:latin typeface="+mj-lt"/>
                <a:ea typeface="+mj-ea"/>
                <a:cs typeface="+mj-cs"/>
              </a:rPr>
              <a:t>People prefer social and natural learning over formal learning</a:t>
            </a:r>
          </a:p>
        </p:txBody>
      </p:sp>
      <p:sp>
        <p:nvSpPr>
          <p:cNvPr id="3" name="Text Placeholder 2">
            <a:extLst>
              <a:ext uri="{FF2B5EF4-FFF2-40B4-BE49-F238E27FC236}">
                <a16:creationId xmlns:a16="http://schemas.microsoft.com/office/drawing/2014/main" id="{923BEBAD-1D9E-4CA6-A9C8-D4C18DD72A9A}"/>
              </a:ext>
            </a:extLst>
          </p:cNvPr>
          <p:cNvSpPr>
            <a:spLocks noGrp="1"/>
          </p:cNvSpPr>
          <p:nvPr>
            <p:ph type="body" idx="1"/>
          </p:nvPr>
        </p:nvSpPr>
        <p:spPr>
          <a:xfrm>
            <a:off x="1524000" y="4118088"/>
            <a:ext cx="9144000" cy="1393711"/>
          </a:xfrm>
        </p:spPr>
        <p:txBody>
          <a:bodyPr vert="horz" lIns="91440" tIns="45720" rIns="91440" bIns="45720" rtlCol="0">
            <a:normAutofit/>
          </a:bodyPr>
          <a:lstStyle/>
          <a:p>
            <a:pPr algn="ctr"/>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145678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55559EC-8413-4F0B-8E4A-2B60CF744AE3}"/>
              </a:ext>
            </a:extLst>
          </p:cNvPr>
          <p:cNvSpPr txBox="1">
            <a:spLocks/>
          </p:cNvSpPr>
          <p:nvPr/>
        </p:nvSpPr>
        <p:spPr>
          <a:xfrm>
            <a:off x="2370667" y="2187743"/>
            <a:ext cx="5293449" cy="248251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Light" panose="020F0302020204030204"/>
                <a:ea typeface="+mj-ea"/>
                <a:cs typeface="+mj-cs"/>
              </a:rPr>
              <a:t>Encourage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Light" panose="020F0302020204030204"/>
                <a:ea typeface="+mj-ea"/>
                <a:cs typeface="+mj-cs"/>
              </a:rPr>
              <a:t>Peer-to-Peer Learning</a:t>
            </a:r>
          </a:p>
        </p:txBody>
      </p:sp>
      <p:pic>
        <p:nvPicPr>
          <p:cNvPr id="18" name="Graphic 17" descr="Children">
            <a:extLst>
              <a:ext uri="{FF2B5EF4-FFF2-40B4-BE49-F238E27FC236}">
                <a16:creationId xmlns:a16="http://schemas.microsoft.com/office/drawing/2014/main" id="{14270BB3-A83D-4336-86AE-4E3472ED22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1" y="2743201"/>
            <a:ext cx="1371600" cy="1371600"/>
          </a:xfrm>
          <a:prstGeom prst="rect">
            <a:avLst/>
          </a:prstGeom>
        </p:spPr>
      </p:pic>
      <p:pic>
        <p:nvPicPr>
          <p:cNvPr id="20" name="Graphic 19">
            <a:extLst>
              <a:ext uri="{FF2B5EF4-FFF2-40B4-BE49-F238E27FC236}">
                <a16:creationId xmlns:a16="http://schemas.microsoft.com/office/drawing/2014/main" id="{2995C01B-C8F5-498C-896C-BF8AC8B9AD5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376083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747408" y="285760"/>
            <a:ext cx="6312060" cy="1454051"/>
          </a:xfrm>
        </p:spPr>
        <p:txBody>
          <a:bodyPr>
            <a:normAutofit fontScale="90000"/>
          </a:bodyPr>
          <a:lstStyle/>
          <a:p>
            <a:r>
              <a:rPr lang="en-US" sz="5400" dirty="0">
                <a:solidFill>
                  <a:srgbClr val="000000"/>
                </a:solidFill>
              </a:rPr>
              <a:t>Lunch and Learn works!</a:t>
            </a:r>
          </a:p>
        </p:txBody>
      </p:sp>
      <p:sp>
        <p:nvSpPr>
          <p:cNvPr id="7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http://romemission.org/wp-content/uploads/2016/08/Lunch-Lear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349" y="2541950"/>
            <a:ext cx="3661831" cy="179429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715115" y="1743536"/>
            <a:ext cx="6332865" cy="4828704"/>
          </a:xfrm>
        </p:spPr>
        <p:txBody>
          <a:bodyPr anchor="ctr">
            <a:normAutofit/>
          </a:bodyPr>
          <a:lstStyle/>
          <a:p>
            <a:r>
              <a:rPr lang="en-US" sz="2400" dirty="0">
                <a:solidFill>
                  <a:srgbClr val="000000"/>
                </a:solidFill>
              </a:rPr>
              <a:t>Keys to success:</a:t>
            </a:r>
          </a:p>
          <a:p>
            <a:pPr marL="457200" indent="-457200">
              <a:buFont typeface="+mj-lt"/>
              <a:buAutoNum type="arabicPeriod"/>
            </a:pPr>
            <a:r>
              <a:rPr lang="en-US" sz="2400" dirty="0">
                <a:solidFill>
                  <a:srgbClr val="000000"/>
                </a:solidFill>
              </a:rPr>
              <a:t>Facilitated by (but not conducted by) the expert in the room</a:t>
            </a:r>
          </a:p>
          <a:p>
            <a:pPr marL="457200" indent="-457200">
              <a:buFont typeface="+mj-lt"/>
              <a:buAutoNum type="arabicPeriod"/>
            </a:pPr>
            <a:r>
              <a:rPr lang="en-US" sz="2400" dirty="0">
                <a:solidFill>
                  <a:srgbClr val="000000"/>
                </a:solidFill>
              </a:rPr>
              <a:t>One person presents what they like </a:t>
            </a:r>
            <a:r>
              <a:rPr lang="en-US" sz="2400" u="sng" dirty="0">
                <a:solidFill>
                  <a:srgbClr val="000000"/>
                </a:solidFill>
              </a:rPr>
              <a:t>And</a:t>
            </a:r>
            <a:r>
              <a:rPr lang="en-US" sz="2400" dirty="0">
                <a:solidFill>
                  <a:srgbClr val="000000"/>
                </a:solidFill>
              </a:rPr>
              <a:t> don’t like about their current processes</a:t>
            </a:r>
          </a:p>
          <a:p>
            <a:pPr marL="457200" indent="-457200">
              <a:buFont typeface="+mj-lt"/>
              <a:buAutoNum type="arabicPeriod"/>
            </a:pPr>
            <a:r>
              <a:rPr lang="en-US" sz="2400" dirty="0">
                <a:solidFill>
                  <a:srgbClr val="000000"/>
                </a:solidFill>
              </a:rPr>
              <a:t>Held on a regular basis every other week or at least once a month</a:t>
            </a:r>
          </a:p>
          <a:p>
            <a:pPr marL="457200" indent="-457200">
              <a:buFont typeface="+mj-lt"/>
              <a:buAutoNum type="arabicPeriod"/>
            </a:pPr>
            <a:r>
              <a:rPr lang="en-US" sz="2400" dirty="0">
                <a:solidFill>
                  <a:srgbClr val="000000"/>
                </a:solidFill>
              </a:rPr>
              <a:t>Focus is on business processes and not technology</a:t>
            </a:r>
          </a:p>
          <a:p>
            <a:pPr marL="457200" indent="-457200">
              <a:buFont typeface="+mj-lt"/>
              <a:buAutoNum type="arabicPeriod"/>
            </a:pPr>
            <a:r>
              <a:rPr lang="en-US" sz="2400" dirty="0">
                <a:solidFill>
                  <a:srgbClr val="000000"/>
                </a:solidFill>
              </a:rPr>
              <a:t>Don’t forget the free food sponsored by company </a:t>
            </a:r>
            <a:r>
              <a:rPr lang="en-US" sz="2400" dirty="0">
                <a:solidFill>
                  <a:srgbClr val="000000"/>
                </a:solidFill>
                <a:sym typeface="Wingdings" panose="05000000000000000000" pitchFamily="2" charset="2"/>
              </a:rPr>
              <a:t></a:t>
            </a:r>
            <a:endParaRPr lang="en-US" sz="2400" dirty="0">
              <a:solidFill>
                <a:srgbClr val="000000"/>
              </a:solidFill>
            </a:endParaRPr>
          </a:p>
        </p:txBody>
      </p:sp>
    </p:spTree>
    <p:extLst>
      <p:ext uri="{BB962C8B-B14F-4D97-AF65-F5344CB8AC3E}">
        <p14:creationId xmlns:p14="http://schemas.microsoft.com/office/powerpoint/2010/main" val="413696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55E0735-2262-3923-1555-3F0CA5A1E571}"/>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6640" r="-1" b="6638"/>
          <a:stretch/>
        </p:blipFill>
        <p:spPr>
          <a:xfrm>
            <a:off x="4283902" y="10"/>
            <a:ext cx="7908098" cy="6857992"/>
          </a:xfrm>
          <a:prstGeom prst="rect">
            <a:avLst/>
          </a:prstGeom>
        </p:spPr>
      </p:pic>
      <p:sp>
        <p:nvSpPr>
          <p:cNvPr id="18" name="Rectangle 1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8663" y="1115219"/>
            <a:ext cx="5505449" cy="2387600"/>
          </a:xfrm>
        </p:spPr>
        <p:txBody>
          <a:bodyPr vert="horz" lIns="91440" tIns="45720" rIns="91440" bIns="45720" rtlCol="0" anchor="b">
            <a:normAutofit/>
          </a:bodyPr>
          <a:lstStyle/>
          <a:p>
            <a:r>
              <a:rPr lang="en-US" sz="5000">
                <a:solidFill>
                  <a:schemeClr val="bg1"/>
                </a:solidFill>
              </a:rPr>
              <a:t>Focus on Context</a:t>
            </a:r>
            <a:br>
              <a:rPr lang="en-US" sz="5000">
                <a:solidFill>
                  <a:schemeClr val="bg1"/>
                </a:solidFill>
              </a:rPr>
            </a:br>
            <a:r>
              <a:rPr lang="en-US" sz="5000" u="sng">
                <a:solidFill>
                  <a:schemeClr val="bg1"/>
                </a:solidFill>
              </a:rPr>
              <a:t>not</a:t>
            </a:r>
            <a:r>
              <a:rPr lang="en-US" sz="5000">
                <a:solidFill>
                  <a:schemeClr val="bg1"/>
                </a:solidFill>
              </a:rPr>
              <a:t> only Content</a:t>
            </a:r>
          </a:p>
        </p:txBody>
      </p:sp>
      <p:sp>
        <p:nvSpPr>
          <p:cNvPr id="5" name="Text Placeholder 2">
            <a:extLst>
              <a:ext uri="{FF2B5EF4-FFF2-40B4-BE49-F238E27FC236}">
                <a16:creationId xmlns:a16="http://schemas.microsoft.com/office/drawing/2014/main" id="{81D57689-B694-4249-851E-21FBF8DA84EB}"/>
              </a:ext>
            </a:extLst>
          </p:cNvPr>
          <p:cNvSpPr>
            <a:spLocks noGrp="1"/>
          </p:cNvSpPr>
          <p:nvPr>
            <p:ph type="body" idx="1"/>
          </p:nvPr>
        </p:nvSpPr>
        <p:spPr>
          <a:xfrm>
            <a:off x="728663" y="3902075"/>
            <a:ext cx="5505449" cy="1655762"/>
          </a:xfrm>
        </p:spPr>
        <p:txBody>
          <a:bodyPr vert="horz" lIns="91440" tIns="45720" rIns="91440" bIns="45720" rtlCol="0">
            <a:normAutofit/>
          </a:bodyPr>
          <a:lstStyle/>
          <a:p>
            <a:r>
              <a:rPr lang="en-US" sz="2000" dirty="0">
                <a:solidFill>
                  <a:schemeClr val="bg1"/>
                </a:solidFill>
              </a:rPr>
              <a:t>Access to content is not a challenge anymore</a:t>
            </a:r>
          </a:p>
          <a:p>
            <a:r>
              <a:rPr lang="en-US" sz="2000" dirty="0">
                <a:solidFill>
                  <a:schemeClr val="bg1"/>
                </a:solidFill>
              </a:rPr>
              <a:t>The new challenge is a lack of context</a:t>
            </a:r>
          </a:p>
        </p:txBody>
      </p:sp>
      <p:cxnSp>
        <p:nvCxnSpPr>
          <p:cNvPr id="19" name="Straight Connector 1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58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Fragmented information hurts adoption</a:t>
            </a:r>
          </a:p>
        </p:txBody>
      </p:sp>
      <p:pic>
        <p:nvPicPr>
          <p:cNvPr id="5" name="Picture 4"/>
          <p:cNvPicPr>
            <a:picLocks noChangeAspect="1"/>
          </p:cNvPicPr>
          <p:nvPr/>
        </p:nvPicPr>
        <p:blipFill>
          <a:blip r:embed="rId3"/>
          <a:stretch>
            <a:fillRect/>
          </a:stretch>
        </p:blipFill>
        <p:spPr>
          <a:xfrm>
            <a:off x="4667475" y="3598238"/>
            <a:ext cx="658586" cy="838200"/>
          </a:xfrm>
          <a:prstGeom prst="rect">
            <a:avLst/>
          </a:prstGeom>
        </p:spPr>
      </p:pic>
      <p:pic>
        <p:nvPicPr>
          <p:cNvPr id="6" name="Picture 5"/>
          <p:cNvPicPr>
            <a:picLocks noChangeAspect="1"/>
          </p:cNvPicPr>
          <p:nvPr/>
        </p:nvPicPr>
        <p:blipFill>
          <a:blip r:embed="rId4"/>
          <a:stretch>
            <a:fillRect/>
          </a:stretch>
        </p:blipFill>
        <p:spPr>
          <a:xfrm>
            <a:off x="6630382" y="1798271"/>
            <a:ext cx="721154" cy="909638"/>
          </a:xfrm>
          <a:prstGeom prst="rect">
            <a:avLst/>
          </a:prstGeom>
        </p:spPr>
      </p:pic>
      <p:pic>
        <p:nvPicPr>
          <p:cNvPr id="7" name="Picture 6"/>
          <p:cNvPicPr>
            <a:picLocks noChangeAspect="1"/>
          </p:cNvPicPr>
          <p:nvPr/>
        </p:nvPicPr>
        <p:blipFill>
          <a:blip r:embed="rId5"/>
          <a:stretch>
            <a:fillRect/>
          </a:stretch>
        </p:blipFill>
        <p:spPr>
          <a:xfrm>
            <a:off x="526458" y="5293774"/>
            <a:ext cx="729842" cy="914400"/>
          </a:xfrm>
          <a:prstGeom prst="rect">
            <a:avLst/>
          </a:prstGeom>
        </p:spPr>
      </p:pic>
      <p:pic>
        <p:nvPicPr>
          <p:cNvPr id="8" name="Picture 7"/>
          <p:cNvPicPr>
            <a:picLocks noChangeAspect="1"/>
          </p:cNvPicPr>
          <p:nvPr/>
        </p:nvPicPr>
        <p:blipFill>
          <a:blip r:embed="rId6"/>
          <a:stretch>
            <a:fillRect/>
          </a:stretch>
        </p:blipFill>
        <p:spPr>
          <a:xfrm>
            <a:off x="548479" y="1963425"/>
            <a:ext cx="685800" cy="895574"/>
          </a:xfrm>
          <a:prstGeom prst="rect">
            <a:avLst/>
          </a:prstGeom>
        </p:spPr>
      </p:pic>
      <p:pic>
        <p:nvPicPr>
          <p:cNvPr id="9" name="Picture 8"/>
          <p:cNvPicPr>
            <a:picLocks noChangeAspect="1"/>
          </p:cNvPicPr>
          <p:nvPr/>
        </p:nvPicPr>
        <p:blipFill>
          <a:blip r:embed="rId7"/>
          <a:stretch>
            <a:fillRect/>
          </a:stretch>
        </p:blipFill>
        <p:spPr>
          <a:xfrm>
            <a:off x="9719015" y="5191739"/>
            <a:ext cx="731624" cy="933451"/>
          </a:xfrm>
          <a:prstGeom prst="rect">
            <a:avLst/>
          </a:prstGeom>
        </p:spPr>
      </p:pic>
      <p:pic>
        <p:nvPicPr>
          <p:cNvPr id="10" name="Picture 9"/>
          <p:cNvPicPr>
            <a:picLocks noChangeAspect="1"/>
          </p:cNvPicPr>
          <p:nvPr/>
        </p:nvPicPr>
        <p:blipFill>
          <a:blip r:embed="rId8"/>
          <a:stretch>
            <a:fillRect/>
          </a:stretch>
        </p:blipFill>
        <p:spPr>
          <a:xfrm>
            <a:off x="4441163" y="5526065"/>
            <a:ext cx="626337" cy="817923"/>
          </a:xfrm>
          <a:prstGeom prst="rect">
            <a:avLst/>
          </a:prstGeom>
        </p:spPr>
      </p:pic>
      <p:pic>
        <p:nvPicPr>
          <p:cNvPr id="11" name="Picture 10"/>
          <p:cNvPicPr>
            <a:picLocks noChangeAspect="1"/>
          </p:cNvPicPr>
          <p:nvPr/>
        </p:nvPicPr>
        <p:blipFill>
          <a:blip r:embed="rId9"/>
          <a:stretch>
            <a:fillRect/>
          </a:stretch>
        </p:blipFill>
        <p:spPr>
          <a:xfrm>
            <a:off x="1057927" y="3499198"/>
            <a:ext cx="706946" cy="937240"/>
          </a:xfrm>
          <a:prstGeom prst="rect">
            <a:avLst/>
          </a:prstGeom>
        </p:spPr>
      </p:pic>
      <p:pic>
        <p:nvPicPr>
          <p:cNvPr id="12" name="Picture 11"/>
          <p:cNvPicPr>
            <a:picLocks noChangeAspect="1"/>
          </p:cNvPicPr>
          <p:nvPr/>
        </p:nvPicPr>
        <p:blipFill>
          <a:blip r:embed="rId10"/>
          <a:stretch>
            <a:fillRect/>
          </a:stretch>
        </p:blipFill>
        <p:spPr>
          <a:xfrm>
            <a:off x="9412538" y="3411020"/>
            <a:ext cx="672289" cy="912020"/>
          </a:xfrm>
          <a:prstGeom prst="rect">
            <a:avLst/>
          </a:prstGeom>
        </p:spPr>
      </p:pic>
      <p:pic>
        <p:nvPicPr>
          <p:cNvPr id="13" name="Picture 12"/>
          <p:cNvPicPr>
            <a:picLocks noChangeAspect="1"/>
          </p:cNvPicPr>
          <p:nvPr/>
        </p:nvPicPr>
        <p:blipFill rotWithShape="1">
          <a:blip r:embed="rId11"/>
          <a:srcRect l="7124" t="3846" r="3988" b="3846"/>
          <a:stretch/>
        </p:blipFill>
        <p:spPr>
          <a:xfrm>
            <a:off x="9700652" y="1519765"/>
            <a:ext cx="768351" cy="838201"/>
          </a:xfrm>
          <a:prstGeom prst="rect">
            <a:avLst/>
          </a:prstGeom>
        </p:spPr>
      </p:pic>
      <p:pic>
        <p:nvPicPr>
          <p:cNvPr id="14" name="Picture 13"/>
          <p:cNvPicPr>
            <a:picLocks noChangeAspect="1"/>
          </p:cNvPicPr>
          <p:nvPr/>
        </p:nvPicPr>
        <p:blipFill rotWithShape="1">
          <a:blip r:embed="rId12"/>
          <a:srcRect l="3366" t="1812" r="5911" b="2188"/>
          <a:stretch/>
        </p:blipFill>
        <p:spPr>
          <a:xfrm>
            <a:off x="2672973" y="5600681"/>
            <a:ext cx="717088" cy="782278"/>
          </a:xfrm>
          <a:prstGeom prst="rect">
            <a:avLst/>
          </a:prstGeom>
        </p:spPr>
      </p:pic>
      <p:pic>
        <p:nvPicPr>
          <p:cNvPr id="15" name="Picture 14"/>
          <p:cNvPicPr>
            <a:picLocks noChangeAspect="1"/>
          </p:cNvPicPr>
          <p:nvPr/>
        </p:nvPicPr>
        <p:blipFill>
          <a:blip r:embed="rId13"/>
          <a:stretch>
            <a:fillRect/>
          </a:stretch>
        </p:blipFill>
        <p:spPr>
          <a:xfrm>
            <a:off x="6384004" y="4914899"/>
            <a:ext cx="717869" cy="757751"/>
          </a:xfrm>
          <a:prstGeom prst="rect">
            <a:avLst/>
          </a:prstGeom>
        </p:spPr>
      </p:pic>
      <p:pic>
        <p:nvPicPr>
          <p:cNvPr id="16" name="Picture 15"/>
          <p:cNvPicPr>
            <a:picLocks noChangeAspect="1"/>
          </p:cNvPicPr>
          <p:nvPr/>
        </p:nvPicPr>
        <p:blipFill>
          <a:blip r:embed="rId14"/>
          <a:stretch>
            <a:fillRect/>
          </a:stretch>
        </p:blipFill>
        <p:spPr>
          <a:xfrm>
            <a:off x="3562554" y="1798271"/>
            <a:ext cx="739552" cy="797719"/>
          </a:xfrm>
          <a:prstGeom prst="rect">
            <a:avLst/>
          </a:prstGeom>
        </p:spPr>
      </p:pic>
      <p:pic>
        <p:nvPicPr>
          <p:cNvPr id="17" name="Picture 16"/>
          <p:cNvPicPr>
            <a:picLocks noChangeAspect="1"/>
          </p:cNvPicPr>
          <p:nvPr/>
        </p:nvPicPr>
        <p:blipFill>
          <a:blip r:embed="rId15"/>
          <a:stretch>
            <a:fillRect/>
          </a:stretch>
        </p:blipFill>
        <p:spPr>
          <a:xfrm>
            <a:off x="5326061" y="2437932"/>
            <a:ext cx="720588" cy="842133"/>
          </a:xfrm>
          <a:prstGeom prst="rect">
            <a:avLst/>
          </a:prstGeom>
        </p:spPr>
      </p:pic>
      <p:pic>
        <p:nvPicPr>
          <p:cNvPr id="18" name="Picture 17"/>
          <p:cNvPicPr>
            <a:picLocks noChangeAspect="1"/>
          </p:cNvPicPr>
          <p:nvPr/>
        </p:nvPicPr>
        <p:blipFill>
          <a:blip r:embed="rId16"/>
          <a:stretch>
            <a:fillRect/>
          </a:stretch>
        </p:blipFill>
        <p:spPr>
          <a:xfrm>
            <a:off x="7377537" y="3484840"/>
            <a:ext cx="729916" cy="762000"/>
          </a:xfrm>
          <a:prstGeom prst="rect">
            <a:avLst/>
          </a:prstGeom>
        </p:spPr>
      </p:pic>
      <p:pic>
        <p:nvPicPr>
          <p:cNvPr id="19" name="Picture 18"/>
          <p:cNvPicPr>
            <a:picLocks noChangeAspect="1"/>
          </p:cNvPicPr>
          <p:nvPr/>
        </p:nvPicPr>
        <p:blipFill>
          <a:blip r:embed="rId17"/>
          <a:stretch>
            <a:fillRect/>
          </a:stretch>
        </p:blipFill>
        <p:spPr>
          <a:xfrm>
            <a:off x="2435812" y="3733800"/>
            <a:ext cx="770733" cy="857332"/>
          </a:xfrm>
          <a:prstGeom prst="rect">
            <a:avLst/>
          </a:prstGeom>
        </p:spPr>
      </p:pic>
      <p:pic>
        <p:nvPicPr>
          <p:cNvPr id="20" name="Picture 19"/>
          <p:cNvPicPr>
            <a:picLocks noChangeAspect="1"/>
          </p:cNvPicPr>
          <p:nvPr/>
        </p:nvPicPr>
        <p:blipFill>
          <a:blip r:embed="rId18"/>
          <a:stretch>
            <a:fillRect/>
          </a:stretch>
        </p:blipFill>
        <p:spPr>
          <a:xfrm>
            <a:off x="1818012" y="1529934"/>
            <a:ext cx="703096" cy="777541"/>
          </a:xfrm>
          <a:prstGeom prst="rect">
            <a:avLst/>
          </a:prstGeom>
        </p:spPr>
      </p:pic>
    </p:spTree>
    <p:extLst>
      <p:ext uri="{BB962C8B-B14F-4D97-AF65-F5344CB8AC3E}">
        <p14:creationId xmlns:p14="http://schemas.microsoft.com/office/powerpoint/2010/main" val="227821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1"/>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7"/>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4"/>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 calcmode="lin" valueType="num">
                                      <p:cBhvr>
                                        <p:cTn id="39"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9"/>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6"/>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1000" fill="hold"/>
                                        <p:tgtEl>
                                          <p:spTgt spid="5"/>
                                        </p:tgtEl>
                                        <p:attrNameLst>
                                          <p:attrName>ppt_w</p:attrName>
                                        </p:attrNameLst>
                                      </p:cBhvr>
                                      <p:tavLst>
                                        <p:tav tm="0">
                                          <p:val>
                                            <p:fltVal val="0"/>
                                          </p:val>
                                        </p:tav>
                                        <p:tav tm="100000">
                                          <p:val>
                                            <p:strVal val="#ppt_w"/>
                                          </p:val>
                                        </p:tav>
                                      </p:tavLst>
                                    </p:anim>
                                    <p:anim calcmode="lin" valueType="num">
                                      <p:cBhvr>
                                        <p:cTn id="50" dur="1000" fill="hold"/>
                                        <p:tgtEl>
                                          <p:spTgt spid="5"/>
                                        </p:tgtEl>
                                        <p:attrNameLst>
                                          <p:attrName>ppt_h</p:attrName>
                                        </p:attrNameLst>
                                      </p:cBhvr>
                                      <p:tavLst>
                                        <p:tav tm="0">
                                          <p:val>
                                            <p:fltVal val="0"/>
                                          </p:val>
                                        </p:tav>
                                        <p:tav tm="100000">
                                          <p:val>
                                            <p:strVal val="#ppt_h"/>
                                          </p:val>
                                        </p:tav>
                                      </p:tavLst>
                                    </p:anim>
                                    <p:anim calcmode="lin" valueType="num">
                                      <p:cBhvr>
                                        <p:cTn id="51"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5"/>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1000" fill="hold"/>
                                        <p:tgtEl>
                                          <p:spTgt spid="10"/>
                                        </p:tgtEl>
                                        <p:attrNameLst>
                                          <p:attrName>ppt_w</p:attrName>
                                        </p:attrNameLst>
                                      </p:cBhvr>
                                      <p:tavLst>
                                        <p:tav tm="0">
                                          <p:val>
                                            <p:fltVal val="0"/>
                                          </p:val>
                                        </p:tav>
                                        <p:tav tm="100000">
                                          <p:val>
                                            <p:strVal val="#ppt_w"/>
                                          </p:val>
                                        </p:tav>
                                      </p:tavLst>
                                    </p:anim>
                                    <p:anim calcmode="lin" valueType="num">
                                      <p:cBhvr>
                                        <p:cTn id="56" dur="1000" fill="hold"/>
                                        <p:tgtEl>
                                          <p:spTgt spid="10"/>
                                        </p:tgtEl>
                                        <p:attrNameLst>
                                          <p:attrName>ppt_h</p:attrName>
                                        </p:attrNameLst>
                                      </p:cBhvr>
                                      <p:tavLst>
                                        <p:tav tm="0">
                                          <p:val>
                                            <p:fltVal val="0"/>
                                          </p:val>
                                        </p:tav>
                                        <p:tav tm="100000">
                                          <p:val>
                                            <p:strVal val="#ppt_h"/>
                                          </p:val>
                                        </p:tav>
                                      </p:tavLst>
                                    </p:anim>
                                    <p:anim calcmode="lin" valueType="num">
                                      <p:cBhvr>
                                        <p:cTn id="5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0"/>
                                        </p:tgtEl>
                                        <p:attrNameLst>
                                          <p:attrName>ppt_y</p:attrName>
                                        </p:attrNameLst>
                                      </p:cBhvr>
                                      <p:tavLst>
                                        <p:tav tm="0" fmla="#ppt_y+(sin(-2*pi*(1-$))*-#ppt_x+cos(-2*pi*(1-$))*(1-#ppt_y))*(1-$)">
                                          <p:val>
                                            <p:fltVal val="0"/>
                                          </p:val>
                                        </p:tav>
                                        <p:tav tm="100000">
                                          <p:val>
                                            <p:fltVal val="1"/>
                                          </p:val>
                                        </p:tav>
                                      </p:tavLst>
                                    </p:anim>
                                  </p:childTnLst>
                                </p:cTn>
                              </p:par>
                              <p:par>
                                <p:cTn id="59" presetID="15"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1000" fill="hold"/>
                                        <p:tgtEl>
                                          <p:spTgt spid="15"/>
                                        </p:tgtEl>
                                        <p:attrNameLst>
                                          <p:attrName>ppt_w</p:attrName>
                                        </p:attrNameLst>
                                      </p:cBhvr>
                                      <p:tavLst>
                                        <p:tav tm="0">
                                          <p:val>
                                            <p:fltVal val="0"/>
                                          </p:val>
                                        </p:tav>
                                        <p:tav tm="100000">
                                          <p:val>
                                            <p:strVal val="#ppt_w"/>
                                          </p:val>
                                        </p:tav>
                                      </p:tavLst>
                                    </p:anim>
                                    <p:anim calcmode="lin" valueType="num">
                                      <p:cBhvr>
                                        <p:cTn id="62" dur="1000" fill="hold"/>
                                        <p:tgtEl>
                                          <p:spTgt spid="15"/>
                                        </p:tgtEl>
                                        <p:attrNameLst>
                                          <p:attrName>ppt_h</p:attrName>
                                        </p:attrNameLst>
                                      </p:cBhvr>
                                      <p:tavLst>
                                        <p:tav tm="0">
                                          <p:val>
                                            <p:fltVal val="0"/>
                                          </p:val>
                                        </p:tav>
                                        <p:tav tm="100000">
                                          <p:val>
                                            <p:strVal val="#ppt_h"/>
                                          </p:val>
                                        </p:tav>
                                      </p:tavLst>
                                    </p:anim>
                                    <p:anim calcmode="lin" valueType="num">
                                      <p:cBhvr>
                                        <p:cTn id="63"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5"/>
                                        </p:tgtEl>
                                        <p:attrNameLst>
                                          <p:attrName>ppt_y</p:attrName>
                                        </p:attrNameLst>
                                      </p:cBhvr>
                                      <p:tavLst>
                                        <p:tav tm="0" fmla="#ppt_y+(sin(-2*pi*(1-$))*-#ppt_x+cos(-2*pi*(1-$))*(1-#ppt_y))*(1-$)">
                                          <p:val>
                                            <p:fltVal val="0"/>
                                          </p:val>
                                        </p:tav>
                                        <p:tav tm="100000">
                                          <p:val>
                                            <p:fltVal val="1"/>
                                          </p:val>
                                        </p:tav>
                                      </p:tavLst>
                                    </p:anim>
                                  </p:childTnLst>
                                </p:cTn>
                              </p:par>
                              <p:par>
                                <p:cTn id="65" presetID="15"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1000" fill="hold"/>
                                        <p:tgtEl>
                                          <p:spTgt spid="17"/>
                                        </p:tgtEl>
                                        <p:attrNameLst>
                                          <p:attrName>ppt_w</p:attrName>
                                        </p:attrNameLst>
                                      </p:cBhvr>
                                      <p:tavLst>
                                        <p:tav tm="0">
                                          <p:val>
                                            <p:fltVal val="0"/>
                                          </p:val>
                                        </p:tav>
                                        <p:tav tm="100000">
                                          <p:val>
                                            <p:strVal val="#ppt_w"/>
                                          </p:val>
                                        </p:tav>
                                      </p:tavLst>
                                    </p:anim>
                                    <p:anim calcmode="lin" valueType="num">
                                      <p:cBhvr>
                                        <p:cTn id="68" dur="1000" fill="hold"/>
                                        <p:tgtEl>
                                          <p:spTgt spid="17"/>
                                        </p:tgtEl>
                                        <p:attrNameLst>
                                          <p:attrName>ppt_h</p:attrName>
                                        </p:attrNameLst>
                                      </p:cBhvr>
                                      <p:tavLst>
                                        <p:tav tm="0">
                                          <p:val>
                                            <p:fltVal val="0"/>
                                          </p:val>
                                        </p:tav>
                                        <p:tav tm="100000">
                                          <p:val>
                                            <p:strVal val="#ppt_h"/>
                                          </p:val>
                                        </p:tav>
                                      </p:tavLst>
                                    </p:anim>
                                    <p:anim calcmode="lin" valueType="num">
                                      <p:cBhvr>
                                        <p:cTn id="6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17"/>
                                        </p:tgtEl>
                                        <p:attrNameLst>
                                          <p:attrName>ppt_y</p:attrName>
                                        </p:attrNameLst>
                                      </p:cBhvr>
                                      <p:tavLst>
                                        <p:tav tm="0" fmla="#ppt_y+(sin(-2*pi*(1-$))*-#ppt_x+cos(-2*pi*(1-$))*(1-#ppt_y))*(1-$)">
                                          <p:val>
                                            <p:fltVal val="0"/>
                                          </p:val>
                                        </p:tav>
                                        <p:tav tm="100000">
                                          <p:val>
                                            <p:fltVal val="1"/>
                                          </p:val>
                                        </p:tav>
                                      </p:tavLst>
                                    </p:anim>
                                  </p:childTnLst>
                                </p:cTn>
                              </p:par>
                              <p:par>
                                <p:cTn id="71" presetID="15" presetClass="entr" presetSubtype="0" fill="hold" nodeType="with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p:cTn id="73" dur="1000" fill="hold"/>
                                        <p:tgtEl>
                                          <p:spTgt spid="6"/>
                                        </p:tgtEl>
                                        <p:attrNameLst>
                                          <p:attrName>ppt_w</p:attrName>
                                        </p:attrNameLst>
                                      </p:cBhvr>
                                      <p:tavLst>
                                        <p:tav tm="0">
                                          <p:val>
                                            <p:fltVal val="0"/>
                                          </p:val>
                                        </p:tav>
                                        <p:tav tm="100000">
                                          <p:val>
                                            <p:strVal val="#ppt_w"/>
                                          </p:val>
                                        </p:tav>
                                      </p:tavLst>
                                    </p:anim>
                                    <p:anim calcmode="lin" valueType="num">
                                      <p:cBhvr>
                                        <p:cTn id="74" dur="1000" fill="hold"/>
                                        <p:tgtEl>
                                          <p:spTgt spid="6"/>
                                        </p:tgtEl>
                                        <p:attrNameLst>
                                          <p:attrName>ppt_h</p:attrName>
                                        </p:attrNameLst>
                                      </p:cBhvr>
                                      <p:tavLst>
                                        <p:tav tm="0">
                                          <p:val>
                                            <p:fltVal val="0"/>
                                          </p:val>
                                        </p:tav>
                                        <p:tav tm="100000">
                                          <p:val>
                                            <p:strVal val="#ppt_h"/>
                                          </p:val>
                                        </p:tav>
                                      </p:tavLst>
                                    </p:anim>
                                    <p:anim calcmode="lin" valueType="num">
                                      <p:cBhvr>
                                        <p:cTn id="7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6"/>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1000" fill="hold"/>
                                        <p:tgtEl>
                                          <p:spTgt spid="18"/>
                                        </p:tgtEl>
                                        <p:attrNameLst>
                                          <p:attrName>ppt_w</p:attrName>
                                        </p:attrNameLst>
                                      </p:cBhvr>
                                      <p:tavLst>
                                        <p:tav tm="0">
                                          <p:val>
                                            <p:fltVal val="0"/>
                                          </p:val>
                                        </p:tav>
                                        <p:tav tm="100000">
                                          <p:val>
                                            <p:strVal val="#ppt_w"/>
                                          </p:val>
                                        </p:tav>
                                      </p:tavLst>
                                    </p:anim>
                                    <p:anim calcmode="lin" valueType="num">
                                      <p:cBhvr>
                                        <p:cTn id="80" dur="1000" fill="hold"/>
                                        <p:tgtEl>
                                          <p:spTgt spid="18"/>
                                        </p:tgtEl>
                                        <p:attrNameLst>
                                          <p:attrName>ppt_h</p:attrName>
                                        </p:attrNameLst>
                                      </p:cBhvr>
                                      <p:tavLst>
                                        <p:tav tm="0">
                                          <p:val>
                                            <p:fltVal val="0"/>
                                          </p:val>
                                        </p:tav>
                                        <p:tav tm="100000">
                                          <p:val>
                                            <p:strVal val="#ppt_h"/>
                                          </p:val>
                                        </p:tav>
                                      </p:tavLst>
                                    </p:anim>
                                    <p:anim calcmode="lin" valueType="num">
                                      <p:cBhvr>
                                        <p:cTn id="81"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8"/>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nodeType="with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p:cTn id="85" dur="1000" fill="hold"/>
                                        <p:tgtEl>
                                          <p:spTgt spid="9"/>
                                        </p:tgtEl>
                                        <p:attrNameLst>
                                          <p:attrName>ppt_w</p:attrName>
                                        </p:attrNameLst>
                                      </p:cBhvr>
                                      <p:tavLst>
                                        <p:tav tm="0">
                                          <p:val>
                                            <p:fltVal val="0"/>
                                          </p:val>
                                        </p:tav>
                                        <p:tav tm="100000">
                                          <p:val>
                                            <p:strVal val="#ppt_w"/>
                                          </p:val>
                                        </p:tav>
                                      </p:tavLst>
                                    </p:anim>
                                    <p:anim calcmode="lin" valueType="num">
                                      <p:cBhvr>
                                        <p:cTn id="86" dur="1000" fill="hold"/>
                                        <p:tgtEl>
                                          <p:spTgt spid="9"/>
                                        </p:tgtEl>
                                        <p:attrNameLst>
                                          <p:attrName>ppt_h</p:attrName>
                                        </p:attrNameLst>
                                      </p:cBhvr>
                                      <p:tavLst>
                                        <p:tav tm="0">
                                          <p:val>
                                            <p:fltVal val="0"/>
                                          </p:val>
                                        </p:tav>
                                        <p:tav tm="100000">
                                          <p:val>
                                            <p:strVal val="#ppt_h"/>
                                          </p:val>
                                        </p:tav>
                                      </p:tavLst>
                                    </p:anim>
                                    <p:anim calcmode="lin" valueType="num">
                                      <p:cBhvr>
                                        <p:cTn id="87"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9"/>
                                        </p:tgtEl>
                                        <p:attrNameLst>
                                          <p:attrName>ppt_y</p:attrName>
                                        </p:attrNameLst>
                                      </p:cBhvr>
                                      <p:tavLst>
                                        <p:tav tm="0" fmla="#ppt_y+(sin(-2*pi*(1-$))*-#ppt_x+cos(-2*pi*(1-$))*(1-#ppt_y))*(1-$)">
                                          <p:val>
                                            <p:fltVal val="0"/>
                                          </p:val>
                                        </p:tav>
                                        <p:tav tm="100000">
                                          <p:val>
                                            <p:fltVal val="1"/>
                                          </p:val>
                                        </p:tav>
                                      </p:tavLst>
                                    </p:anim>
                                  </p:childTnLst>
                                </p:cTn>
                              </p:par>
                              <p:par>
                                <p:cTn id="89" presetID="15" presetClass="entr" presetSubtype="0"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p:cTn id="91" dur="1000" fill="hold"/>
                                        <p:tgtEl>
                                          <p:spTgt spid="12"/>
                                        </p:tgtEl>
                                        <p:attrNameLst>
                                          <p:attrName>ppt_w</p:attrName>
                                        </p:attrNameLst>
                                      </p:cBhvr>
                                      <p:tavLst>
                                        <p:tav tm="0">
                                          <p:val>
                                            <p:fltVal val="0"/>
                                          </p:val>
                                        </p:tav>
                                        <p:tav tm="100000">
                                          <p:val>
                                            <p:strVal val="#ppt_w"/>
                                          </p:val>
                                        </p:tav>
                                      </p:tavLst>
                                    </p:anim>
                                    <p:anim calcmode="lin" valueType="num">
                                      <p:cBhvr>
                                        <p:cTn id="92" dur="1000" fill="hold"/>
                                        <p:tgtEl>
                                          <p:spTgt spid="12"/>
                                        </p:tgtEl>
                                        <p:attrNameLst>
                                          <p:attrName>ppt_h</p:attrName>
                                        </p:attrNameLst>
                                      </p:cBhvr>
                                      <p:tavLst>
                                        <p:tav tm="0">
                                          <p:val>
                                            <p:fltVal val="0"/>
                                          </p:val>
                                        </p:tav>
                                        <p:tav tm="100000">
                                          <p:val>
                                            <p:strVal val="#ppt_h"/>
                                          </p:val>
                                        </p:tav>
                                      </p:tavLst>
                                    </p:anim>
                                    <p:anim calcmode="lin" valueType="num">
                                      <p:cBhvr>
                                        <p:cTn id="93"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2"/>
                                        </p:tgtEl>
                                        <p:attrNameLst>
                                          <p:attrName>ppt_y</p:attrName>
                                        </p:attrNameLst>
                                      </p:cBhvr>
                                      <p:tavLst>
                                        <p:tav tm="0" fmla="#ppt_y+(sin(-2*pi*(1-$))*-#ppt_x+cos(-2*pi*(1-$))*(1-#ppt_y))*(1-$)">
                                          <p:val>
                                            <p:fltVal val="0"/>
                                          </p:val>
                                        </p:tav>
                                        <p:tav tm="100000">
                                          <p:val>
                                            <p:fltVal val="1"/>
                                          </p:val>
                                        </p:tav>
                                      </p:tavLst>
                                    </p:anim>
                                  </p:childTnLst>
                                </p:cTn>
                              </p:par>
                              <p:par>
                                <p:cTn id="95" presetID="15" presetClass="entr" presetSubtype="0"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p:cTn id="97" dur="1000" fill="hold"/>
                                        <p:tgtEl>
                                          <p:spTgt spid="13"/>
                                        </p:tgtEl>
                                        <p:attrNameLst>
                                          <p:attrName>ppt_w</p:attrName>
                                        </p:attrNameLst>
                                      </p:cBhvr>
                                      <p:tavLst>
                                        <p:tav tm="0">
                                          <p:val>
                                            <p:fltVal val="0"/>
                                          </p:val>
                                        </p:tav>
                                        <p:tav tm="100000">
                                          <p:val>
                                            <p:strVal val="#ppt_w"/>
                                          </p:val>
                                        </p:tav>
                                      </p:tavLst>
                                    </p:anim>
                                    <p:anim calcmode="lin" valueType="num">
                                      <p:cBhvr>
                                        <p:cTn id="98" dur="1000" fill="hold"/>
                                        <p:tgtEl>
                                          <p:spTgt spid="13"/>
                                        </p:tgtEl>
                                        <p:attrNameLst>
                                          <p:attrName>ppt_h</p:attrName>
                                        </p:attrNameLst>
                                      </p:cBhvr>
                                      <p:tavLst>
                                        <p:tav tm="0">
                                          <p:val>
                                            <p:fltVal val="0"/>
                                          </p:val>
                                        </p:tav>
                                        <p:tav tm="100000">
                                          <p:val>
                                            <p:strVal val="#ppt_h"/>
                                          </p:val>
                                        </p:tav>
                                      </p:tavLst>
                                    </p:anim>
                                    <p:anim calcmode="lin" valueType="num">
                                      <p:cBhvr>
                                        <p:cTn id="9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DBA639-2A71-4A60-A71A-FF1836F5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10" name="Group 9">
            <a:extLst>
              <a:ext uri="{FF2B5EF4-FFF2-40B4-BE49-F238E27FC236}">
                <a16:creationId xmlns:a16="http://schemas.microsoft.com/office/drawing/2014/main" id="{5E208A8B-5EBD-4532-BE72-26414FA7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1" name="Freeform: Shape 30">
            <a:extLst>
              <a:ext uri="{FF2B5EF4-FFF2-40B4-BE49-F238E27FC236}">
                <a16:creationId xmlns:a16="http://schemas.microsoft.com/office/drawing/2014/main" id="{D9C506D7-84CB-4057-A44A-465313E7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44861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3"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7"/>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6"/>
          </a:solid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84BAF7A1-5BB6-4AB1-ACE8-DF88992F4174}"/>
              </a:ext>
            </a:extLst>
          </p:cNvPr>
          <p:cNvSpPr>
            <a:spLocks noGrp="1"/>
          </p:cNvSpPr>
          <p:nvPr>
            <p:ph type="title"/>
          </p:nvPr>
        </p:nvSpPr>
        <p:spPr>
          <a:xfrm>
            <a:off x="2616277" y="2061838"/>
            <a:ext cx="6959446" cy="1662475"/>
          </a:xfrm>
        </p:spPr>
        <p:txBody>
          <a:bodyPr vert="horz" lIns="91440" tIns="45720" rIns="91440" bIns="45720" rtlCol="0" anchor="b">
            <a:normAutofit/>
          </a:bodyPr>
          <a:lstStyle/>
          <a:p>
            <a:pPr algn="ctr"/>
            <a:r>
              <a:rPr lang="en-US" sz="3700" kern="1200">
                <a:solidFill>
                  <a:srgbClr val="FFFFFF"/>
                </a:solidFill>
                <a:latin typeface="+mj-lt"/>
                <a:ea typeface="+mj-ea"/>
                <a:cs typeface="+mj-cs"/>
              </a:rPr>
              <a:t>Provide visual cues and help in context to the user’s environment</a:t>
            </a:r>
          </a:p>
        </p:txBody>
      </p:sp>
      <p:sp>
        <p:nvSpPr>
          <p:cNvPr id="3" name="Text Placeholder 2">
            <a:extLst>
              <a:ext uri="{FF2B5EF4-FFF2-40B4-BE49-F238E27FC236}">
                <a16:creationId xmlns:a16="http://schemas.microsoft.com/office/drawing/2014/main" id="{8D2762B6-F3BB-4531-ABF9-438E0DB4F592}"/>
              </a:ext>
            </a:extLst>
          </p:cNvPr>
          <p:cNvSpPr>
            <a:spLocks noGrp="1"/>
          </p:cNvSpPr>
          <p:nvPr>
            <p:ph type="body" idx="1"/>
          </p:nvPr>
        </p:nvSpPr>
        <p:spPr>
          <a:xfrm>
            <a:off x="3388938" y="4005246"/>
            <a:ext cx="5414125" cy="975161"/>
          </a:xfrm>
        </p:spPr>
        <p:txBody>
          <a:bodyPr vert="horz" lIns="91440" tIns="45720" rIns="91440" bIns="45720" rtlCol="0">
            <a:normAutofit/>
          </a:bodyPr>
          <a:lstStyle/>
          <a:p>
            <a:pPr algn="ctr"/>
            <a:r>
              <a:rPr lang="en-US" sz="2800" i="1" kern="1200" dirty="0">
                <a:solidFill>
                  <a:schemeClr val="accent1">
                    <a:lumMod val="60000"/>
                    <a:lumOff val="40000"/>
                  </a:schemeClr>
                </a:solidFill>
                <a:latin typeface="+mn-lt"/>
                <a:ea typeface="+mn-ea"/>
                <a:cs typeface="+mn-cs"/>
              </a:rPr>
              <a:t>Learning in the Flow of Work</a:t>
            </a:r>
          </a:p>
        </p:txBody>
      </p:sp>
    </p:spTree>
    <p:extLst>
      <p:ext uri="{BB962C8B-B14F-4D97-AF65-F5344CB8AC3E}">
        <p14:creationId xmlns:p14="http://schemas.microsoft.com/office/powerpoint/2010/main" val="390646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generated with very high confidence">
            <a:extLst>
              <a:ext uri="{FF2B5EF4-FFF2-40B4-BE49-F238E27FC236}">
                <a16:creationId xmlns:a16="http://schemas.microsoft.com/office/drawing/2014/main" id="{94A30F41-A2E1-42EE-B914-5EE043C23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0555" y="149350"/>
            <a:ext cx="3886200" cy="3657600"/>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33127675-5222-472C-BE45-4FFE7432CB6F}"/>
              </a:ext>
            </a:extLst>
          </p:cNvPr>
          <p:cNvSpPr>
            <a:spLocks noGrp="1"/>
          </p:cNvSpPr>
          <p:nvPr>
            <p:ph type="title"/>
          </p:nvPr>
        </p:nvSpPr>
        <p:spPr/>
        <p:txBody>
          <a:bodyPr/>
          <a:lstStyle/>
          <a:p>
            <a:r>
              <a:rPr lang="en-US" b="1" dirty="0"/>
              <a:t>Microsoft</a:t>
            </a:r>
          </a:p>
        </p:txBody>
      </p:sp>
      <p:pic>
        <p:nvPicPr>
          <p:cNvPr id="6" name="Picture 5" descr="A screenshot of a video game&#10;&#10;Description generated with high confidence">
            <a:extLst>
              <a:ext uri="{FF2B5EF4-FFF2-40B4-BE49-F238E27FC236}">
                <a16:creationId xmlns:a16="http://schemas.microsoft.com/office/drawing/2014/main" id="{91561349-9169-4EB5-9111-874715228F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6997" y="47977"/>
            <a:ext cx="4086686" cy="3860346"/>
          </a:xfrm>
          <a:prstGeom prst="rect">
            <a:avLst/>
          </a:prstGeom>
          <a:ln>
            <a:noFill/>
          </a:ln>
          <a:effectLst>
            <a:outerShdw blurRad="190500" algn="tl" rotWithShape="0">
              <a:srgbClr val="000000">
                <a:alpha val="70000"/>
              </a:srgbClr>
            </a:outerShdw>
          </a:effectLst>
        </p:spPr>
      </p:pic>
      <p:pic>
        <p:nvPicPr>
          <p:cNvPr id="8" name="Picture 7" descr="A screenshot of a cell phone&#10;&#10;Description generated with very high confidence">
            <a:extLst>
              <a:ext uri="{FF2B5EF4-FFF2-40B4-BE49-F238E27FC236}">
                <a16:creationId xmlns:a16="http://schemas.microsoft.com/office/drawing/2014/main" id="{D3822774-C974-4EE0-BE5A-2F0E926397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7762" y="3072393"/>
            <a:ext cx="4003218" cy="3636257"/>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B3DCAA5F-8D76-4B36-B998-774BEEE611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317" y="4313018"/>
            <a:ext cx="4235004" cy="23956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9586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67040" y="124307"/>
            <a:ext cx="10515600" cy="1325563"/>
          </a:xfrm>
        </p:spPr>
        <p:txBody>
          <a:bodyPr/>
          <a:lstStyle/>
          <a:p>
            <a:r>
              <a:rPr lang="de-DE">
                <a:solidFill>
                  <a:schemeClr val="tx1">
                    <a:lumMod val="85000"/>
                    <a:lumOff val="15000"/>
                  </a:schemeClr>
                </a:solidFill>
              </a:rPr>
              <a:t>About me - Asif Rehmani</a:t>
            </a:r>
            <a:endParaRPr lang="en-US">
              <a:solidFill>
                <a:schemeClr val="tx1">
                  <a:lumMod val="85000"/>
                  <a:lumOff val="15000"/>
                </a:schemeClr>
              </a:solidFill>
            </a:endParaRPr>
          </a:p>
        </p:txBody>
      </p:sp>
      <p:sp>
        <p:nvSpPr>
          <p:cNvPr id="7" name="TextBox 6"/>
          <p:cNvSpPr txBox="1"/>
          <p:nvPr/>
        </p:nvSpPr>
        <p:spPr>
          <a:xfrm>
            <a:off x="2779509" y="1460469"/>
            <a:ext cx="3950426" cy="1981199"/>
          </a:xfrm>
          <a:prstGeom prst="rect">
            <a:avLst/>
          </a:prstGeom>
        </p:spPr>
        <p:txBody>
          <a:bodyPr vert="horz" lIns="0" tIns="0" rIns="0" bIns="0" rtlCol="0">
            <a:noAutofit/>
          </a:bodyPr>
          <a:lstStyle>
            <a:lvl1pPr marR="0" indent="0" fontAlgn="auto">
              <a:lnSpc>
                <a:spcPct val="90000"/>
              </a:lnSpc>
              <a:spcBef>
                <a:spcPct val="20000"/>
              </a:spcBef>
              <a:spcAft>
                <a:spcPts val="0"/>
              </a:spcAft>
              <a:buClrTx/>
              <a:buSzPct val="80000"/>
              <a:buFont typeface="Arial" pitchFamily="34" charset="0"/>
              <a:buNone/>
              <a:tabLst/>
              <a:defRPr sz="4000" b="0" cap="none" spc="-70" baseline="0">
                <a:latin typeface="+mj-lt"/>
              </a:defRPr>
            </a:lvl1pPr>
            <a:lvl2pPr marL="609493" marR="0" indent="0" fontAlgn="auto">
              <a:lnSpc>
                <a:spcPct val="90000"/>
              </a:lnSpc>
              <a:spcBef>
                <a:spcPct val="20000"/>
              </a:spcBef>
              <a:spcAft>
                <a:spcPts val="0"/>
              </a:spcAft>
              <a:buClrTx/>
              <a:buSzPct val="90000"/>
              <a:buFont typeface="Wingdings" pitchFamily="2" charset="2"/>
              <a:buNone/>
              <a:tabLst/>
              <a:defRPr sz="2700" b="1" spc="0" baseline="0">
                <a:gradFill>
                  <a:gsLst>
                    <a:gs pos="1250">
                      <a:schemeClr val="bg2"/>
                    </a:gs>
                    <a:gs pos="100000">
                      <a:schemeClr val="bg2"/>
                    </a:gs>
                  </a:gsLst>
                  <a:lin ang="5400000" scaled="0"/>
                </a:gradFill>
              </a:defRPr>
            </a:lvl2pPr>
            <a:lvl3pPr marL="1218987" marR="0" indent="0" fontAlgn="auto">
              <a:lnSpc>
                <a:spcPct val="90000"/>
              </a:lnSpc>
              <a:spcBef>
                <a:spcPct val="20000"/>
              </a:spcBef>
              <a:spcAft>
                <a:spcPts val="0"/>
              </a:spcAft>
              <a:buClrTx/>
              <a:buSzPct val="90000"/>
              <a:buFont typeface="Wingdings" pitchFamily="2" charset="2"/>
              <a:buNone/>
              <a:tabLst>
                <a:tab pos="798513" algn="l"/>
              </a:tabLst>
              <a:defRPr sz="2400" b="1" spc="0" baseline="0">
                <a:gradFill>
                  <a:gsLst>
                    <a:gs pos="1250">
                      <a:schemeClr val="bg2"/>
                    </a:gs>
                    <a:gs pos="100000">
                      <a:schemeClr val="bg2"/>
                    </a:gs>
                  </a:gsLst>
                  <a:lin ang="5400000" scaled="0"/>
                </a:gradFill>
              </a:defRPr>
            </a:lvl3pPr>
            <a:lvl4pPr marL="1828480" marR="0" indent="0" fontAlgn="auto">
              <a:lnSpc>
                <a:spcPct val="90000"/>
              </a:lnSpc>
              <a:spcBef>
                <a:spcPct val="20000"/>
              </a:spcBef>
              <a:spcAft>
                <a:spcPts val="0"/>
              </a:spcAft>
              <a:buClrTx/>
              <a:buSzPct val="90000"/>
              <a:buFont typeface="Wingdings" pitchFamily="2" charset="2"/>
              <a:buNone/>
              <a:tabLst/>
              <a:defRPr sz="2100" b="1" spc="0" baseline="0">
                <a:gradFill>
                  <a:gsLst>
                    <a:gs pos="1250">
                      <a:schemeClr val="bg2"/>
                    </a:gs>
                    <a:gs pos="100000">
                      <a:schemeClr val="bg2"/>
                    </a:gs>
                  </a:gsLst>
                  <a:lin ang="5400000" scaled="0"/>
                </a:gradFill>
              </a:defRPr>
            </a:lvl4pPr>
            <a:lvl5pPr marL="2437973" marR="0" indent="0" fontAlgn="auto">
              <a:lnSpc>
                <a:spcPct val="90000"/>
              </a:lnSpc>
              <a:spcBef>
                <a:spcPct val="20000"/>
              </a:spcBef>
              <a:spcAft>
                <a:spcPts val="0"/>
              </a:spcAft>
              <a:buClrTx/>
              <a:buSzPct val="90000"/>
              <a:buFont typeface="Wingdings" pitchFamily="2" charset="2"/>
              <a:buNone/>
              <a:tabLst>
                <a:tab pos="1255713" algn="l"/>
              </a:tabLst>
              <a:defRPr sz="2100" b="1" spc="0" baseline="0">
                <a:gradFill>
                  <a:gsLst>
                    <a:gs pos="1250">
                      <a:schemeClr val="bg2"/>
                    </a:gs>
                    <a:gs pos="100000">
                      <a:schemeClr val="bg2"/>
                    </a:gs>
                  </a:gsLst>
                  <a:lin ang="5400000" scaled="0"/>
                </a:gradFill>
              </a:defRPr>
            </a:lvl5pPr>
            <a:lvl6pPr marL="3047467" indent="0">
              <a:spcBef>
                <a:spcPct val="20000"/>
              </a:spcBef>
              <a:buFont typeface="Arial" pitchFamily="34" charset="0"/>
              <a:buNone/>
              <a:defRPr sz="2100" b="1"/>
            </a:lvl6pPr>
            <a:lvl7pPr marL="3656960" indent="0">
              <a:spcBef>
                <a:spcPct val="20000"/>
              </a:spcBef>
              <a:buFont typeface="Arial" pitchFamily="34" charset="0"/>
              <a:buNone/>
              <a:defRPr sz="2100" b="1"/>
            </a:lvl7pPr>
            <a:lvl8pPr marL="4266453" indent="0">
              <a:spcBef>
                <a:spcPct val="20000"/>
              </a:spcBef>
              <a:buFont typeface="Arial" pitchFamily="34" charset="0"/>
              <a:buNone/>
              <a:defRPr sz="2100" b="1"/>
            </a:lvl8pPr>
            <a:lvl9pPr marL="4875947" indent="0">
              <a:spcBef>
                <a:spcPct val="20000"/>
              </a:spcBef>
              <a:buFont typeface="Arial" pitchFamily="34" charset="0"/>
              <a:buNone/>
              <a:defRPr sz="2100" b="1"/>
            </a:lvl9pPr>
          </a:lstStyle>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none" strike="noStrike" kern="1200" cap="none" spc="-70" normalizeH="0" baseline="0" noProof="0">
                <a:ln>
                  <a:noFill/>
                </a:ln>
                <a:solidFill>
                  <a:prstClr val="black"/>
                </a:solidFill>
                <a:effectLst/>
                <a:uLnTx/>
                <a:uFillTx/>
                <a:latin typeface="Calibri Light" panose="020F0302020204030204"/>
                <a:ea typeface="+mn-ea"/>
                <a:cs typeface="+mn-cs"/>
              </a:rPr>
              <a:t>Founder and CEO</a:t>
            </a: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none" strike="noStrike" kern="1200" cap="none" spc="-70" normalizeH="0" baseline="0" noProof="0">
                <a:ln>
                  <a:noFill/>
                </a:ln>
                <a:solidFill>
                  <a:prstClr val="black"/>
                </a:solidFill>
                <a:effectLst/>
                <a:uLnTx/>
                <a:uFillTx/>
                <a:latin typeface="Calibri Light" panose="020F0302020204030204"/>
                <a:ea typeface="+mn-ea"/>
                <a:cs typeface="+mn-cs"/>
              </a:rPr>
              <a:t>VisualSP</a:t>
            </a: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endParaRPr kumimoji="0" lang="de-DE" sz="2800" b="0" i="0" u="none" strike="noStrike" kern="1200" cap="none" spc="-7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none" strike="noStrike" kern="1200" cap="none" spc="-70" normalizeH="0" baseline="0" noProof="0">
                <a:ln>
                  <a:noFill/>
                </a:ln>
                <a:solidFill>
                  <a:prstClr val="black"/>
                </a:solidFill>
                <a:effectLst/>
                <a:uLnTx/>
                <a:uFillTx/>
                <a:latin typeface="Calibri Light" panose="020F0302020204030204"/>
                <a:ea typeface="+mn-ea"/>
                <a:cs typeface="+mn-cs"/>
              </a:rPr>
              <a:t>Chicago, USA</a:t>
            </a:r>
          </a:p>
        </p:txBody>
      </p:sp>
      <p:sp>
        <p:nvSpPr>
          <p:cNvPr id="8" name="Rectangle 7"/>
          <p:cNvSpPr/>
          <p:nvPr/>
        </p:nvSpPr>
        <p:spPr>
          <a:xfrm>
            <a:off x="569253" y="5098921"/>
            <a:ext cx="4375971" cy="1112705"/>
          </a:xfrm>
          <a:prstGeom prst="rect">
            <a:avLst/>
          </a:prstGeom>
        </p:spPr>
        <p:txBody>
          <a:bodyPr vert="horz" lIns="0" tIns="0" rIns="0" bIns="0" rtlCol="0">
            <a:noAutofit/>
          </a:bodyPr>
          <a:lstStyle/>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000" b="0" i="1" u="none" strike="noStrike" kern="1200" cap="none" spc="-70" normalizeH="0" baseline="0" noProof="0">
                <a:ln>
                  <a:noFill/>
                </a:ln>
                <a:solidFill>
                  <a:prstClr val="black"/>
                </a:solidFill>
                <a:effectLst/>
                <a:uLnTx/>
                <a:uFillTx/>
                <a:latin typeface="Calibri Light" panose="020F0302020204030204"/>
                <a:ea typeface="+mn-ea"/>
                <a:cs typeface="+mn-cs"/>
              </a:rPr>
              <a:t>My LinkedIn profile</a:t>
            </a:r>
            <a:endParaRPr kumimoji="0" lang="de-DE" sz="2800" b="0" i="0" u="none" strike="noStrike" kern="1200" cap="none" spc="-7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endParaRPr kumimoji="0" lang="de-DE" sz="2800" b="0" i="0" u="none" strike="noStrike" kern="1200" cap="none" spc="-70"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none" strike="noStrike" kern="1200" cap="none" spc="-70" normalizeH="0" baseline="0" noProof="0">
                <a:ln>
                  <a:noFill/>
                </a:ln>
                <a:solidFill>
                  <a:prstClr val="black"/>
                </a:solidFill>
                <a:effectLst/>
                <a:uLnTx/>
                <a:uFillTx/>
                <a:latin typeface="Calibri Light" panose="020F0302020204030204"/>
                <a:ea typeface="+mn-ea"/>
                <a:cs typeface="+mn-cs"/>
              </a:rPr>
              <a:t>asif@visualsp.com</a:t>
            </a:r>
          </a:p>
          <a:p>
            <a:pPr marL="0" marR="0" lvl="0" indent="0" algn="l" defTabSz="914400" rtl="0" eaLnBrk="1" fontAlgn="auto" latinLnBrk="0" hangingPunct="1">
              <a:lnSpc>
                <a:spcPct val="100000"/>
              </a:lnSpc>
              <a:spcBef>
                <a:spcPts val="0"/>
              </a:spcBef>
              <a:spcAft>
                <a:spcPts val="0"/>
              </a:spcAft>
              <a:buClrTx/>
              <a:buSzPct val="80000"/>
              <a:buFont typeface="Arial" pitchFamily="34" charset="0"/>
              <a:buNone/>
              <a:tabLst/>
              <a:defRPr/>
            </a:pPr>
            <a:r>
              <a:rPr kumimoji="0" lang="de-DE" sz="2800" b="0" i="0" u="sng" strike="noStrike" kern="1200" cap="none" spc="-70" normalizeH="0" baseline="0" noProof="0">
                <a:ln>
                  <a:noFill/>
                </a:ln>
                <a:solidFill>
                  <a:srgbClr val="0070C0"/>
                </a:solidFill>
                <a:effectLst/>
                <a:uLnTx/>
                <a:uFillTx/>
                <a:latin typeface="Calibri Light" panose="020F0302020204030204"/>
                <a:ea typeface="+mn-ea"/>
                <a:cs typeface="+mn-cs"/>
              </a:rPr>
              <a:t>www.VisualSP.com</a:t>
            </a:r>
          </a:p>
        </p:txBody>
      </p:sp>
      <p:sp>
        <p:nvSpPr>
          <p:cNvPr id="10" name="Rectangle 9"/>
          <p:cNvSpPr/>
          <p:nvPr/>
        </p:nvSpPr>
        <p:spPr bwMode="auto">
          <a:xfrm>
            <a:off x="5335675" y="4447710"/>
            <a:ext cx="6632145" cy="2231011"/>
          </a:xfrm>
          <a:prstGeom prst="rect">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Author</a:t>
            </a:r>
            <a:endParaRPr kumimoji="0" lang="en-US" sz="1013"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12" name="Picture 2" descr="C:\Users\Asif\Google Drive\Rehmani Consulting\Books\SharePoint 2013 First Look\Book cover\SP2013-FirstLook-FrontCov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613" y="4817763"/>
            <a:ext cx="1375847" cy="177470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2" descr="C:\Users\Asif\Documents\Personal B\Rehmani Consulting\SPD Book Project\SPD Front Cov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8829" y="4817763"/>
            <a:ext cx="1407367" cy="177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sif\Documents\Business\Rehmani Consulting\Book Projects\SPD 2010\SPD 2010 Book Cover.jpg"/>
          <p:cNvPicPr>
            <a:picLocks noChangeAspect="1" noChangeArrowheads="1"/>
          </p:cNvPicPr>
          <p:nvPr/>
        </p:nvPicPr>
        <p:blipFill>
          <a:blip r:embed="rId5" cstate="print">
            <a:extLst>
              <a:ext uri="{28A0092B-C50C-407E-A947-70E740481C1C}">
                <a14:useLocalDpi xmlns:a14="http://schemas.microsoft.com/office/drawing/2010/main" val="0"/>
              </a:ext>
            </a:extLst>
          </a:blip>
          <a:srcRect l="10558" r="9892"/>
          <a:stretch>
            <a:fillRect/>
          </a:stretch>
        </p:blipFill>
        <p:spPr bwMode="auto">
          <a:xfrm>
            <a:off x="8770310" y="4817763"/>
            <a:ext cx="1388579" cy="177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rotWithShape="1">
          <a:blip r:embed="rId6"/>
          <a:srcRect l="13535" t="15333" r="19860"/>
          <a:stretch/>
        </p:blipFill>
        <p:spPr bwMode="auto">
          <a:xfrm>
            <a:off x="7166401" y="4817763"/>
            <a:ext cx="1393968" cy="17739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bwMode="auto">
          <a:xfrm>
            <a:off x="9988063" y="1305693"/>
            <a:ext cx="1979758" cy="2536842"/>
          </a:xfrm>
          <a:prstGeom prst="rect">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ctr"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CEO</a:t>
            </a: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p:txBody>
      </p:sp>
      <p:sp>
        <p:nvSpPr>
          <p:cNvPr id="20" name="Rectangle 19"/>
          <p:cNvSpPr/>
          <p:nvPr/>
        </p:nvSpPr>
        <p:spPr bwMode="auto">
          <a:xfrm>
            <a:off x="7798651" y="1305693"/>
            <a:ext cx="1970107" cy="2536842"/>
          </a:xfrm>
          <a:prstGeom prst="rect">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rPr>
              <a:t>Microsoft MVP</a:t>
            </a:r>
            <a:endParaRPr kumimoji="0" lang="en-US" sz="1400" b="1" i="0" u="none" strike="noStrike" kern="1200" cap="none" spc="0" normalizeH="0" baseline="0" noProof="0">
              <a:ln>
                <a:noFill/>
              </a:ln>
              <a:solidFill>
                <a:prstClr val="black"/>
              </a:soli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pic>
        <p:nvPicPr>
          <p:cNvPr id="21" name="Picture 2" descr="C:\Documents and Settings\Administrator\My Documents\My Pictures\MVP Logo Kit\MVP_Horizontal_FullColo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2174" y="2231937"/>
            <a:ext cx="1538865" cy="61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bwMode="auto">
          <a:xfrm>
            <a:off x="5580613" y="1315377"/>
            <a:ext cx="1958167" cy="2527158"/>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2870" tIns="82296" rIns="102870" bIns="82296" numCol="1" spcCol="0" rtlCol="0" fromWordArt="0" anchor="t" anchorCtr="0" forceAA="0" compatLnSpc="1">
            <a:prstTxWarp prst="textNoShape">
              <a:avLst/>
            </a:prstTxWarp>
            <a:noAutofit/>
          </a:bodyPr>
          <a:lstStyle/>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Conference Speaker</a:t>
            </a:r>
          </a:p>
          <a:p>
            <a:pPr marL="0" marR="0" lvl="0" indent="0" algn="l" defTabSz="524516"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Ignite</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ESPC</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SP Fest (EduCon)</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SPC</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TechEd</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Learning Conferences</a:t>
            </a:r>
          </a:p>
          <a:p>
            <a:pPr marL="0" marR="0" lvl="0" indent="0" algn="l" defTabSz="524516"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Light" panose="020F0302020204030204"/>
                <a:ea typeface="Segoe UI" pitchFamily="34" charset="0"/>
                <a:cs typeface="Segoe UI" pitchFamily="34" charset="0"/>
              </a:rPr>
              <a:t>And many more…</a:t>
            </a:r>
          </a:p>
        </p:txBody>
      </p:sp>
      <p:sp>
        <p:nvSpPr>
          <p:cNvPr id="5" name="TextBox 4"/>
          <p:cNvSpPr txBox="1"/>
          <p:nvPr/>
        </p:nvSpPr>
        <p:spPr>
          <a:xfrm>
            <a:off x="8213109" y="2813646"/>
            <a:ext cx="109699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Since 2007</a:t>
            </a:r>
          </a:p>
        </p:txBody>
      </p:sp>
      <p:pic>
        <p:nvPicPr>
          <p:cNvPr id="6" name="Picture 5">
            <a:extLst>
              <a:ext uri="{FF2B5EF4-FFF2-40B4-BE49-F238E27FC236}">
                <a16:creationId xmlns:a16="http://schemas.microsoft.com/office/drawing/2014/main" id="{3D37A7CF-384D-4408-A120-7A79B123BBA5}"/>
              </a:ext>
            </a:extLst>
          </p:cNvPr>
          <p:cNvPicPr>
            <a:picLocks noChangeAspect="1"/>
          </p:cNvPicPr>
          <p:nvPr/>
        </p:nvPicPr>
        <p:blipFill>
          <a:blip r:embed="rId8"/>
          <a:stretch>
            <a:fillRect/>
          </a:stretch>
        </p:blipFill>
        <p:spPr>
          <a:xfrm>
            <a:off x="738966" y="3646100"/>
            <a:ext cx="1371429" cy="1323810"/>
          </a:xfrm>
          <a:prstGeom prst="rect">
            <a:avLst/>
          </a:prstGeom>
        </p:spPr>
      </p:pic>
      <p:pic>
        <p:nvPicPr>
          <p:cNvPr id="16" name="Picture 15" descr="A person with a mustache&#10;&#10;Description automatically generated with low confidence">
            <a:extLst>
              <a:ext uri="{FF2B5EF4-FFF2-40B4-BE49-F238E27FC236}">
                <a16:creationId xmlns:a16="http://schemas.microsoft.com/office/drawing/2014/main" id="{BDD35B1A-9A0E-4A47-8DC6-E43E6D137D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872" y="1140687"/>
            <a:ext cx="1798171" cy="2392482"/>
          </a:xfrm>
          <a:prstGeom prst="rect">
            <a:avLst/>
          </a:prstGeom>
        </p:spPr>
      </p:pic>
      <p:sp>
        <p:nvSpPr>
          <p:cNvPr id="19" name="TextBox 18">
            <a:extLst>
              <a:ext uri="{FF2B5EF4-FFF2-40B4-BE49-F238E27FC236}">
                <a16:creationId xmlns:a16="http://schemas.microsoft.com/office/drawing/2014/main" id="{0D23045E-AE9A-431D-8D78-62EFAF82C044}"/>
              </a:ext>
            </a:extLst>
          </p:cNvPr>
          <p:cNvSpPr txBox="1"/>
          <p:nvPr/>
        </p:nvSpPr>
        <p:spPr>
          <a:xfrm>
            <a:off x="10368830" y="3152200"/>
            <a:ext cx="134329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Digital Coach</a:t>
            </a:r>
          </a:p>
        </p:txBody>
      </p:sp>
      <p:pic>
        <p:nvPicPr>
          <p:cNvPr id="25" name="Picture 24" descr="Logo&#10;&#10;Description automatically generated with medium confidence">
            <a:extLst>
              <a:ext uri="{FF2B5EF4-FFF2-40B4-BE49-F238E27FC236}">
                <a16:creationId xmlns:a16="http://schemas.microsoft.com/office/drawing/2014/main" id="{3B5C4075-7797-4DFF-9F9F-2E82F5F9D4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10991" y="1838736"/>
            <a:ext cx="1343298" cy="1298892"/>
          </a:xfrm>
          <a:prstGeom prst="rect">
            <a:avLst/>
          </a:prstGeom>
        </p:spPr>
      </p:pic>
    </p:spTree>
    <p:extLst>
      <p:ext uri="{BB962C8B-B14F-4D97-AF65-F5344CB8AC3E}">
        <p14:creationId xmlns:p14="http://schemas.microsoft.com/office/powerpoint/2010/main" val="33496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20" grpId="0" animBg="1"/>
      <p:bldP spid="23" grpId="0" animBg="1"/>
      <p:bldP spid="5"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00B49-884F-4B71-ADE9-D4883672369D}"/>
              </a:ext>
            </a:extLst>
          </p:cNvPr>
          <p:cNvSpPr>
            <a:spLocks noGrp="1"/>
          </p:cNvSpPr>
          <p:nvPr>
            <p:ph type="title"/>
          </p:nvPr>
        </p:nvSpPr>
        <p:spPr/>
        <p:txBody>
          <a:bodyPr/>
          <a:lstStyle/>
          <a:p>
            <a:r>
              <a:rPr lang="en-US" dirty="0"/>
              <a:t>Other company examples</a:t>
            </a:r>
          </a:p>
        </p:txBody>
      </p:sp>
      <p:pic>
        <p:nvPicPr>
          <p:cNvPr id="6" name="Picture 5" descr="A screenshot of a cell phone&#10;&#10;Description generated with high confidence">
            <a:extLst>
              <a:ext uri="{FF2B5EF4-FFF2-40B4-BE49-F238E27FC236}">
                <a16:creationId xmlns:a16="http://schemas.microsoft.com/office/drawing/2014/main" id="{ED0819EC-C2E6-47CB-BA03-2FB5A1C34412}"/>
              </a:ext>
            </a:extLst>
          </p:cNvPr>
          <p:cNvPicPr>
            <a:picLocks noChangeAspect="1"/>
          </p:cNvPicPr>
          <p:nvPr/>
        </p:nvPicPr>
        <p:blipFill rotWithShape="1">
          <a:blip r:embed="rId3">
            <a:extLst>
              <a:ext uri="{28A0092B-C50C-407E-A947-70E740481C1C}">
                <a14:useLocalDpi xmlns:a14="http://schemas.microsoft.com/office/drawing/2010/main" val="0"/>
              </a:ext>
            </a:extLst>
          </a:blip>
          <a:srcRect r="6704" b="20068"/>
          <a:stretch/>
        </p:blipFill>
        <p:spPr>
          <a:xfrm>
            <a:off x="1119929" y="1154139"/>
            <a:ext cx="6125895" cy="3159790"/>
          </a:xfrm>
          <a:prstGeom prst="rect">
            <a:avLst/>
          </a:prstGeom>
          <a:ln>
            <a:noFill/>
          </a:ln>
          <a:effectLst>
            <a:outerShdw blurRad="190500" algn="tl" rotWithShape="0">
              <a:srgbClr val="000000">
                <a:alpha val="70000"/>
              </a:srgbClr>
            </a:outerShdw>
          </a:effectLst>
        </p:spPr>
      </p:pic>
      <p:pic>
        <p:nvPicPr>
          <p:cNvPr id="8" name="Picture 7" descr="A screenshot of a social media post&#10;&#10;Description generated with very high confidence">
            <a:extLst>
              <a:ext uri="{FF2B5EF4-FFF2-40B4-BE49-F238E27FC236}">
                <a16:creationId xmlns:a16="http://schemas.microsoft.com/office/drawing/2014/main" id="{C4F07D89-5986-4FDC-9BA2-1CB979C702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25" t="14286"/>
          <a:stretch/>
        </p:blipFill>
        <p:spPr>
          <a:xfrm>
            <a:off x="8009124" y="206828"/>
            <a:ext cx="3960073" cy="3935677"/>
          </a:xfrm>
          <a:prstGeom prst="rect">
            <a:avLst/>
          </a:prstGeom>
        </p:spPr>
      </p:pic>
      <p:pic>
        <p:nvPicPr>
          <p:cNvPr id="10" name="Picture 9" descr="A screenshot of a cell phone&#10;&#10;Description generated with very high confidence">
            <a:extLst>
              <a:ext uri="{FF2B5EF4-FFF2-40B4-BE49-F238E27FC236}">
                <a16:creationId xmlns:a16="http://schemas.microsoft.com/office/drawing/2014/main" id="{0A25DDCF-7A08-4E47-9CC2-576A48B11A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31" y="3625108"/>
            <a:ext cx="3008966" cy="2862943"/>
          </a:xfrm>
          <a:prstGeom prst="rect">
            <a:avLst/>
          </a:prstGeom>
        </p:spPr>
      </p:pic>
      <p:pic>
        <p:nvPicPr>
          <p:cNvPr id="12" name="Picture 11" descr="A screenshot of a cell phone&#10;&#10;Description generated with very high confidence">
            <a:extLst>
              <a:ext uri="{FF2B5EF4-FFF2-40B4-BE49-F238E27FC236}">
                <a16:creationId xmlns:a16="http://schemas.microsoft.com/office/drawing/2014/main" id="{FA036F75-CB91-4792-AC6D-F939417B44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0943" y="4369011"/>
            <a:ext cx="6138791" cy="23505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3401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Text Placeholder 3">
            <a:extLst>
              <a:ext uri="{FF2B5EF4-FFF2-40B4-BE49-F238E27FC236}">
                <a16:creationId xmlns:a16="http://schemas.microsoft.com/office/drawing/2014/main" id="{8BF76A2D-D27A-4D76-9595-81D751F429BF}"/>
              </a:ext>
            </a:extLst>
          </p:cNvPr>
          <p:cNvSpPr>
            <a:spLocks noGrp="1"/>
          </p:cNvSpPr>
          <p:nvPr>
            <p:ph type="body" idx="1"/>
          </p:nvPr>
        </p:nvSpPr>
        <p:spPr>
          <a:xfrm>
            <a:off x="4439633" y="4518923"/>
            <a:ext cx="3312734" cy="1141851"/>
          </a:xfrm>
          <a:noFill/>
        </p:spPr>
        <p:txBody>
          <a:bodyPr vert="horz" lIns="91440" tIns="45720" rIns="91440" bIns="45720" rtlCol="0">
            <a:normAutofit/>
          </a:bodyPr>
          <a:lstStyle/>
          <a:p>
            <a:pPr algn="ctr"/>
            <a:endParaRPr lang="en-US" sz="2000" kern="1200">
              <a:solidFill>
                <a:srgbClr val="080808"/>
              </a:solidFill>
              <a:latin typeface="+mn-lt"/>
              <a:ea typeface="+mn-ea"/>
              <a:cs typeface="+mn-cs"/>
            </a:endParaRPr>
          </a:p>
        </p:txBody>
      </p:sp>
      <p:sp>
        <p:nvSpPr>
          <p:cNvPr id="2" name="Title 1">
            <a:extLst>
              <a:ext uri="{FF2B5EF4-FFF2-40B4-BE49-F238E27FC236}">
                <a16:creationId xmlns:a16="http://schemas.microsoft.com/office/drawing/2014/main" id="{AEA8E3FC-41ED-4E40-B786-39BC1933E2DA}"/>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b="1" u="sng" kern="1200" dirty="0">
                <a:solidFill>
                  <a:srgbClr val="080808"/>
                </a:solidFill>
                <a:latin typeface="+mj-lt"/>
                <a:ea typeface="+mj-ea"/>
                <a:cs typeface="+mj-cs"/>
              </a:rPr>
              <a:t>End Goal</a:t>
            </a:r>
            <a:br>
              <a:rPr lang="en-US" sz="3600" kern="1200" dirty="0">
                <a:solidFill>
                  <a:srgbClr val="080808"/>
                </a:solidFill>
                <a:latin typeface="+mj-lt"/>
                <a:ea typeface="+mj-ea"/>
                <a:cs typeface="+mj-cs"/>
              </a:rPr>
            </a:br>
            <a:r>
              <a:rPr lang="en-US" sz="3600" kern="1200" dirty="0">
                <a:solidFill>
                  <a:srgbClr val="080808"/>
                </a:solidFill>
                <a:latin typeface="+mj-lt"/>
                <a:ea typeface="+mj-ea"/>
                <a:cs typeface="+mj-cs"/>
              </a:rPr>
              <a:t>Get </a:t>
            </a:r>
            <a:r>
              <a:rPr lang="en-US" sz="3600" i="1" kern="1200" dirty="0">
                <a:solidFill>
                  <a:srgbClr val="080808"/>
                </a:solidFill>
                <a:latin typeface="+mj-lt"/>
                <a:ea typeface="+mj-ea"/>
                <a:cs typeface="+mj-cs"/>
              </a:rPr>
              <a:t>information </a:t>
            </a:r>
            <a:r>
              <a:rPr lang="en-US" sz="3600" kern="1200" dirty="0">
                <a:solidFill>
                  <a:srgbClr val="080808"/>
                </a:solidFill>
                <a:latin typeface="+mj-lt"/>
                <a:ea typeface="+mj-ea"/>
                <a:cs typeface="+mj-cs"/>
              </a:rPr>
              <a:t>to users as </a:t>
            </a:r>
            <a:r>
              <a:rPr lang="en-US" sz="3600" i="1" kern="1200" dirty="0">
                <a:solidFill>
                  <a:srgbClr val="080808"/>
                </a:solidFill>
                <a:latin typeface="+mj-lt"/>
                <a:ea typeface="+mj-ea"/>
                <a:cs typeface="+mj-cs"/>
              </a:rPr>
              <a:t>efficiently</a:t>
            </a:r>
            <a:r>
              <a:rPr lang="en-US" sz="3600" kern="1200" dirty="0">
                <a:solidFill>
                  <a:srgbClr val="080808"/>
                </a:solidFill>
                <a:latin typeface="+mj-lt"/>
                <a:ea typeface="+mj-ea"/>
                <a:cs typeface="+mj-cs"/>
              </a:rPr>
              <a:t> as possible</a:t>
            </a: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6364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79BA8D7-B036-4C9D-9708-4763469197A2}"/>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Als</a:t>
            </a:r>
            <a:r>
              <a:rPr lang="en-US" sz="5800" dirty="0"/>
              <a:t>o referred to as “</a:t>
            </a:r>
            <a:r>
              <a:rPr lang="en-US" sz="5800" kern="1200" dirty="0">
                <a:solidFill>
                  <a:schemeClr val="tx1"/>
                </a:solidFill>
                <a:latin typeface="+mj-lt"/>
                <a:ea typeface="+mj-ea"/>
                <a:cs typeface="+mj-cs"/>
              </a:rPr>
              <a:t>Performance Support”</a:t>
            </a:r>
          </a:p>
        </p:txBody>
      </p:sp>
      <p:sp>
        <p:nvSpPr>
          <p:cNvPr id="5" name="Content Placeholder 4">
            <a:extLst>
              <a:ext uri="{FF2B5EF4-FFF2-40B4-BE49-F238E27FC236}">
                <a16:creationId xmlns:a16="http://schemas.microsoft.com/office/drawing/2014/main" id="{AD6CC46A-24B5-497A-956E-231AE92E5DE9}"/>
              </a:ext>
            </a:extLst>
          </p:cNvPr>
          <p:cNvSpPr>
            <a:spLocks noGrp="1"/>
          </p:cNvSpPr>
          <p:nvPr>
            <p:ph type="body" idx="1"/>
          </p:nvPr>
        </p:nvSpPr>
        <p:spPr>
          <a:xfrm>
            <a:off x="1524000" y="4256436"/>
            <a:ext cx="9144000" cy="1600818"/>
          </a:xfrm>
        </p:spPr>
        <p:txBody>
          <a:bodyPr vert="horz" lIns="91440" tIns="45720" rIns="91440" bIns="45720" rtlCol="0">
            <a:normAutofit/>
          </a:bodyPr>
          <a:lstStyle/>
          <a:p>
            <a:pPr algn="ctr"/>
            <a:r>
              <a:rPr lang="en-US" sz="2400" kern="1200">
                <a:solidFill>
                  <a:schemeClr val="accent1"/>
                </a:solidFill>
                <a:latin typeface="+mn-lt"/>
                <a:ea typeface="+mn-ea"/>
                <a:cs typeface="+mn-cs"/>
              </a:rPr>
              <a:t>Helping users get their job done at their moment-of-need</a:t>
            </a:r>
          </a:p>
          <a:p>
            <a:pPr algn="ctr"/>
            <a:endParaRPr lang="en-US" sz="2400" kern="1200">
              <a:solidFill>
                <a:schemeClr val="accent1"/>
              </a:solidFill>
              <a:latin typeface="+mn-lt"/>
              <a:ea typeface="+mn-ea"/>
              <a:cs typeface="+mn-cs"/>
            </a:endParaRPr>
          </a:p>
        </p:txBody>
      </p:sp>
      <p:cxnSp>
        <p:nvCxnSpPr>
          <p:cNvPr id="14" name="Straight Connector 13">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2580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Teacher">
            <a:extLst>
              <a:ext uri="{FF2B5EF4-FFF2-40B4-BE49-F238E27FC236}">
                <a16:creationId xmlns:a16="http://schemas.microsoft.com/office/drawing/2014/main" id="{2134EB56-9F90-4199-98B2-DADCD8FCD8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8545" y="1369118"/>
            <a:ext cx="3789988" cy="3789988"/>
          </a:xfrm>
          <a:prstGeom prst="rect">
            <a:avLst/>
          </a:prstGeom>
        </p:spPr>
      </p:pic>
      <p:sp>
        <p:nvSpPr>
          <p:cNvPr id="12" name="Freeform 3">
            <a:extLst>
              <a:ext uri="{FF2B5EF4-FFF2-40B4-BE49-F238E27FC236}">
                <a16:creationId xmlns:a16="http://schemas.microsoft.com/office/drawing/2014/main" id="{97FCB4AC-74E0-4CC3-95D6-E6158D6EC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4">
            <a:extLst>
              <a:ext uri="{FF2B5EF4-FFF2-40B4-BE49-F238E27FC236}">
                <a16:creationId xmlns:a16="http://schemas.microsoft.com/office/drawing/2014/main" id="{5C4527E1-0008-421A-B31C-AEA4C2A6A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9B4505-2275-40A3-9F94-FD959550BC6D}"/>
              </a:ext>
            </a:extLst>
          </p:cNvPr>
          <p:cNvSpPr>
            <a:spLocks noGrp="1"/>
          </p:cNvSpPr>
          <p:nvPr>
            <p:ph type="title"/>
          </p:nvPr>
        </p:nvSpPr>
        <p:spPr>
          <a:xfrm>
            <a:off x="804671" y="2600325"/>
            <a:ext cx="5775237" cy="2651200"/>
          </a:xfrm>
        </p:spPr>
        <p:txBody>
          <a:bodyPr vert="horz" lIns="91440" tIns="45720" rIns="91440" bIns="45720" rtlCol="0" anchor="t">
            <a:normAutofit fontScale="90000"/>
          </a:bodyPr>
          <a:lstStyle/>
          <a:p>
            <a:r>
              <a:rPr lang="en-US" sz="5400" kern="1200" dirty="0">
                <a:solidFill>
                  <a:schemeClr val="tx1"/>
                </a:solidFill>
                <a:latin typeface="+mj-lt"/>
                <a:ea typeface="+mj-ea"/>
                <a:cs typeface="+mj-cs"/>
              </a:rPr>
              <a:t>An example of how I received </a:t>
            </a:r>
            <a:br>
              <a:rPr lang="en-US" sz="5400" kern="1200" dirty="0">
                <a:solidFill>
                  <a:schemeClr val="tx1"/>
                </a:solidFill>
                <a:latin typeface="+mj-lt"/>
                <a:ea typeface="+mj-ea"/>
                <a:cs typeface="+mj-cs"/>
              </a:rPr>
            </a:br>
            <a:r>
              <a:rPr lang="en-US" sz="5400" i="1" kern="1200" dirty="0">
                <a:solidFill>
                  <a:schemeClr val="tx1"/>
                </a:solidFill>
                <a:latin typeface="+mj-lt"/>
                <a:ea typeface="+mj-ea"/>
                <a:cs typeface="+mj-cs"/>
              </a:rPr>
              <a:t>Performance Support</a:t>
            </a:r>
          </a:p>
        </p:txBody>
      </p:sp>
      <p:sp>
        <p:nvSpPr>
          <p:cNvPr id="5" name="Text Placeholder 4">
            <a:extLst>
              <a:ext uri="{FF2B5EF4-FFF2-40B4-BE49-F238E27FC236}">
                <a16:creationId xmlns:a16="http://schemas.microsoft.com/office/drawing/2014/main" id="{71FB0DAF-53DB-40C2-88B6-45DD838DF6E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71038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95DCB-AC5F-4067-967A-7631916FAB7E}"/>
              </a:ext>
            </a:extLst>
          </p:cNvPr>
          <p:cNvPicPr>
            <a:picLocks noChangeAspect="1"/>
          </p:cNvPicPr>
          <p:nvPr/>
        </p:nvPicPr>
        <p:blipFill rotWithShape="1">
          <a:blip r:embed="rId3"/>
          <a:srcRect r="10666"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3DC8E846-F2A9-43FD-AB20-CB69AEC87ED3}"/>
              </a:ext>
            </a:extLst>
          </p:cNvPr>
          <p:cNvSpPr>
            <a:spLocks noGrp="1"/>
          </p:cNvSpPr>
          <p:nvPr>
            <p:ph type="title"/>
          </p:nvPr>
        </p:nvSpPr>
        <p:spPr>
          <a:xfrm>
            <a:off x="457199" y="640080"/>
            <a:ext cx="3056021" cy="2709275"/>
          </a:xfrm>
          <a:prstGeom prst="ellipse">
            <a:avLst/>
          </a:prstGeom>
          <a:solidFill>
            <a:srgbClr val="231815"/>
          </a:solidFill>
          <a:ln w="174625" cmpd="thinThick">
            <a:solidFill>
              <a:srgbClr val="231815"/>
            </a:solidFill>
          </a:ln>
        </p:spPr>
        <p:txBody>
          <a:bodyPr anchor="ctr">
            <a:normAutofit/>
          </a:bodyPr>
          <a:lstStyle/>
          <a:p>
            <a:pPr algn="ctr"/>
            <a:r>
              <a:rPr lang="en-US" sz="2400" dirty="0">
                <a:solidFill>
                  <a:srgbClr val="FFFFFF"/>
                </a:solidFill>
              </a:rPr>
              <a:t>What my presentations used to look like</a:t>
            </a:r>
          </a:p>
        </p:txBody>
      </p:sp>
    </p:spTree>
    <p:extLst>
      <p:ext uri="{BB962C8B-B14F-4D97-AF65-F5344CB8AC3E}">
        <p14:creationId xmlns:p14="http://schemas.microsoft.com/office/powerpoint/2010/main" val="9507193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992AF-B8FB-497D-973B-C1FEBE8119C5}"/>
              </a:ext>
            </a:extLst>
          </p:cNvPr>
          <p:cNvPicPr>
            <a:picLocks noChangeAspect="1"/>
          </p:cNvPicPr>
          <p:nvPr/>
        </p:nvPicPr>
        <p:blipFill rotWithShape="1">
          <a:blip r:embed="rId2"/>
          <a:srcRect l="4068" r="3042" b="-1"/>
          <a:stretch/>
        </p:blipFill>
        <p:spPr>
          <a:xfrm>
            <a:off x="20" y="10"/>
            <a:ext cx="12191980" cy="6857990"/>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B909A082-346D-432D-A420-42E9F87DADD3}"/>
              </a:ext>
            </a:extLst>
          </p:cNvPr>
          <p:cNvSpPr>
            <a:spLocks noGrp="1"/>
          </p:cNvSpPr>
          <p:nvPr>
            <p:ph type="title"/>
          </p:nvPr>
        </p:nvSpPr>
        <p:spPr>
          <a:xfrm>
            <a:off x="640080" y="640080"/>
            <a:ext cx="2752354" cy="2709275"/>
          </a:xfrm>
          <a:prstGeom prst="ellipse">
            <a:avLst/>
          </a:prstGeom>
          <a:solidFill>
            <a:srgbClr val="231815"/>
          </a:solidFill>
          <a:ln w="174625" cmpd="thinThick">
            <a:solidFill>
              <a:srgbClr val="231815"/>
            </a:solidFill>
          </a:ln>
        </p:spPr>
        <p:txBody>
          <a:bodyPr anchor="ctr">
            <a:normAutofit/>
          </a:bodyPr>
          <a:lstStyle/>
          <a:p>
            <a:pPr algn="ctr"/>
            <a:r>
              <a:rPr lang="en-US" sz="2400">
                <a:solidFill>
                  <a:srgbClr val="FFFFFF"/>
                </a:solidFill>
              </a:rPr>
              <a:t>What my presentations look like now</a:t>
            </a:r>
          </a:p>
        </p:txBody>
      </p:sp>
    </p:spTree>
    <p:extLst>
      <p:ext uri="{BB962C8B-B14F-4D97-AF65-F5344CB8AC3E}">
        <p14:creationId xmlns:p14="http://schemas.microsoft.com/office/powerpoint/2010/main" val="14521028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4C43A7-89A3-41B6-B610-9CFA83C1A946}"/>
              </a:ext>
            </a:extLst>
          </p:cNvPr>
          <p:cNvSpPr>
            <a:spLocks noGrp="1"/>
          </p:cNvSpPr>
          <p:nvPr>
            <p:ph type="title"/>
          </p:nvPr>
        </p:nvSpPr>
        <p:spPr>
          <a:xfrm>
            <a:off x="642257" y="4525347"/>
            <a:ext cx="6939722" cy="1737360"/>
          </a:xfrm>
        </p:spPr>
        <p:txBody>
          <a:bodyPr vert="horz" lIns="91440" tIns="45720" rIns="91440" bIns="45720" rtlCol="0" anchor="ctr">
            <a:normAutofit/>
          </a:bodyPr>
          <a:lstStyle/>
          <a:p>
            <a:pPr algn="r"/>
            <a:r>
              <a:rPr lang="en-US" dirty="0"/>
              <a:t>The story of the Governance Guy</a:t>
            </a:r>
          </a:p>
        </p:txBody>
      </p:sp>
      <p:sp>
        <p:nvSpPr>
          <p:cNvPr id="3" name="Text Placeholder 2">
            <a:extLst>
              <a:ext uri="{FF2B5EF4-FFF2-40B4-BE49-F238E27FC236}">
                <a16:creationId xmlns:a16="http://schemas.microsoft.com/office/drawing/2014/main" id="{9160C3B4-65AF-4D39-A6A4-1106BC94BE80}"/>
              </a:ext>
            </a:extLst>
          </p:cNvPr>
          <p:cNvSpPr>
            <a:spLocks noGrp="1"/>
          </p:cNvSpPr>
          <p:nvPr>
            <p:ph type="body" idx="1"/>
          </p:nvPr>
        </p:nvSpPr>
        <p:spPr>
          <a:xfrm>
            <a:off x="8050762" y="4525347"/>
            <a:ext cx="3211288" cy="1737360"/>
          </a:xfrm>
        </p:spPr>
        <p:txBody>
          <a:bodyPr vert="horz" lIns="91440" tIns="45720" rIns="91440" bIns="45720" rtlCol="0" anchor="ctr">
            <a:normAutofit/>
          </a:bodyPr>
          <a:lstStyle/>
          <a:p>
            <a:endParaRPr lang="en-US">
              <a:solidFill>
                <a:schemeClr val="tx1"/>
              </a:solidFill>
            </a:endParaRPr>
          </a:p>
        </p:txBody>
      </p:sp>
      <p:sp>
        <p:nvSpPr>
          <p:cNvPr id="11" name="Oval 10">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rgbClr val="986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rgbClr val="FBD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9923671-0795-4278-AB42-8C0FB57BA676}"/>
              </a:ext>
            </a:extLst>
          </p:cNvPr>
          <p:cNvPicPr>
            <a:picLocks noChangeAspect="1"/>
          </p:cNvPicPr>
          <p:nvPr/>
        </p:nvPicPr>
        <p:blipFill rotWithShape="1">
          <a:blip r:embed="rId3"/>
          <a:srcRect l="6271" r="-1" b="-1"/>
          <a:stretch/>
        </p:blipFill>
        <p:spPr>
          <a:xfrm>
            <a:off x="6492113"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cxnSp>
        <p:nvCxnSpPr>
          <p:cNvPr id="17" name="Straight Connector 16">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55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D404D-3691-4C06-A0DC-F02AA898A0FC}"/>
              </a:ext>
            </a:extLst>
          </p:cNvPr>
          <p:cNvSpPr>
            <a:spLocks noGrp="1"/>
          </p:cNvSpPr>
          <p:nvPr>
            <p:ph type="title"/>
          </p:nvPr>
        </p:nvSpPr>
        <p:spPr>
          <a:xfrm>
            <a:off x="2370666" y="2187743"/>
            <a:ext cx="9116483" cy="2482515"/>
          </a:xfrm>
        </p:spPr>
        <p:txBody>
          <a:bodyPr vert="horz" lIns="91440" tIns="45720" rIns="91440" bIns="45720" rtlCol="0" anchor="ctr">
            <a:normAutofit/>
          </a:bodyPr>
          <a:lstStyle/>
          <a:p>
            <a:r>
              <a:rPr lang="en-US" sz="5100" kern="1200" dirty="0">
                <a:solidFill>
                  <a:schemeClr val="tx1"/>
                </a:solidFill>
                <a:latin typeface="+mj-lt"/>
                <a:ea typeface="+mj-ea"/>
                <a:cs typeface="+mj-cs"/>
              </a:rPr>
              <a:t>Deliver governance, info, support “in context” of the environment</a:t>
            </a:r>
          </a:p>
        </p:txBody>
      </p:sp>
      <p:sp>
        <p:nvSpPr>
          <p:cNvPr id="3" name="Content Placeholder 2">
            <a:extLst>
              <a:ext uri="{FF2B5EF4-FFF2-40B4-BE49-F238E27FC236}">
                <a16:creationId xmlns:a16="http://schemas.microsoft.com/office/drawing/2014/main" id="{E4C07CED-76C8-4F56-85FF-0B846E3824D9}"/>
              </a:ext>
            </a:extLst>
          </p:cNvPr>
          <p:cNvSpPr>
            <a:spLocks noGrp="1"/>
          </p:cNvSpPr>
          <p:nvPr>
            <p:ph idx="1"/>
          </p:nvPr>
        </p:nvSpPr>
        <p:spPr>
          <a:xfrm>
            <a:off x="2370667" y="4670258"/>
            <a:ext cx="8116358" cy="1371405"/>
          </a:xfrm>
        </p:spPr>
        <p:txBody>
          <a:bodyPr vert="horz" lIns="91440" tIns="45720" rIns="91440" bIns="45720" rtlCol="0">
            <a:normAutofit/>
          </a:bodyPr>
          <a:lstStyle/>
          <a:p>
            <a:r>
              <a:rPr lang="en-US" sz="2400" kern="1200" dirty="0">
                <a:solidFill>
                  <a:schemeClr val="tx1"/>
                </a:solidFill>
                <a:latin typeface="+mn-lt"/>
                <a:ea typeface="+mn-ea"/>
                <a:cs typeface="+mn-cs"/>
              </a:rPr>
              <a:t>Not a large governance document that no one will look at</a:t>
            </a:r>
          </a:p>
          <a:p>
            <a:r>
              <a:rPr lang="en-US" sz="2400" dirty="0">
                <a:solidFill>
                  <a:schemeClr val="tx1"/>
                </a:solidFill>
              </a:rPr>
              <a:t>But instead through </a:t>
            </a:r>
            <a:r>
              <a:rPr lang="en-US" sz="2400" i="1" dirty="0">
                <a:solidFill>
                  <a:schemeClr val="tx1"/>
                </a:solidFill>
              </a:rPr>
              <a:t>contextual experiences</a:t>
            </a:r>
            <a:endParaRPr lang="en-US" sz="2400" kern="1200" dirty="0">
              <a:solidFill>
                <a:schemeClr val="tx1"/>
              </a:solidFill>
              <a:latin typeface="+mn-lt"/>
              <a:ea typeface="+mn-ea"/>
              <a:cs typeface="+mn-cs"/>
            </a:endParaRPr>
          </a:p>
        </p:txBody>
      </p:sp>
      <p:pic>
        <p:nvPicPr>
          <p:cNvPr id="7" name="Graphic 6" descr="Meeting">
            <a:extLst>
              <a:ext uri="{FF2B5EF4-FFF2-40B4-BE49-F238E27FC236}">
                <a16:creationId xmlns:a16="http://schemas.microsoft.com/office/drawing/2014/main" id="{9762E6D9-911E-4641-A091-AA0A04A18A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1" y="2743201"/>
            <a:ext cx="1371600" cy="1371600"/>
          </a:xfrm>
          <a:prstGeom prst="rect">
            <a:avLst/>
          </a:prstGeom>
        </p:spPr>
      </p:pic>
      <p:pic>
        <p:nvPicPr>
          <p:cNvPr id="9" name="Graphic 8">
            <a:extLst>
              <a:ext uri="{FF2B5EF4-FFF2-40B4-BE49-F238E27FC236}">
                <a16:creationId xmlns:a16="http://schemas.microsoft.com/office/drawing/2014/main" id="{80C4CD5A-A9D6-4B60-B385-2103DF1AD2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231299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16DAE767-FA74-4EA4-AC6F-6167DA854BEF}"/>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3000" kern="1200" dirty="0">
                <a:solidFill>
                  <a:srgbClr val="FFFFFF"/>
                </a:solidFill>
                <a:latin typeface="+mj-lt"/>
                <a:ea typeface="+mj-ea"/>
                <a:cs typeface="+mj-cs"/>
              </a:rPr>
              <a:t>Example: a policy communicated through an announcement banner when users arrive at a library</a:t>
            </a:r>
          </a:p>
        </p:txBody>
      </p:sp>
      <p:cxnSp>
        <p:nvCxnSpPr>
          <p:cNvPr id="10" name="Straight Connector 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BD6891C6-33A1-45AD-9F5F-73FA472A7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78" y="1520116"/>
            <a:ext cx="11139854" cy="49943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76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le 4">
            <a:extLst>
              <a:ext uri="{FF2B5EF4-FFF2-40B4-BE49-F238E27FC236}">
                <a16:creationId xmlns:a16="http://schemas.microsoft.com/office/drawing/2014/main" id="{BA6817B0-476E-43D0-8F44-21CB56EC018A}"/>
              </a:ext>
            </a:extLst>
          </p:cNvPr>
          <p:cNvSpPr>
            <a:spLocks noGrp="1"/>
          </p:cNvSpPr>
          <p:nvPr>
            <p:ph type="title"/>
          </p:nvPr>
        </p:nvSpPr>
        <p:spPr>
          <a:xfrm>
            <a:off x="240030" y="2767106"/>
            <a:ext cx="3300839" cy="3071906"/>
          </a:xfrm>
        </p:spPr>
        <p:txBody>
          <a:bodyPr vert="horz" lIns="91440" tIns="45720" rIns="91440" bIns="45720" rtlCol="0" anchor="t">
            <a:normAutofit/>
          </a:bodyPr>
          <a:lstStyle/>
          <a:p>
            <a:r>
              <a:rPr lang="en-US" sz="4000" dirty="0">
                <a:solidFill>
                  <a:srgbClr val="FFFFFF"/>
                </a:solidFill>
              </a:rPr>
              <a:t>Step by Step walkthrough guidance</a:t>
            </a:r>
            <a:endParaRPr lang="en-US" sz="4000" kern="1200" dirty="0">
              <a:solidFill>
                <a:srgbClr val="FFFFFF"/>
              </a:solidFill>
              <a:latin typeface="+mj-lt"/>
              <a:ea typeface="+mj-ea"/>
              <a:cs typeface="+mj-cs"/>
            </a:endParaRPr>
          </a:p>
        </p:txBody>
      </p:sp>
      <p:pic>
        <p:nvPicPr>
          <p:cNvPr id="4" name="Picture 3" descr="A picture containing text&#10;&#10;Description automatically generated">
            <a:extLst>
              <a:ext uri="{FF2B5EF4-FFF2-40B4-BE49-F238E27FC236}">
                <a16:creationId xmlns:a16="http://schemas.microsoft.com/office/drawing/2014/main" id="{52339808-6642-4C0A-8563-BEEAD653D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692" y="467208"/>
            <a:ext cx="7065220" cy="5923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302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
            <a:ext cx="12192000" cy="6402581"/>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12088DD-B1AD-40E0-8B86-1D87A2CCD9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63054" y="-2653923"/>
            <a:ext cx="6858001" cy="12165846"/>
          </a:xfrm>
          <a:prstGeom prst="rect">
            <a:avLst/>
          </a:prstGeom>
          <a:gradFill>
            <a:gsLst>
              <a:gs pos="13000">
                <a:schemeClr val="accent1">
                  <a:lumMod val="50000"/>
                  <a:alpha val="0"/>
                </a:schemeClr>
              </a:gs>
              <a:gs pos="99000">
                <a:srgbClr val="000000">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4763" y="0"/>
            <a:ext cx="6096001" cy="6858000"/>
          </a:xfrm>
          <a:prstGeom prst="rect">
            <a:avLst/>
          </a:prstGeom>
          <a:gradFill>
            <a:gsLst>
              <a:gs pos="13000">
                <a:schemeClr val="accent1">
                  <a:lumMod val="50000"/>
                  <a:alpha val="0"/>
                </a:schemeClr>
              </a:gs>
              <a:gs pos="99000">
                <a:schemeClr val="accent1">
                  <a:lumMod val="75000"/>
                  <a:alpha val="5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C395952-4E26-45A2-8756-2ADFD6E53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3"/>
            <a:ext cx="12182871" cy="6871922"/>
          </a:xfrm>
          <a:prstGeom prst="rect">
            <a:avLst/>
          </a:prstGeom>
          <a:gradFill>
            <a:gsLst>
              <a:gs pos="13000">
                <a:srgbClr val="000000">
                  <a:alpha val="35000"/>
                </a:srgbClr>
              </a:gs>
              <a:gs pos="99000">
                <a:schemeClr val="accent1">
                  <a:lumMod val="75000"/>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4734BADF-9461-4621-B112-2D7BABEA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7713" y="4049"/>
            <a:ext cx="10216576" cy="4729040"/>
          </a:xfrm>
          <a:custGeom>
            <a:avLst/>
            <a:gdLst>
              <a:gd name="connsiteX0" fmla="*/ 0 w 10216576"/>
              <a:gd name="connsiteY0" fmla="*/ 0 h 4729040"/>
              <a:gd name="connsiteX1" fmla="*/ 10216576 w 10216576"/>
              <a:gd name="connsiteY1" fmla="*/ 0 h 4729040"/>
              <a:gd name="connsiteX2" fmla="*/ 10210268 w 10216576"/>
              <a:gd name="connsiteY2" fmla="*/ 124944 h 4729040"/>
              <a:gd name="connsiteX3" fmla="*/ 5108288 w 10216576"/>
              <a:gd name="connsiteY3" fmla="*/ 4729040 h 4729040"/>
              <a:gd name="connsiteX4" fmla="*/ 6309 w 10216576"/>
              <a:gd name="connsiteY4" fmla="*/ 124944 h 472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576" h="4729040">
                <a:moveTo>
                  <a:pt x="0" y="0"/>
                </a:moveTo>
                <a:lnTo>
                  <a:pt x="10216576" y="0"/>
                </a:lnTo>
                <a:lnTo>
                  <a:pt x="10210268" y="124944"/>
                </a:lnTo>
                <a:cubicBezTo>
                  <a:pt x="9947637" y="2710997"/>
                  <a:pt x="7763635" y="4729040"/>
                  <a:pt x="5108288" y="4729040"/>
                </a:cubicBezTo>
                <a:cubicBezTo>
                  <a:pt x="2452942" y="4729040"/>
                  <a:pt x="268937" y="2710997"/>
                  <a:pt x="6309" y="124944"/>
                </a:cubicBezTo>
                <a:close/>
              </a:path>
            </a:pathLst>
          </a:custGeom>
          <a:gradFill>
            <a:gsLst>
              <a:gs pos="7000">
                <a:schemeClr val="accent1">
                  <a:lumMod val="50000"/>
                  <a:alpha val="4000"/>
                </a:schemeClr>
              </a:gs>
              <a:gs pos="99000">
                <a:schemeClr val="accent1">
                  <a:alpha val="24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6F5A798-361C-4430-B129-602D5E0952A0}"/>
              </a:ext>
            </a:extLst>
          </p:cNvPr>
          <p:cNvSpPr>
            <a:spLocks noGrp="1"/>
          </p:cNvSpPr>
          <p:nvPr>
            <p:ph type="title"/>
          </p:nvPr>
        </p:nvSpPr>
        <p:spPr>
          <a:xfrm>
            <a:off x="1559943" y="1030406"/>
            <a:ext cx="9199497" cy="3081242"/>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Why not just 1 silver bullet for increasing adoption instead of </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5 things?</a:t>
            </a:r>
          </a:p>
        </p:txBody>
      </p:sp>
      <p:sp>
        <p:nvSpPr>
          <p:cNvPr id="3" name="Text Placeholder 2">
            <a:extLst>
              <a:ext uri="{FF2B5EF4-FFF2-40B4-BE49-F238E27FC236}">
                <a16:creationId xmlns:a16="http://schemas.microsoft.com/office/drawing/2014/main" id="{B3ACA57F-A9BB-4194-85DD-03750F1D2C6C}"/>
              </a:ext>
            </a:extLst>
          </p:cNvPr>
          <p:cNvSpPr>
            <a:spLocks noGrp="1"/>
          </p:cNvSpPr>
          <p:nvPr>
            <p:ph type="body" idx="1"/>
          </p:nvPr>
        </p:nvSpPr>
        <p:spPr>
          <a:xfrm>
            <a:off x="1559943" y="5171093"/>
            <a:ext cx="9078628" cy="860620"/>
          </a:xfrm>
        </p:spPr>
        <p:txBody>
          <a:bodyPr vert="horz" lIns="91440" tIns="45720" rIns="91440" bIns="45720" rtlCol="0" anchor="ctr">
            <a:normAutofit/>
          </a:bodyPr>
          <a:lstStyle/>
          <a:p>
            <a:pPr algn="ctr"/>
            <a:endParaRPr lang="en-US" sz="2400" kern="1200">
              <a:solidFill>
                <a:srgbClr val="FFFFFF"/>
              </a:solidFill>
              <a:latin typeface="+mn-lt"/>
              <a:ea typeface="+mn-ea"/>
              <a:cs typeface="+mn-cs"/>
            </a:endParaRPr>
          </a:p>
        </p:txBody>
      </p:sp>
    </p:spTree>
    <p:extLst>
      <p:ext uri="{BB962C8B-B14F-4D97-AF65-F5344CB8AC3E}">
        <p14:creationId xmlns:p14="http://schemas.microsoft.com/office/powerpoint/2010/main" val="59087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035480" cy="790832"/>
          </a:xfrm>
        </p:spPr>
        <p:txBody>
          <a:bodyPr>
            <a:normAutofit/>
          </a:bodyPr>
          <a:lstStyle/>
          <a:p>
            <a:r>
              <a:rPr lang="en-US" b="1" dirty="0"/>
              <a:t>Summary – The 5 things to increase user adoption</a:t>
            </a:r>
          </a:p>
        </p:txBody>
      </p:sp>
      <p:grpSp>
        <p:nvGrpSpPr>
          <p:cNvPr id="10" name="Group 9"/>
          <p:cNvGrpSpPr/>
          <p:nvPr/>
        </p:nvGrpSpPr>
        <p:grpSpPr>
          <a:xfrm>
            <a:off x="278585" y="790833"/>
            <a:ext cx="10574724" cy="984324"/>
            <a:chOff x="550434" y="1565238"/>
            <a:chExt cx="10574724" cy="984324"/>
          </a:xfrm>
        </p:grpSpPr>
        <p:sp>
          <p:nvSpPr>
            <p:cNvPr id="4" name="Oval 3"/>
            <p:cNvSpPr/>
            <p:nvPr/>
          </p:nvSpPr>
          <p:spPr>
            <a:xfrm>
              <a:off x="550434" y="1565238"/>
              <a:ext cx="989704" cy="98432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a:t>1</a:t>
              </a:r>
            </a:p>
          </p:txBody>
        </p:sp>
        <p:sp>
          <p:nvSpPr>
            <p:cNvPr id="7" name="TextBox 6"/>
            <p:cNvSpPr txBox="1"/>
            <p:nvPr/>
          </p:nvSpPr>
          <p:spPr>
            <a:xfrm>
              <a:off x="1873581" y="1600858"/>
              <a:ext cx="9251577" cy="769441"/>
            </a:xfrm>
            <a:prstGeom prst="rect">
              <a:avLst/>
            </a:prstGeom>
            <a:noFill/>
          </p:spPr>
          <p:txBody>
            <a:bodyPr wrap="square" rtlCol="0">
              <a:spAutoFit/>
            </a:bodyPr>
            <a:lstStyle/>
            <a:p>
              <a:r>
                <a:rPr lang="en-US" sz="4400" dirty="0"/>
                <a:t>Solve a critical problem</a:t>
              </a:r>
            </a:p>
          </p:txBody>
        </p:sp>
      </p:grpSp>
      <p:grpSp>
        <p:nvGrpSpPr>
          <p:cNvPr id="11" name="Group 10"/>
          <p:cNvGrpSpPr/>
          <p:nvPr/>
        </p:nvGrpSpPr>
        <p:grpSpPr>
          <a:xfrm>
            <a:off x="278585" y="1898298"/>
            <a:ext cx="10574725" cy="984324"/>
            <a:chOff x="550434" y="3030071"/>
            <a:chExt cx="10574725" cy="984324"/>
          </a:xfrm>
        </p:grpSpPr>
        <p:sp>
          <p:nvSpPr>
            <p:cNvPr id="5" name="Oval 4"/>
            <p:cNvSpPr/>
            <p:nvPr/>
          </p:nvSpPr>
          <p:spPr>
            <a:xfrm>
              <a:off x="550434" y="3030071"/>
              <a:ext cx="989704" cy="98432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a:t>2</a:t>
              </a:r>
            </a:p>
          </p:txBody>
        </p:sp>
        <p:sp>
          <p:nvSpPr>
            <p:cNvPr id="8" name="TextBox 7"/>
            <p:cNvSpPr txBox="1"/>
            <p:nvPr/>
          </p:nvSpPr>
          <p:spPr>
            <a:xfrm>
              <a:off x="1873582" y="3106734"/>
              <a:ext cx="9251577" cy="769441"/>
            </a:xfrm>
            <a:prstGeom prst="rect">
              <a:avLst/>
            </a:prstGeom>
            <a:noFill/>
          </p:spPr>
          <p:txBody>
            <a:bodyPr wrap="square" rtlCol="0">
              <a:spAutoFit/>
            </a:bodyPr>
            <a:lstStyle/>
            <a:p>
              <a:r>
                <a:rPr lang="en-US" sz="4400" dirty="0"/>
                <a:t>Develop Champions / Evangelists</a:t>
              </a:r>
            </a:p>
          </p:txBody>
        </p:sp>
      </p:grpSp>
      <p:sp>
        <p:nvSpPr>
          <p:cNvPr id="6" name="Oval 5"/>
          <p:cNvSpPr/>
          <p:nvPr/>
        </p:nvSpPr>
        <p:spPr>
          <a:xfrm>
            <a:off x="278585" y="3100033"/>
            <a:ext cx="989704" cy="98432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3600" dirty="0"/>
              <a:t>3</a:t>
            </a:r>
          </a:p>
        </p:txBody>
      </p:sp>
      <p:sp>
        <p:nvSpPr>
          <p:cNvPr id="9" name="TextBox 8"/>
          <p:cNvSpPr txBox="1"/>
          <p:nvPr/>
        </p:nvSpPr>
        <p:spPr>
          <a:xfrm>
            <a:off x="1502814" y="5610944"/>
            <a:ext cx="10297824" cy="769441"/>
          </a:xfrm>
          <a:prstGeom prst="rect">
            <a:avLst/>
          </a:prstGeom>
          <a:noFill/>
        </p:spPr>
        <p:txBody>
          <a:bodyPr wrap="square" rtlCol="0">
            <a:spAutoFit/>
          </a:bodyPr>
          <a:lstStyle/>
          <a:p>
            <a:r>
              <a:rPr lang="en-US" sz="4400" dirty="0"/>
              <a:t>Focus on </a:t>
            </a:r>
            <a:r>
              <a:rPr lang="en-US" sz="4400" i="1" dirty="0"/>
              <a:t>Context</a:t>
            </a:r>
            <a:r>
              <a:rPr lang="en-US" sz="4400" dirty="0"/>
              <a:t> instead of just </a:t>
            </a:r>
            <a:r>
              <a:rPr lang="en-US" sz="4400" i="1" dirty="0"/>
              <a:t>Content</a:t>
            </a:r>
          </a:p>
        </p:txBody>
      </p:sp>
      <p:sp>
        <p:nvSpPr>
          <p:cNvPr id="13" name="Oval 12"/>
          <p:cNvSpPr/>
          <p:nvPr/>
        </p:nvSpPr>
        <p:spPr>
          <a:xfrm>
            <a:off x="278585" y="4301768"/>
            <a:ext cx="989704" cy="98432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t>4</a:t>
            </a:r>
          </a:p>
        </p:txBody>
      </p:sp>
      <p:sp>
        <p:nvSpPr>
          <p:cNvPr id="14" name="Oval 13"/>
          <p:cNvSpPr/>
          <p:nvPr/>
        </p:nvSpPr>
        <p:spPr>
          <a:xfrm>
            <a:off x="278585" y="5503503"/>
            <a:ext cx="989704" cy="984324"/>
          </a:xfrm>
          <a:prstGeom prst="ellipse">
            <a:avLst/>
          </a:prstGeom>
          <a:ln/>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dirty="0"/>
              <a:t>5</a:t>
            </a:r>
          </a:p>
        </p:txBody>
      </p:sp>
      <p:sp>
        <p:nvSpPr>
          <p:cNvPr id="15" name="TextBox 14"/>
          <p:cNvSpPr txBox="1"/>
          <p:nvPr/>
        </p:nvSpPr>
        <p:spPr>
          <a:xfrm>
            <a:off x="1601731" y="4409209"/>
            <a:ext cx="10297824" cy="769441"/>
          </a:xfrm>
          <a:prstGeom prst="rect">
            <a:avLst/>
          </a:prstGeom>
          <a:noFill/>
        </p:spPr>
        <p:txBody>
          <a:bodyPr wrap="square" rtlCol="0">
            <a:spAutoFit/>
          </a:bodyPr>
          <a:lstStyle/>
          <a:p>
            <a:r>
              <a:rPr lang="en-US" sz="4400" dirty="0"/>
              <a:t>Offer frequent peer-to-peer learning events</a:t>
            </a:r>
          </a:p>
        </p:txBody>
      </p:sp>
      <p:sp>
        <p:nvSpPr>
          <p:cNvPr id="16" name="TextBox 15"/>
          <p:cNvSpPr txBox="1"/>
          <p:nvPr/>
        </p:nvSpPr>
        <p:spPr>
          <a:xfrm>
            <a:off x="1601731" y="3192085"/>
            <a:ext cx="10433749" cy="769441"/>
          </a:xfrm>
          <a:prstGeom prst="rect">
            <a:avLst/>
          </a:prstGeom>
          <a:noFill/>
        </p:spPr>
        <p:txBody>
          <a:bodyPr wrap="square" rtlCol="0">
            <a:spAutoFit/>
          </a:bodyPr>
          <a:lstStyle/>
          <a:p>
            <a:r>
              <a:rPr lang="en-US" sz="4400" dirty="0"/>
              <a:t>Incentives and awards</a:t>
            </a:r>
          </a:p>
        </p:txBody>
      </p:sp>
    </p:spTree>
    <p:extLst>
      <p:ext uri="{BB962C8B-B14F-4D97-AF65-F5344CB8AC3E}">
        <p14:creationId xmlns:p14="http://schemas.microsoft.com/office/powerpoint/2010/main" val="225268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3" grpId="0" animBg="1"/>
      <p:bldP spid="14" grpId="0" animBg="1"/>
      <p:bldP spid="15" grpId="0"/>
      <p:bldP spid="1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B0485-8151-42CD-BD41-A912CE22671C}"/>
              </a:ext>
            </a:extLst>
          </p:cNvPr>
          <p:cNvSpPr>
            <a:spLocks noGrp="1"/>
          </p:cNvSpPr>
          <p:nvPr>
            <p:ph type="title"/>
          </p:nvPr>
        </p:nvSpPr>
        <p:spPr>
          <a:xfrm>
            <a:off x="0" y="3207"/>
            <a:ext cx="7768940" cy="1179576"/>
          </a:xfrm>
        </p:spPr>
        <p:txBody>
          <a:bodyPr>
            <a:normAutofit/>
          </a:bodyPr>
          <a:lstStyle/>
          <a:p>
            <a:r>
              <a:rPr lang="en-US" sz="6000" dirty="0"/>
              <a:t>Next Steps</a:t>
            </a:r>
          </a:p>
        </p:txBody>
      </p:sp>
      <p:sp>
        <p:nvSpPr>
          <p:cNvPr id="3" name="Content Placeholder 2">
            <a:extLst>
              <a:ext uri="{FF2B5EF4-FFF2-40B4-BE49-F238E27FC236}">
                <a16:creationId xmlns:a16="http://schemas.microsoft.com/office/drawing/2014/main" id="{54486CD7-7F51-491A-BE8D-E451E9A8E0E6}"/>
              </a:ext>
            </a:extLst>
          </p:cNvPr>
          <p:cNvSpPr>
            <a:spLocks noGrp="1"/>
          </p:cNvSpPr>
          <p:nvPr>
            <p:ph idx="1"/>
          </p:nvPr>
        </p:nvSpPr>
        <p:spPr>
          <a:xfrm>
            <a:off x="406969" y="1266825"/>
            <a:ext cx="9870506" cy="5410200"/>
          </a:xfrm>
        </p:spPr>
        <p:txBody>
          <a:bodyPr>
            <a:normAutofit/>
          </a:bodyPr>
          <a:lstStyle/>
          <a:p>
            <a:pPr marL="0" indent="0">
              <a:buNone/>
            </a:pPr>
            <a:r>
              <a:rPr lang="en-US" sz="4000" dirty="0"/>
              <a:t>Reach out to connect if you have questions:</a:t>
            </a:r>
          </a:p>
          <a:p>
            <a:pPr marL="457200" lvl="1" indent="0">
              <a:buNone/>
            </a:pPr>
            <a:r>
              <a:rPr lang="en-US" sz="4000" dirty="0">
                <a:hlinkClick r:id="rId3"/>
              </a:rPr>
              <a:t>asif@visualsp.com</a:t>
            </a:r>
            <a:r>
              <a:rPr lang="en-US" sz="4000" dirty="0"/>
              <a:t>  </a:t>
            </a:r>
          </a:p>
          <a:p>
            <a:pPr marL="457200" lvl="1" indent="0">
              <a:buNone/>
            </a:pPr>
            <a:r>
              <a:rPr lang="en-US" sz="4000" dirty="0"/>
              <a:t>@asifrehmani</a:t>
            </a:r>
          </a:p>
          <a:p>
            <a:pPr marL="0" indent="0">
              <a:buNone/>
            </a:pPr>
            <a:endParaRPr lang="en-US" sz="4000" dirty="0"/>
          </a:p>
          <a:p>
            <a:pPr marL="0" indent="0">
              <a:buNone/>
            </a:pPr>
            <a:endParaRPr lang="en-US" sz="4000" dirty="0"/>
          </a:p>
          <a:p>
            <a:r>
              <a:rPr lang="en-US" sz="4000" dirty="0"/>
              <a:t>Download this and my other presentations</a:t>
            </a:r>
          </a:p>
          <a:p>
            <a:r>
              <a:rPr lang="en-US" sz="4400" dirty="0">
                <a:hlinkClick r:id="rId4"/>
              </a:rPr>
              <a:t>https://bit.ly/AsifConference</a:t>
            </a:r>
            <a:endParaRPr lang="en-US" sz="4400" dirty="0"/>
          </a:p>
          <a:p>
            <a:pPr marL="0" indent="0">
              <a:buNone/>
            </a:pPr>
            <a:endParaRPr lang="en-US" sz="4000" dirty="0"/>
          </a:p>
        </p:txBody>
      </p:sp>
      <p:pic>
        <p:nvPicPr>
          <p:cNvPr id="5" name="Picture 4" descr="A person with a mustache&#10;&#10;Description automatically generated with low confidence">
            <a:extLst>
              <a:ext uri="{FF2B5EF4-FFF2-40B4-BE49-F238E27FC236}">
                <a16:creationId xmlns:a16="http://schemas.microsoft.com/office/drawing/2014/main" id="{E4C41EE8-E86C-446C-A6FC-EFAA5091F6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5535" y="88710"/>
            <a:ext cx="1919496" cy="2553906"/>
          </a:xfrm>
          <a:prstGeom prst="rect">
            <a:avLst/>
          </a:prstGeom>
          <a:ln>
            <a:noFill/>
          </a:ln>
          <a:effectLst>
            <a:softEdge rad="112500"/>
          </a:effectLst>
        </p:spPr>
      </p:pic>
    </p:spTree>
    <p:extLst>
      <p:ext uri="{BB962C8B-B14F-4D97-AF65-F5344CB8AC3E}">
        <p14:creationId xmlns:p14="http://schemas.microsoft.com/office/powerpoint/2010/main" val="341413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million dollars">
            <a:extLst>
              <a:ext uri="{FF2B5EF4-FFF2-40B4-BE49-F238E27FC236}">
                <a16:creationId xmlns:a16="http://schemas.microsoft.com/office/drawing/2014/main" id="{43BA587B-D7D1-4C60-83B2-0DC44C9C77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2" r="2972"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367"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56BBBE-7160-48B6-BBDE-CFAB0D877AB7}"/>
              </a:ext>
            </a:extLst>
          </p:cNvPr>
          <p:cNvSpPr>
            <a:spLocks noGrp="1"/>
          </p:cNvSpPr>
          <p:nvPr>
            <p:ph type="title"/>
          </p:nvPr>
        </p:nvSpPr>
        <p:spPr>
          <a:xfrm>
            <a:off x="8022021" y="3231931"/>
            <a:ext cx="3852041" cy="1290830"/>
          </a:xfrm>
        </p:spPr>
        <p:txBody>
          <a:bodyPr vert="horz" lIns="91440" tIns="45720" rIns="91440" bIns="45720" rtlCol="0" anchor="b">
            <a:normAutofit/>
          </a:bodyPr>
          <a:lstStyle/>
          <a:p>
            <a:pPr algn="ctr"/>
            <a:r>
              <a:rPr lang="en-US" kern="1200" dirty="0">
                <a:solidFill>
                  <a:schemeClr val="tx1"/>
                </a:solidFill>
                <a:latin typeface="+mj-lt"/>
                <a:ea typeface="+mj-ea"/>
                <a:cs typeface="+mj-cs"/>
              </a:rPr>
              <a:t>The offer</a:t>
            </a:r>
          </a:p>
        </p:txBody>
      </p:sp>
      <p:sp>
        <p:nvSpPr>
          <p:cNvPr id="3" name="Text Placeholder 2">
            <a:extLst>
              <a:ext uri="{FF2B5EF4-FFF2-40B4-BE49-F238E27FC236}">
                <a16:creationId xmlns:a16="http://schemas.microsoft.com/office/drawing/2014/main" id="{5F122E97-5080-473F-A8CA-08AFFA8F4A35}"/>
              </a:ext>
            </a:extLst>
          </p:cNvPr>
          <p:cNvSpPr>
            <a:spLocks noGrp="1"/>
          </p:cNvSpPr>
          <p:nvPr>
            <p:ph type="body" idx="1"/>
          </p:nvPr>
        </p:nvSpPr>
        <p:spPr>
          <a:xfrm>
            <a:off x="7782910" y="5242675"/>
            <a:ext cx="4330262" cy="683284"/>
          </a:xfrm>
        </p:spPr>
        <p:txBody>
          <a:bodyPr vert="horz" lIns="91440" tIns="45720" rIns="91440" bIns="45720" rtlCol="0">
            <a:normAutofit/>
          </a:bodyPr>
          <a:lstStyle/>
          <a:p>
            <a:pPr algn="ctr"/>
            <a:endParaRPr lang="en-US" sz="2000" kern="1200">
              <a:solidFill>
                <a:schemeClr val="tx1"/>
              </a:solidFill>
              <a:latin typeface="+mn-lt"/>
              <a:ea typeface="+mn-ea"/>
              <a:cs typeface="+mn-cs"/>
            </a:endParaRP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32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69312" y="4192995"/>
            <a:ext cx="4798176" cy="180775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b="21612"/>
          <a:stretch/>
        </p:blipFill>
        <p:spPr>
          <a:xfrm>
            <a:off x="1625601" y="1193801"/>
            <a:ext cx="9037321" cy="26700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6781344" y="4192997"/>
            <a:ext cx="3690715" cy="180775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0" y="0"/>
            <a:ext cx="12192000" cy="1325563"/>
          </a:xfrm>
        </p:spPr>
        <p:txBody>
          <a:bodyPr/>
          <a:lstStyle/>
          <a:p>
            <a:pPr algn="ctr"/>
            <a:r>
              <a:rPr lang="en-US" dirty="0"/>
              <a:t>The ‘Jumbo’ problem we are trying to solve</a:t>
            </a:r>
          </a:p>
        </p:txBody>
      </p:sp>
      <p:sp>
        <p:nvSpPr>
          <p:cNvPr id="3" name="TextBox 2">
            <a:extLst>
              <a:ext uri="{FF2B5EF4-FFF2-40B4-BE49-F238E27FC236}">
                <a16:creationId xmlns:a16="http://schemas.microsoft.com/office/drawing/2014/main" id="{1F567689-59B1-493A-9319-3EEFF4574295}"/>
              </a:ext>
            </a:extLst>
          </p:cNvPr>
          <p:cNvSpPr txBox="1"/>
          <p:nvPr/>
        </p:nvSpPr>
        <p:spPr>
          <a:xfrm>
            <a:off x="4331368" y="6087979"/>
            <a:ext cx="4078706" cy="400110"/>
          </a:xfrm>
          <a:prstGeom prst="rect">
            <a:avLst/>
          </a:prstGeom>
          <a:noFill/>
        </p:spPr>
        <p:txBody>
          <a:bodyPr wrap="square" rtlCol="0">
            <a:spAutoFit/>
          </a:bodyPr>
          <a:lstStyle/>
          <a:p>
            <a:r>
              <a:rPr lang="en-US" sz="2000" dirty="0"/>
              <a:t>What’s wrong with these pictures?</a:t>
            </a:r>
          </a:p>
        </p:txBody>
      </p:sp>
    </p:spTree>
    <p:extLst>
      <p:ext uri="{BB962C8B-B14F-4D97-AF65-F5344CB8AC3E}">
        <p14:creationId xmlns:p14="http://schemas.microsoft.com/office/powerpoint/2010/main" val="108761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200" dirty="0">
                <a:solidFill>
                  <a:srgbClr val="FFFFFF"/>
                </a:solidFill>
              </a:rPr>
              <a:t>Let’s not make the same mistakes again</a:t>
            </a:r>
          </a:p>
        </p:txBody>
      </p:sp>
      <p:pic>
        <p:nvPicPr>
          <p:cNvPr id="133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34905"/>
            <a:ext cx="7188199" cy="438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729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18A3-F1B9-4ADC-8CCE-3E4EC5515DCC}"/>
              </a:ext>
            </a:extLst>
          </p:cNvPr>
          <p:cNvSpPr>
            <a:spLocks noGrp="1"/>
          </p:cNvSpPr>
          <p:nvPr>
            <p:ph type="title"/>
          </p:nvPr>
        </p:nvSpPr>
        <p:spPr>
          <a:xfrm>
            <a:off x="2370667" y="2187743"/>
            <a:ext cx="5293449" cy="2482515"/>
          </a:xfrm>
        </p:spPr>
        <p:txBody>
          <a:bodyPr vert="horz" lIns="91440" tIns="45720" rIns="91440" bIns="45720" rtlCol="0" anchor="ctr">
            <a:normAutofit/>
          </a:bodyPr>
          <a:lstStyle/>
          <a:p>
            <a:r>
              <a:rPr lang="en-US" sz="5100" kern="1200">
                <a:solidFill>
                  <a:schemeClr val="tx1"/>
                </a:solidFill>
                <a:latin typeface="+mj-lt"/>
                <a:ea typeface="+mj-ea"/>
                <a:cs typeface="+mj-cs"/>
              </a:rPr>
              <a:t>User adoption does not have a Begin and End date</a:t>
            </a:r>
          </a:p>
        </p:txBody>
      </p:sp>
      <p:sp>
        <p:nvSpPr>
          <p:cNvPr id="3" name="Text Placeholder 2">
            <a:extLst>
              <a:ext uri="{FF2B5EF4-FFF2-40B4-BE49-F238E27FC236}">
                <a16:creationId xmlns:a16="http://schemas.microsoft.com/office/drawing/2014/main" id="{BBBC4B6B-9C33-4F62-97D6-0C8E5601E707}"/>
              </a:ext>
            </a:extLst>
          </p:cNvPr>
          <p:cNvSpPr>
            <a:spLocks noGrp="1"/>
          </p:cNvSpPr>
          <p:nvPr>
            <p:ph type="body" idx="1"/>
          </p:nvPr>
        </p:nvSpPr>
        <p:spPr>
          <a:xfrm>
            <a:off x="2370667" y="4670258"/>
            <a:ext cx="5293449" cy="1371405"/>
          </a:xfrm>
        </p:spPr>
        <p:txBody>
          <a:bodyPr vert="horz" lIns="91440" tIns="45720" rIns="91440" bIns="45720" rtlCol="0">
            <a:normAutofit/>
          </a:bodyPr>
          <a:lstStyle/>
          <a:p>
            <a:endParaRPr lang="en-US" sz="2400" kern="1200">
              <a:solidFill>
                <a:schemeClr val="tx1"/>
              </a:solidFill>
              <a:latin typeface="+mn-lt"/>
              <a:ea typeface="+mn-ea"/>
              <a:cs typeface="+mn-cs"/>
            </a:endParaRPr>
          </a:p>
        </p:txBody>
      </p:sp>
      <p:pic>
        <p:nvPicPr>
          <p:cNvPr id="7" name="Graphic 6" descr="Daily Calendar">
            <a:extLst>
              <a:ext uri="{FF2B5EF4-FFF2-40B4-BE49-F238E27FC236}">
                <a16:creationId xmlns:a16="http://schemas.microsoft.com/office/drawing/2014/main" id="{32806224-7AD4-481C-814D-282FD27E00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201" y="2743201"/>
            <a:ext cx="1371600" cy="1371600"/>
          </a:xfrm>
          <a:prstGeom prst="rect">
            <a:avLst/>
          </a:prstGeom>
        </p:spPr>
      </p:pic>
      <p:pic>
        <p:nvPicPr>
          <p:cNvPr id="9" name="Graphic 8">
            <a:extLst>
              <a:ext uri="{FF2B5EF4-FFF2-40B4-BE49-F238E27FC236}">
                <a16:creationId xmlns:a16="http://schemas.microsoft.com/office/drawing/2014/main" id="{14661F89-0A5A-4F7E-BB92-3FF3D3DE696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195360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Videos presentation template.potx" id="{DFF95F30-3DF7-4662-AF1B-8F0AB8D7CBC5}" vid="{503E72FD-1790-4EA9-8B09-21007B4931E2}"/>
    </a:ext>
  </a:extLst>
</a:theme>
</file>

<file path=ppt/theme/theme2.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3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1109</TotalTime>
  <Words>4976</Words>
  <Application>Microsoft Office PowerPoint</Application>
  <PresentationFormat>Widescreen</PresentationFormat>
  <Paragraphs>434</Paragraphs>
  <Slides>51</Slides>
  <Notes>45</Notes>
  <HiddenSlides>2</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51</vt:i4>
      </vt:variant>
    </vt:vector>
  </HeadingPairs>
  <TitlesOfParts>
    <vt:vector size="62" baseType="lpstr">
      <vt:lpstr>Arial</vt:lpstr>
      <vt:lpstr>Calibri</vt:lpstr>
      <vt:lpstr>Calibri Light</vt:lpstr>
      <vt:lpstr>Rockwell</vt:lpstr>
      <vt:lpstr>Segoe UI</vt:lpstr>
      <vt:lpstr>Segoe UI Light</vt:lpstr>
      <vt:lpstr>Office Theme</vt:lpstr>
      <vt:lpstr>1_Office Theme</vt:lpstr>
      <vt:lpstr>2_Office Theme</vt:lpstr>
      <vt:lpstr>3_Office Theme</vt:lpstr>
      <vt:lpstr>4_Office Theme</vt:lpstr>
      <vt:lpstr>Download all my presentations and video recordings</vt:lpstr>
      <vt:lpstr>Are you thinking about any of the following?</vt:lpstr>
      <vt:lpstr>5 steps to driving sustainable  Microsoft 365 &amp; SharePoint adoption</vt:lpstr>
      <vt:lpstr>About me - Asif Rehmani</vt:lpstr>
      <vt:lpstr>Why not just 1 silver bullet for increasing adoption instead of  5 things?</vt:lpstr>
      <vt:lpstr>The offer</vt:lpstr>
      <vt:lpstr>The ‘Jumbo’ problem we are trying to solve</vt:lpstr>
      <vt:lpstr>Let’s not make the same mistakes again</vt:lpstr>
      <vt:lpstr>User adoption does not have a Begin and End date</vt:lpstr>
      <vt:lpstr>“User adoption is a journey, not a destination. If you stop investing and engaging your users, adoption will slow and eventually die out”</vt:lpstr>
      <vt:lpstr>User Adoption as a Service (UAaaS)</vt:lpstr>
      <vt:lpstr>First, make sure you have executive support</vt:lpstr>
      <vt:lpstr>Look for and Solve a  Critical Problem</vt:lpstr>
      <vt:lpstr>Story of my dad and the iPhone</vt:lpstr>
      <vt:lpstr>The story of the secretary in Tennessee</vt:lpstr>
      <vt:lpstr>Terrible looking website </vt:lpstr>
      <vt:lpstr>Sony Case Study</vt:lpstr>
      <vt:lpstr>Solution that can be built in days or weeks</vt:lpstr>
      <vt:lpstr>Identify and support Champions and Evangelists in each department</vt:lpstr>
      <vt:lpstr>Why do you need Champions?</vt:lpstr>
      <vt:lpstr>No need to create champions.  Discover existing influencers and get them on your side.</vt:lpstr>
      <vt:lpstr>Why would anyone want to be a ‘Champion’? (additional possible titles: Champions, Evangelists, MVPs)</vt:lpstr>
      <vt:lpstr>Incentivize desired behavior  </vt:lpstr>
      <vt:lpstr>Hold an Award ceremony</vt:lpstr>
      <vt:lpstr>Award Categories</vt:lpstr>
      <vt:lpstr>Even simple gestures go a long way</vt:lpstr>
      <vt:lpstr>PowerPoint Presentation</vt:lpstr>
      <vt:lpstr>My story of training end users in Chicago</vt:lpstr>
      <vt:lpstr>Challenge  Traditional training doesn’t work for end users</vt:lpstr>
      <vt:lpstr>PowerPoint Presentation</vt:lpstr>
      <vt:lpstr>Do end users want to be trained… or helped?</vt:lpstr>
      <vt:lpstr>Conduct Awareness sessions instead of Training</vt:lpstr>
      <vt:lpstr>People prefer social and natural learning over formal learning</vt:lpstr>
      <vt:lpstr>PowerPoint Presentation</vt:lpstr>
      <vt:lpstr>Lunch and Learn works!</vt:lpstr>
      <vt:lpstr>Focus on Context not only Content</vt:lpstr>
      <vt:lpstr>Fragmented information hurts adoption</vt:lpstr>
      <vt:lpstr>Provide visual cues and help in context to the user’s environment</vt:lpstr>
      <vt:lpstr>Microsoft</vt:lpstr>
      <vt:lpstr>Other company examples</vt:lpstr>
      <vt:lpstr>End Goal Get information to users as efficiently as possible</vt:lpstr>
      <vt:lpstr>Also referred to as “Performance Support”</vt:lpstr>
      <vt:lpstr>An example of how I received  Performance Support</vt:lpstr>
      <vt:lpstr>What my presentations used to look like</vt:lpstr>
      <vt:lpstr>What my presentations look like now</vt:lpstr>
      <vt:lpstr>The story of the Governance Guy</vt:lpstr>
      <vt:lpstr>Deliver governance, info, support “in context” of the environment</vt:lpstr>
      <vt:lpstr>Example: a policy communicated through an announcement banner when users arrive at a library</vt:lpstr>
      <vt:lpstr>Step by Step walkthrough guidance</vt:lpstr>
      <vt:lpstr>Summary – The 5 things to increase user adoption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Download all my presentations and video recordings</dc:title>
  <dc:creator>~ Asif Rehmani</dc:creator>
  <cp:lastModifiedBy>Asif Rehmani</cp:lastModifiedBy>
  <cp:revision>2</cp:revision>
  <dcterms:created xsi:type="dcterms:W3CDTF">2020-03-17T12:19:59Z</dcterms:created>
  <dcterms:modified xsi:type="dcterms:W3CDTF">2022-05-11T18:13:10Z</dcterms:modified>
</cp:coreProperties>
</file>