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6.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9" r:id="rId2"/>
    <p:sldMasterId id="2147483681" r:id="rId3"/>
    <p:sldMasterId id="2147483693" r:id="rId4"/>
    <p:sldMasterId id="2147483746" r:id="rId5"/>
    <p:sldMasterId id="2147483758" r:id="rId6"/>
    <p:sldMasterId id="2147483771" r:id="rId7"/>
  </p:sldMasterIdLst>
  <p:notesMasterIdLst>
    <p:notesMasterId r:id="rId76"/>
  </p:notesMasterIdLst>
  <p:sldIdLst>
    <p:sldId id="2145706446" r:id="rId8"/>
    <p:sldId id="2145706445" r:id="rId9"/>
    <p:sldId id="364" r:id="rId10"/>
    <p:sldId id="258" r:id="rId11"/>
    <p:sldId id="2041" r:id="rId12"/>
    <p:sldId id="2145706552" r:id="rId13"/>
    <p:sldId id="298" r:id="rId14"/>
    <p:sldId id="2145706458" r:id="rId15"/>
    <p:sldId id="400" r:id="rId16"/>
    <p:sldId id="402" r:id="rId17"/>
    <p:sldId id="259" r:id="rId18"/>
    <p:sldId id="2072" r:id="rId19"/>
    <p:sldId id="428" r:id="rId20"/>
    <p:sldId id="401" r:id="rId21"/>
    <p:sldId id="2145706460" r:id="rId22"/>
    <p:sldId id="2145706557" r:id="rId23"/>
    <p:sldId id="2145706459" r:id="rId24"/>
    <p:sldId id="2145706495" r:id="rId25"/>
    <p:sldId id="2145706497" r:id="rId26"/>
    <p:sldId id="2145706498" r:id="rId27"/>
    <p:sldId id="395" r:id="rId28"/>
    <p:sldId id="430" r:id="rId29"/>
    <p:sldId id="2145706503" r:id="rId30"/>
    <p:sldId id="423" r:id="rId31"/>
    <p:sldId id="2073" r:id="rId32"/>
    <p:sldId id="2145706450" r:id="rId33"/>
    <p:sldId id="421" r:id="rId34"/>
    <p:sldId id="371" r:id="rId35"/>
    <p:sldId id="418" r:id="rId36"/>
    <p:sldId id="2075" r:id="rId37"/>
    <p:sldId id="2043" r:id="rId38"/>
    <p:sldId id="2145706452" r:id="rId39"/>
    <p:sldId id="257" r:id="rId40"/>
    <p:sldId id="396" r:id="rId41"/>
    <p:sldId id="440" r:id="rId42"/>
    <p:sldId id="410" r:id="rId43"/>
    <p:sldId id="399" r:id="rId44"/>
    <p:sldId id="2044" r:id="rId45"/>
    <p:sldId id="411" r:id="rId46"/>
    <p:sldId id="2048" r:id="rId47"/>
    <p:sldId id="2019" r:id="rId48"/>
    <p:sldId id="419" r:id="rId49"/>
    <p:sldId id="397" r:id="rId50"/>
    <p:sldId id="2086" r:id="rId51"/>
    <p:sldId id="261" r:id="rId52"/>
    <p:sldId id="2145706553" r:id="rId53"/>
    <p:sldId id="2145706554" r:id="rId54"/>
    <p:sldId id="378" r:id="rId55"/>
    <p:sldId id="2069" r:id="rId56"/>
    <p:sldId id="2145706454" r:id="rId57"/>
    <p:sldId id="1749" r:id="rId58"/>
    <p:sldId id="2145706546" r:id="rId59"/>
    <p:sldId id="1769" r:id="rId60"/>
    <p:sldId id="1727" r:id="rId61"/>
    <p:sldId id="437" r:id="rId62"/>
    <p:sldId id="1752" r:id="rId63"/>
    <p:sldId id="1753" r:id="rId64"/>
    <p:sldId id="2277" r:id="rId65"/>
    <p:sldId id="2145706550" r:id="rId66"/>
    <p:sldId id="2145706461" r:id="rId67"/>
    <p:sldId id="2145706449" r:id="rId68"/>
    <p:sldId id="2237" r:id="rId69"/>
    <p:sldId id="2206" r:id="rId70"/>
    <p:sldId id="2207" r:id="rId71"/>
    <p:sldId id="2238" r:id="rId72"/>
    <p:sldId id="391" r:id="rId73"/>
    <p:sldId id="2145706556" r:id="rId74"/>
    <p:sldId id="2145706464" r:id="rId75"/>
  </p:sldIdLst>
  <p:sldSz cx="12192000" cy="6858000"/>
  <p:notesSz cx="6858000" cy="9144000"/>
  <p:custDataLst>
    <p:tags r:id="rId7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749F493-D258-4D92-9742-3E877C6BCBCE}">
          <p14:sldIdLst>
            <p14:sldId id="2145706446"/>
            <p14:sldId id="2145706445"/>
            <p14:sldId id="364"/>
            <p14:sldId id="258"/>
            <p14:sldId id="2041"/>
            <p14:sldId id="2145706552"/>
            <p14:sldId id="298"/>
            <p14:sldId id="2145706458"/>
            <p14:sldId id="400"/>
            <p14:sldId id="402"/>
            <p14:sldId id="259"/>
            <p14:sldId id="2072"/>
            <p14:sldId id="428"/>
          </p14:sldIdLst>
        </p14:section>
        <p14:section name="Step 1" id="{ADADA59D-BAC2-4BA0-8C61-0B4EDF2CF2CB}">
          <p14:sldIdLst>
            <p14:sldId id="401"/>
            <p14:sldId id="2145706460"/>
            <p14:sldId id="2145706557"/>
            <p14:sldId id="2145706459"/>
            <p14:sldId id="2145706495"/>
            <p14:sldId id="2145706497"/>
            <p14:sldId id="2145706498"/>
          </p14:sldIdLst>
        </p14:section>
        <p14:section name="Step 2" id="{A8FCC5C4-9D5E-4066-98FC-5626F36E544E}">
          <p14:sldIdLst>
            <p14:sldId id="395"/>
            <p14:sldId id="430"/>
            <p14:sldId id="2145706503"/>
            <p14:sldId id="423"/>
            <p14:sldId id="2073"/>
            <p14:sldId id="2145706450"/>
            <p14:sldId id="421"/>
          </p14:sldIdLst>
        </p14:section>
        <p14:section name="Step 3" id="{B0070674-E589-4A91-B8A7-82504CE9141A}">
          <p14:sldIdLst>
            <p14:sldId id="371"/>
            <p14:sldId id="418"/>
            <p14:sldId id="2075"/>
            <p14:sldId id="2043"/>
            <p14:sldId id="2145706452"/>
            <p14:sldId id="257"/>
          </p14:sldIdLst>
        </p14:section>
        <p14:section name="Step 4" id="{65E78C87-853D-4D49-A603-537EC656385C}">
          <p14:sldIdLst>
            <p14:sldId id="396"/>
            <p14:sldId id="440"/>
            <p14:sldId id="410"/>
            <p14:sldId id="399"/>
            <p14:sldId id="2044"/>
            <p14:sldId id="411"/>
            <p14:sldId id="2048"/>
            <p14:sldId id="2019"/>
            <p14:sldId id="419"/>
          </p14:sldIdLst>
        </p14:section>
        <p14:section name="Step 5" id="{C812DDEA-A23C-4FFA-B9F6-E694B32DEF37}">
          <p14:sldIdLst>
            <p14:sldId id="397"/>
            <p14:sldId id="2086"/>
            <p14:sldId id="261"/>
            <p14:sldId id="2145706553"/>
            <p14:sldId id="2145706554"/>
            <p14:sldId id="378"/>
            <p14:sldId id="2069"/>
            <p14:sldId id="2145706454"/>
            <p14:sldId id="1749"/>
            <p14:sldId id="2145706546"/>
            <p14:sldId id="1769"/>
            <p14:sldId id="1727"/>
            <p14:sldId id="437"/>
            <p14:sldId id="1752"/>
            <p14:sldId id="1753"/>
            <p14:sldId id="2277"/>
            <p14:sldId id="2145706550"/>
            <p14:sldId id="2145706461"/>
            <p14:sldId id="2145706449"/>
            <p14:sldId id="2237"/>
            <p14:sldId id="2206"/>
            <p14:sldId id="2207"/>
            <p14:sldId id="2238"/>
          </p14:sldIdLst>
        </p14:section>
        <p14:section name="Summary" id="{45A582F3-4F4F-4000-9EF0-672FD4039B60}">
          <p14:sldIdLst>
            <p14:sldId id="391"/>
            <p14:sldId id="2145706556"/>
            <p14:sldId id="214570646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DCDFE2-9FA8-4798-C717-2F3F24A8CA59}" v="3" dt="2026-08-24T11:11:41.241"/>
    <p1510:client id="{B7CFA120-6175-4B18-BF57-75AD94D0885B}" v="1" dt="2026-08-24T11:04:39.7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4.xml"/><Relationship Id="rId82" Type="http://schemas.microsoft.com/office/2016/11/relationships/changesInfo" Target="changesInfos/changesInfo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tags" Target="tags/tag1.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if Rehmani" userId="e3bc34669d675361" providerId="Windows Live" clId="Web-{05DCDFE2-9FA8-4798-C717-2F3F24A8CA59}"/>
    <pc:docChg chg="addSld delSld modSld modSection">
      <pc:chgData name="Asif Rehmani" userId="e3bc34669d675361" providerId="Windows Live" clId="Web-{05DCDFE2-9FA8-4798-C717-2F3F24A8CA59}" dt="2026-08-24T11:11:41.241" v="3" actId="20577"/>
      <pc:docMkLst>
        <pc:docMk/>
      </pc:docMkLst>
      <pc:sldChg chg="modSp add del">
        <pc:chgData name="Asif Rehmani" userId="e3bc34669d675361" providerId="Windows Live" clId="Web-{05DCDFE2-9FA8-4798-C717-2F3F24A8CA59}" dt="2026-08-24T11:11:41.241" v="3" actId="20577"/>
        <pc:sldMkLst>
          <pc:docMk/>
          <pc:sldMk cId="3205856081" sldId="364"/>
        </pc:sldMkLst>
        <pc:spChg chg="mod">
          <ac:chgData name="Asif Rehmani" userId="e3bc34669d675361" providerId="Windows Live" clId="Web-{05DCDFE2-9FA8-4798-C717-2F3F24A8CA59}" dt="2026-08-24T11:11:41.241" v="3" actId="20577"/>
          <ac:spMkLst>
            <pc:docMk/>
            <pc:sldMk cId="3205856081" sldId="364"/>
            <ac:spMk id="3" creationId="{00000000-0000-0000-0000-000000000000}"/>
          </ac:spMkLst>
        </pc:spChg>
      </pc:sldChg>
      <pc:sldChg chg="modSp">
        <pc:chgData name="Asif Rehmani" userId="e3bc34669d675361" providerId="Windows Live" clId="Web-{05DCDFE2-9FA8-4798-C717-2F3F24A8CA59}" dt="2026-08-24T11:10:48.739" v="0"/>
        <pc:sldMkLst>
          <pc:docMk/>
          <pc:sldMk cId="1087614622" sldId="400"/>
        </pc:sldMkLst>
        <pc:picChg chg="mod">
          <ac:chgData name="Asif Rehmani" userId="e3bc34669d675361" providerId="Windows Live" clId="Web-{05DCDFE2-9FA8-4798-C717-2F3F24A8CA59}" dt="2026-08-24T11:10:48.739" v="0"/>
          <ac:picMkLst>
            <pc:docMk/>
            <pc:sldMk cId="1087614622" sldId="400"/>
            <ac:picMk id="5" creationId="{00000000-0000-0000-0000-000000000000}"/>
          </ac:picMkLst>
        </pc:picChg>
        <pc:picChg chg="mod">
          <ac:chgData name="Asif Rehmani" userId="e3bc34669d675361" providerId="Windows Live" clId="Web-{05DCDFE2-9FA8-4798-C717-2F3F24A8CA59}" dt="2026-08-24T11:10:48.739" v="0"/>
          <ac:picMkLst>
            <pc:docMk/>
            <pc:sldMk cId="1087614622" sldId="400"/>
            <ac:picMk id="7" creationId="{00000000-0000-0000-0000-000000000000}"/>
          </ac:picMkLst>
        </pc:picChg>
      </pc:sldChg>
      <pc:sldChg chg="modSp">
        <pc:chgData name="Asif Rehmani" userId="e3bc34669d675361" providerId="Windows Live" clId="Web-{05DCDFE2-9FA8-4798-C717-2F3F24A8CA59}" dt="2026-08-24T11:10:48.739" v="0"/>
        <pc:sldMkLst>
          <pc:docMk/>
          <pc:sldMk cId="239631888" sldId="2206"/>
        </pc:sldMkLst>
        <pc:picChg chg="mod">
          <ac:chgData name="Asif Rehmani" userId="e3bc34669d675361" providerId="Windows Live" clId="Web-{05DCDFE2-9FA8-4798-C717-2F3F24A8CA59}" dt="2026-08-24T11:10:48.739" v="0"/>
          <ac:picMkLst>
            <pc:docMk/>
            <pc:sldMk cId="239631888" sldId="2206"/>
            <ac:picMk id="3" creationId="{087BD830-43D5-888A-184C-4EA00D80B010}"/>
          </ac:picMkLst>
        </pc:picChg>
      </pc:sldChg>
      <pc:sldChg chg="modSp">
        <pc:chgData name="Asif Rehmani" userId="e3bc34669d675361" providerId="Windows Live" clId="Web-{05DCDFE2-9FA8-4798-C717-2F3F24A8CA59}" dt="2026-08-24T11:10:48.739" v="0"/>
        <pc:sldMkLst>
          <pc:docMk/>
          <pc:sldMk cId="1496550153" sldId="2207"/>
        </pc:sldMkLst>
        <pc:picChg chg="mod">
          <ac:chgData name="Asif Rehmani" userId="e3bc34669d675361" providerId="Windows Live" clId="Web-{05DCDFE2-9FA8-4798-C717-2F3F24A8CA59}" dt="2026-08-24T11:10:48.739" v="0"/>
          <ac:picMkLst>
            <pc:docMk/>
            <pc:sldMk cId="1496550153" sldId="2207"/>
            <ac:picMk id="3" creationId="{087BD830-43D5-888A-184C-4EA00D80B010}"/>
          </ac:picMkLst>
        </pc:picChg>
      </pc:sldChg>
      <pc:sldChg chg="modSp">
        <pc:chgData name="Asif Rehmani" userId="e3bc34669d675361" providerId="Windows Live" clId="Web-{05DCDFE2-9FA8-4798-C717-2F3F24A8CA59}" dt="2026-08-24T11:10:48.739" v="0"/>
        <pc:sldMkLst>
          <pc:docMk/>
          <pc:sldMk cId="1759463750" sldId="2237"/>
        </pc:sldMkLst>
        <pc:picChg chg="mod">
          <ac:chgData name="Asif Rehmani" userId="e3bc34669d675361" providerId="Windows Live" clId="Web-{05DCDFE2-9FA8-4798-C717-2F3F24A8CA59}" dt="2026-08-24T11:10:48.739" v="0"/>
          <ac:picMkLst>
            <pc:docMk/>
            <pc:sldMk cId="1759463750" sldId="2237"/>
            <ac:picMk id="3" creationId="{FA0CDA30-434D-4C0A-A8A6-E4D91F543895}"/>
          </ac:picMkLst>
        </pc:picChg>
      </pc:sldChg>
      <pc:sldChg chg="modSp">
        <pc:chgData name="Asif Rehmani" userId="e3bc34669d675361" providerId="Windows Live" clId="Web-{05DCDFE2-9FA8-4798-C717-2F3F24A8CA59}" dt="2026-08-24T11:10:48.739" v="0"/>
        <pc:sldMkLst>
          <pc:docMk/>
          <pc:sldMk cId="2216609070" sldId="2238"/>
        </pc:sldMkLst>
        <pc:picChg chg="mod">
          <ac:chgData name="Asif Rehmani" userId="e3bc34669d675361" providerId="Windows Live" clId="Web-{05DCDFE2-9FA8-4798-C717-2F3F24A8CA59}" dt="2026-08-24T11:10:48.739" v="0"/>
          <ac:picMkLst>
            <pc:docMk/>
            <pc:sldMk cId="2216609070" sldId="2238"/>
            <ac:picMk id="4" creationId="{83A14AB7-875F-446A-B00F-8119DE57C4D7}"/>
          </ac:picMkLst>
        </pc:picChg>
      </pc:sldChg>
      <pc:sldChg chg="modSp">
        <pc:chgData name="Asif Rehmani" userId="e3bc34669d675361" providerId="Windows Live" clId="Web-{05DCDFE2-9FA8-4798-C717-2F3F24A8CA59}" dt="2026-08-24T11:10:48.739" v="0"/>
        <pc:sldMkLst>
          <pc:docMk/>
          <pc:sldMk cId="1832868991" sldId="2277"/>
        </pc:sldMkLst>
        <pc:picChg chg="mod">
          <ac:chgData name="Asif Rehmani" userId="e3bc34669d675361" providerId="Windows Live" clId="Web-{05DCDFE2-9FA8-4798-C717-2F3F24A8CA59}" dt="2026-08-24T11:10:48.739" v="0"/>
          <ac:picMkLst>
            <pc:docMk/>
            <pc:sldMk cId="1832868991" sldId="2277"/>
            <ac:picMk id="3" creationId="{549CB72F-8E28-6C38-6475-6639338CBEBB}"/>
          </ac:picMkLst>
        </pc:picChg>
      </pc:sldChg>
      <pc:sldChg chg="modSp">
        <pc:chgData name="Asif Rehmani" userId="e3bc34669d675361" providerId="Windows Live" clId="Web-{05DCDFE2-9FA8-4798-C717-2F3F24A8CA59}" dt="2026-08-24T11:10:48.739" v="0"/>
        <pc:sldMkLst>
          <pc:docMk/>
          <pc:sldMk cId="2587625978" sldId="2145706449"/>
        </pc:sldMkLst>
        <pc:picChg chg="mod">
          <ac:chgData name="Asif Rehmani" userId="e3bc34669d675361" providerId="Windows Live" clId="Web-{05DCDFE2-9FA8-4798-C717-2F3F24A8CA59}" dt="2026-08-24T11:10:48.739" v="0"/>
          <ac:picMkLst>
            <pc:docMk/>
            <pc:sldMk cId="2587625978" sldId="2145706449"/>
            <ac:picMk id="7" creationId="{E7F5799A-65ED-094D-2192-CD536ABACCF1}"/>
          </ac:picMkLst>
        </pc:picChg>
      </pc:sldChg>
      <pc:sldChg chg="modSp">
        <pc:chgData name="Asif Rehmani" userId="e3bc34669d675361" providerId="Windows Live" clId="Web-{05DCDFE2-9FA8-4798-C717-2F3F24A8CA59}" dt="2026-08-24T11:10:48.739" v="0"/>
        <pc:sldMkLst>
          <pc:docMk/>
          <pc:sldMk cId="1885250001" sldId="2145706546"/>
        </pc:sldMkLst>
        <pc:picChg chg="mod">
          <ac:chgData name="Asif Rehmani" userId="e3bc34669d675361" providerId="Windows Live" clId="Web-{05DCDFE2-9FA8-4798-C717-2F3F24A8CA59}" dt="2026-08-24T11:10:48.739" v="0"/>
          <ac:picMkLst>
            <pc:docMk/>
            <pc:sldMk cId="1885250001" sldId="2145706546"/>
            <ac:picMk id="2" creationId="{BA9C0EDB-A59F-71FC-E62A-8ADB32924D47}"/>
          </ac:picMkLst>
        </pc:picChg>
      </pc:sldChg>
    </pc:docChg>
  </pc:docChgLst>
  <pc:docChgLst>
    <pc:chgData name="Asif Rehmani" userId="e3bc34669d675361" providerId="LiveId" clId="{F153A294-7029-402A-AA10-A17168DA7AC6}"/>
    <pc:docChg chg="custSel addSld delSld modSld modSection">
      <pc:chgData name="Asif Rehmani" userId="e3bc34669d675361" providerId="LiveId" clId="{F153A294-7029-402A-AA10-A17168DA7AC6}" dt="2026-08-24T11:04:39.817" v="101" actId="27636"/>
      <pc:docMkLst>
        <pc:docMk/>
      </pc:docMkLst>
      <pc:sldChg chg="modSp mod modAnim">
        <pc:chgData name="Asif Rehmani" userId="e3bc34669d675361" providerId="LiveId" clId="{F153A294-7029-402A-AA10-A17168DA7AC6}" dt="2026-08-24T11:04:39.817" v="101" actId="27636"/>
        <pc:sldMkLst>
          <pc:docMk/>
          <pc:sldMk cId="3205856081" sldId="364"/>
        </pc:sldMkLst>
        <pc:spChg chg="mod">
          <ac:chgData name="Asif Rehmani" userId="e3bc34669d675361" providerId="LiveId" clId="{F153A294-7029-402A-AA10-A17168DA7AC6}" dt="2026-08-24T11:04:39.817" v="101" actId="27636"/>
          <ac:spMkLst>
            <pc:docMk/>
            <pc:sldMk cId="3205856081" sldId="364"/>
            <ac:spMk id="3" creationId="{00000000-0000-0000-0000-000000000000}"/>
          </ac:spMkLst>
        </pc:spChg>
      </pc:sldChg>
      <pc:sldChg chg="modSp mod">
        <pc:chgData name="Asif Rehmani" userId="e3bc34669d675361" providerId="LiveId" clId="{F153A294-7029-402A-AA10-A17168DA7AC6}" dt="2026-08-17T00:46:12.484" v="99" actId="20577"/>
        <pc:sldMkLst>
          <pc:docMk/>
          <pc:sldMk cId="3575020938" sldId="2145706445"/>
        </pc:sldMkLst>
        <pc:spChg chg="mod">
          <ac:chgData name="Asif Rehmani" userId="e3bc34669d675361" providerId="LiveId" clId="{F153A294-7029-402A-AA10-A17168DA7AC6}" dt="2026-08-17T00:46:12.484" v="99" actId="20577"/>
          <ac:spMkLst>
            <pc:docMk/>
            <pc:sldMk cId="3575020938" sldId="2145706445"/>
            <ac:spMk id="2" creationId="{3ABF1ACD-E543-4AB8-B2C9-376981628C5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EF515BC-39B8-4165-910C-1A6B288EF05B}" type="doc">
      <dgm:prSet loTypeId="urn:microsoft.com/office/officeart/2005/8/layout/process4" loCatId="process" qsTypeId="urn:microsoft.com/office/officeart/2005/8/quickstyle/simple2#1" qsCatId="simple" csTypeId="urn:microsoft.com/office/officeart/2005/8/colors/colorful5#1" csCatId="colorful" phldr="1"/>
      <dgm:spPr/>
      <dgm:t>
        <a:bodyPr/>
        <a:lstStyle/>
        <a:p>
          <a:endParaRPr lang="en-US"/>
        </a:p>
      </dgm:t>
    </dgm:pt>
    <dgm:pt modelId="{2FE94278-55A1-404E-9DB4-F9BFDE84D035}">
      <dgm:prSet/>
      <dgm:spPr/>
      <dgm:t>
        <a:bodyPr/>
        <a:lstStyle/>
        <a:p>
          <a:r>
            <a:rPr lang="en-US"/>
            <a:t>This solution Must solve a Real challenge and Delight your team.</a:t>
          </a:r>
        </a:p>
      </dgm:t>
    </dgm:pt>
    <dgm:pt modelId="{6928F2B8-516F-4171-85E8-ABD88DAD64CA}" type="parTrans" cxnId="{3E7947C3-ED0F-4647-BB2E-B0174F200C25}">
      <dgm:prSet/>
      <dgm:spPr/>
      <dgm:t>
        <a:bodyPr/>
        <a:lstStyle/>
        <a:p>
          <a:endParaRPr lang="en-US"/>
        </a:p>
      </dgm:t>
    </dgm:pt>
    <dgm:pt modelId="{9FC63603-EB6D-4A43-9FBB-A11CBAF0CCB2}" type="sibTrans" cxnId="{3E7947C3-ED0F-4647-BB2E-B0174F200C25}">
      <dgm:prSet/>
      <dgm:spPr/>
      <dgm:t>
        <a:bodyPr/>
        <a:lstStyle/>
        <a:p>
          <a:endParaRPr lang="en-US"/>
        </a:p>
      </dgm:t>
    </dgm:pt>
    <dgm:pt modelId="{D4BC23F6-066C-453C-98BC-8403FEB185AD}">
      <dgm:prSet/>
      <dgm:spPr/>
      <dgm:t>
        <a:bodyPr/>
        <a:lstStyle/>
        <a:p>
          <a:r>
            <a:rPr lang="en-US"/>
            <a:t>Formula for creating: Believers/Champions/Evangelists</a:t>
          </a:r>
        </a:p>
      </dgm:t>
    </dgm:pt>
    <dgm:pt modelId="{98F5857D-8EA5-42C1-82EE-324E54C59A90}" type="parTrans" cxnId="{2EDEE86B-19DB-4798-BF49-B13929012DFB}">
      <dgm:prSet/>
      <dgm:spPr/>
      <dgm:t>
        <a:bodyPr/>
        <a:lstStyle/>
        <a:p>
          <a:endParaRPr lang="en-US"/>
        </a:p>
      </dgm:t>
    </dgm:pt>
    <dgm:pt modelId="{BF392797-2E8A-43B0-A7A6-5AEE679CE75C}" type="sibTrans" cxnId="{2EDEE86B-19DB-4798-BF49-B13929012DFB}">
      <dgm:prSet/>
      <dgm:spPr/>
      <dgm:t>
        <a:bodyPr/>
        <a:lstStyle/>
        <a:p>
          <a:endParaRPr lang="en-US"/>
        </a:p>
      </dgm:t>
    </dgm:pt>
    <dgm:pt modelId="{0165F028-A6CC-4F73-9C7C-4B671735FB90}" type="pres">
      <dgm:prSet presAssocID="{0EF515BC-39B8-4165-910C-1A6B288EF05B}" presName="Name0" presStyleCnt="0">
        <dgm:presLayoutVars>
          <dgm:dir/>
          <dgm:animLvl val="lvl"/>
          <dgm:resizeHandles val="exact"/>
        </dgm:presLayoutVars>
      </dgm:prSet>
      <dgm:spPr/>
    </dgm:pt>
    <dgm:pt modelId="{9944F3D4-5CF2-40C1-B8FB-4BEDA96BB601}" type="pres">
      <dgm:prSet presAssocID="{D4BC23F6-066C-453C-98BC-8403FEB185AD}" presName="boxAndChildren" presStyleCnt="0"/>
      <dgm:spPr/>
    </dgm:pt>
    <dgm:pt modelId="{C59378DE-ECCB-4C36-9EB5-BBA0106713AB}" type="pres">
      <dgm:prSet presAssocID="{D4BC23F6-066C-453C-98BC-8403FEB185AD}" presName="parentTextBox" presStyleLbl="node1" presStyleIdx="0" presStyleCnt="2"/>
      <dgm:spPr/>
    </dgm:pt>
    <dgm:pt modelId="{3F4135BC-877D-4F17-A933-F96A94EBAFE5}" type="pres">
      <dgm:prSet presAssocID="{9FC63603-EB6D-4A43-9FBB-A11CBAF0CCB2}" presName="sp" presStyleCnt="0"/>
      <dgm:spPr/>
    </dgm:pt>
    <dgm:pt modelId="{E9EA07A4-F732-4572-80DA-DA2518EB984E}" type="pres">
      <dgm:prSet presAssocID="{2FE94278-55A1-404E-9DB4-F9BFDE84D035}" presName="arrowAndChildren" presStyleCnt="0"/>
      <dgm:spPr/>
    </dgm:pt>
    <dgm:pt modelId="{E31F974F-7488-4460-8F7B-B860F389FAD0}" type="pres">
      <dgm:prSet presAssocID="{2FE94278-55A1-404E-9DB4-F9BFDE84D035}" presName="parentTextArrow" presStyleLbl="node1" presStyleIdx="1" presStyleCnt="2"/>
      <dgm:spPr/>
    </dgm:pt>
  </dgm:ptLst>
  <dgm:cxnLst>
    <dgm:cxn modelId="{FF3DBF48-F565-4A1C-AAE0-9EF771644F58}" type="presOf" srcId="{0EF515BC-39B8-4165-910C-1A6B288EF05B}" destId="{0165F028-A6CC-4F73-9C7C-4B671735FB90}" srcOrd="0" destOrd="0" presId="urn:microsoft.com/office/officeart/2005/8/layout/process4"/>
    <dgm:cxn modelId="{2EDEE86B-19DB-4798-BF49-B13929012DFB}" srcId="{0EF515BC-39B8-4165-910C-1A6B288EF05B}" destId="{D4BC23F6-066C-453C-98BC-8403FEB185AD}" srcOrd="1" destOrd="0" parTransId="{98F5857D-8EA5-42C1-82EE-324E54C59A90}" sibTransId="{BF392797-2E8A-43B0-A7A6-5AEE679CE75C}"/>
    <dgm:cxn modelId="{9B8B5070-5959-4256-BA4C-729ACA8907F8}" type="presOf" srcId="{2FE94278-55A1-404E-9DB4-F9BFDE84D035}" destId="{E31F974F-7488-4460-8F7B-B860F389FAD0}" srcOrd="0" destOrd="0" presId="urn:microsoft.com/office/officeart/2005/8/layout/process4"/>
    <dgm:cxn modelId="{3E7947C3-ED0F-4647-BB2E-B0174F200C25}" srcId="{0EF515BC-39B8-4165-910C-1A6B288EF05B}" destId="{2FE94278-55A1-404E-9DB4-F9BFDE84D035}" srcOrd="0" destOrd="0" parTransId="{6928F2B8-516F-4171-85E8-ABD88DAD64CA}" sibTransId="{9FC63603-EB6D-4A43-9FBB-A11CBAF0CCB2}"/>
    <dgm:cxn modelId="{57BF5BDB-CE53-42A3-BE49-5352F9EE218E}" type="presOf" srcId="{D4BC23F6-066C-453C-98BC-8403FEB185AD}" destId="{C59378DE-ECCB-4C36-9EB5-BBA0106713AB}" srcOrd="0" destOrd="0" presId="urn:microsoft.com/office/officeart/2005/8/layout/process4"/>
    <dgm:cxn modelId="{6F09F966-702D-45BC-AB5F-7C9D88748414}" type="presParOf" srcId="{0165F028-A6CC-4F73-9C7C-4B671735FB90}" destId="{9944F3D4-5CF2-40C1-B8FB-4BEDA96BB601}" srcOrd="0" destOrd="0" presId="urn:microsoft.com/office/officeart/2005/8/layout/process4"/>
    <dgm:cxn modelId="{A9D432E3-2E8A-4069-B338-CAB64FBD423D}" type="presParOf" srcId="{9944F3D4-5CF2-40C1-B8FB-4BEDA96BB601}" destId="{C59378DE-ECCB-4C36-9EB5-BBA0106713AB}" srcOrd="0" destOrd="0" presId="urn:microsoft.com/office/officeart/2005/8/layout/process4"/>
    <dgm:cxn modelId="{5B1112E1-19DC-4867-9C67-66B85531D365}" type="presParOf" srcId="{0165F028-A6CC-4F73-9C7C-4B671735FB90}" destId="{3F4135BC-877D-4F17-A933-F96A94EBAFE5}" srcOrd="1" destOrd="0" presId="urn:microsoft.com/office/officeart/2005/8/layout/process4"/>
    <dgm:cxn modelId="{C83B5D4E-DAEC-46F8-9B93-9975684A3299}" type="presParOf" srcId="{0165F028-A6CC-4F73-9C7C-4B671735FB90}" destId="{E9EA07A4-F732-4572-80DA-DA2518EB984E}" srcOrd="2" destOrd="0" presId="urn:microsoft.com/office/officeart/2005/8/layout/process4"/>
    <dgm:cxn modelId="{4878332A-EC00-41CC-8676-52D795CFCB31}" type="presParOf" srcId="{E9EA07A4-F732-4572-80DA-DA2518EB984E}" destId="{E31F974F-7488-4460-8F7B-B860F389FAD0}"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9378DE-ECCB-4C36-9EB5-BBA0106713AB}">
      <dsp:nvSpPr>
        <dsp:cNvPr id="0" name=""/>
        <dsp:cNvSpPr/>
      </dsp:nvSpPr>
      <dsp:spPr>
        <a:xfrm>
          <a:off x="0" y="2730899"/>
          <a:ext cx="7315200" cy="1791765"/>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7368" tIns="277368" rIns="277368" bIns="277368" numCol="1" spcCol="1270" anchor="ctr" anchorCtr="0">
          <a:noAutofit/>
        </a:bodyPr>
        <a:lstStyle/>
        <a:p>
          <a:pPr marL="0" lvl="0" indent="0" algn="ctr" defTabSz="1733550">
            <a:lnSpc>
              <a:spcPct val="90000"/>
            </a:lnSpc>
            <a:spcBef>
              <a:spcPct val="0"/>
            </a:spcBef>
            <a:spcAft>
              <a:spcPct val="35000"/>
            </a:spcAft>
            <a:buNone/>
          </a:pPr>
          <a:r>
            <a:rPr lang="en-US" sz="3900" kern="1200"/>
            <a:t>Formula for creating: Believers/Champions/Evangelists</a:t>
          </a:r>
        </a:p>
      </dsp:txBody>
      <dsp:txXfrm>
        <a:off x="0" y="2730899"/>
        <a:ext cx="7315200" cy="1791765"/>
      </dsp:txXfrm>
    </dsp:sp>
    <dsp:sp modelId="{E31F974F-7488-4460-8F7B-B860F389FAD0}">
      <dsp:nvSpPr>
        <dsp:cNvPr id="0" name=""/>
        <dsp:cNvSpPr/>
      </dsp:nvSpPr>
      <dsp:spPr>
        <a:xfrm rot="10800000">
          <a:off x="0" y="2040"/>
          <a:ext cx="7315200" cy="2755735"/>
        </a:xfrm>
        <a:prstGeom prst="upArrowCallout">
          <a:avLst/>
        </a:prstGeom>
        <a:solidFill>
          <a:schemeClr val="accent5">
            <a:hueOff val="414507"/>
            <a:satOff val="39495"/>
            <a:lumOff val="-16471"/>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7368" tIns="277368" rIns="277368" bIns="277368" numCol="1" spcCol="1270" anchor="ctr" anchorCtr="0">
          <a:noAutofit/>
        </a:bodyPr>
        <a:lstStyle/>
        <a:p>
          <a:pPr marL="0" lvl="0" indent="0" algn="ctr" defTabSz="1733550">
            <a:lnSpc>
              <a:spcPct val="90000"/>
            </a:lnSpc>
            <a:spcBef>
              <a:spcPct val="0"/>
            </a:spcBef>
            <a:spcAft>
              <a:spcPct val="35000"/>
            </a:spcAft>
            <a:buNone/>
          </a:pPr>
          <a:r>
            <a:rPr lang="en-US" sz="3900" kern="1200"/>
            <a:t>This solution Must solve a Real challenge and Delight your team.</a:t>
          </a:r>
        </a:p>
      </dsp:txBody>
      <dsp:txXfrm rot="10800000">
        <a:off x="0" y="2040"/>
        <a:ext cx="7315200" cy="1790594"/>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73213D-0ACC-4527-891E-6FBF16CDF57F}" type="datetimeFigureOut">
              <a:rPr lang="en-US" smtClean="0"/>
              <a:t>8/24/2026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19D56B-78AE-4B12-A556-C79A622260B2}" type="slidenum">
              <a:rPr lang="en-US" smtClean="0"/>
              <a:t>‹#›</a:t>
            </a:fld>
            <a:endParaRPr lang="en-US"/>
          </a:p>
        </p:txBody>
      </p:sp>
    </p:spTree>
    <p:extLst>
      <p:ext uri="{BB962C8B-B14F-4D97-AF65-F5344CB8AC3E}">
        <p14:creationId xmlns:p14="http://schemas.microsoft.com/office/powerpoint/2010/main" val="2044069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3" Type="http://schemas.openxmlformats.org/officeDocument/2006/relationships/hyperlink" Target="https://elearningindustry.com/how-performance-support-tools-different-from-training-3-pst-examples-microlearning"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My conference topics include:</a:t>
            </a:r>
          </a:p>
          <a:p>
            <a:endParaRPr lang="en-US"/>
          </a:p>
          <a:p>
            <a:pPr marL="171450" indent="-171450">
              <a:buFont typeface="Arial" panose="020B0604020202020204" pitchFamily="34" charset="0"/>
              <a:buChar char="•"/>
            </a:pPr>
            <a:r>
              <a:rPr lang="en-US"/>
              <a:t>Increase user adoption with contextual support and training</a:t>
            </a:r>
          </a:p>
          <a:p>
            <a:pPr marL="171450" indent="-171450">
              <a:buFont typeface="Arial" panose="020B0604020202020204" pitchFamily="34" charset="0"/>
              <a:buChar char="•"/>
            </a:pPr>
            <a:r>
              <a:rPr lang="en-US"/>
              <a:t>Provide learning in the flow of work to your employees</a:t>
            </a:r>
          </a:p>
          <a:p>
            <a:pPr marL="171450" indent="-171450">
              <a:buFont typeface="Arial" panose="020B0604020202020204" pitchFamily="34" charset="0"/>
              <a:buChar char="•"/>
            </a:pPr>
            <a:r>
              <a:rPr lang="en-US"/>
              <a:t>Contextual micro-learning, the evolution of traditional micro-learning</a:t>
            </a:r>
          </a:p>
          <a:p>
            <a:pPr marL="171450" indent="-171450">
              <a:buFont typeface="Arial" panose="020B0604020202020204" pitchFamily="34" charset="0"/>
              <a:buChar char="•"/>
            </a:pPr>
            <a:r>
              <a:rPr lang="en-US"/>
              <a:t>Reduce support tickets with contextual, sensitive learning and support for employees</a:t>
            </a:r>
          </a:p>
          <a:p>
            <a:pPr marL="171450" indent="-171450">
              <a:buFont typeface="Arial" panose="020B0604020202020204" pitchFamily="34" charset="0"/>
              <a:buChar char="•"/>
            </a:pPr>
            <a:r>
              <a:rPr lang="en-US"/>
              <a:t>Five things for immediate impact on increasing user adoption</a:t>
            </a:r>
          </a:p>
          <a:p>
            <a:pPr marL="171450" indent="-171450">
              <a:buFont typeface="Arial" panose="020B0604020202020204" pitchFamily="34" charset="0"/>
              <a:buChar char="•"/>
            </a:pPr>
            <a:r>
              <a:rPr lang="en-US"/>
              <a:t>Setting up effective onboarding and contextual support for your users </a:t>
            </a:r>
          </a:p>
          <a:p>
            <a:pPr marL="171450" indent="-171450">
              <a:buFont typeface="Arial" panose="020B0604020202020204" pitchFamily="34" charset="0"/>
              <a:buChar char="•"/>
            </a:pPr>
            <a:r>
              <a:rPr lang="en-US"/>
              <a:t>organizational change management , how to migrate your users along with your systems </a:t>
            </a:r>
          </a:p>
          <a:p>
            <a:pPr marL="171450" indent="-171450">
              <a:buFont typeface="Arial" panose="020B0604020202020204" pitchFamily="34" charset="0"/>
              <a:buChar char="•"/>
            </a:pPr>
            <a:r>
              <a:rPr lang="en-US"/>
              <a:t>Cracking the user code, how Microsoft Clarity transforms governance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56D8-D5DF-4278-BDD4-7C47CB88B3D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89190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URL to download all my presentations Including many recordings of presentations :</a:t>
            </a:r>
          </a:p>
          <a:p>
            <a:r>
              <a:rPr lang="en-US"/>
              <a:t>https://info.visualsp.com/download-conference-presentations-1</a:t>
            </a:r>
            <a:endParaRPr lang="en-US" b="0"/>
          </a:p>
          <a:p>
            <a:endParaRPr lang="en-US" b="1"/>
          </a:p>
          <a:p>
            <a:endParaRPr lang="en-US" baseline="0"/>
          </a:p>
          <a:p>
            <a:r>
              <a:rPr lang="en-US" baseline="0"/>
              <a:t>What you’ll get from this presentation:</a:t>
            </a:r>
          </a:p>
          <a:p>
            <a:pPr marL="171450" indent="-171450">
              <a:buFont typeface="Arial" panose="020B0604020202020204" pitchFamily="34" charset="0"/>
              <a:buChar char="•"/>
            </a:pPr>
            <a:r>
              <a:rPr lang="en-US" baseline="0"/>
              <a:t>True stories of successes as well as failures related to user training and adoption</a:t>
            </a:r>
          </a:p>
          <a:p>
            <a:pPr marL="171450" indent="-171450">
              <a:buFont typeface="Arial" panose="020B0604020202020204" pitchFamily="34" charset="0"/>
              <a:buChar char="•"/>
            </a:pPr>
            <a:r>
              <a:rPr lang="en-US" baseline="0"/>
              <a:t>5 things that have shown to drive sustainable user adoption in many organizations around the world </a:t>
            </a:r>
          </a:p>
          <a:p>
            <a:pPr marL="171450" indent="-171450">
              <a:buFont typeface="Arial" panose="020B0604020202020204" pitchFamily="34" charset="0"/>
              <a:buChar char="•"/>
            </a:pPr>
            <a:r>
              <a:rPr lang="en-US" baseline="0"/>
              <a:t>Tips on specific programs that have worked for me in the past</a:t>
            </a:r>
            <a:endParaRPr lang="en-US"/>
          </a:p>
          <a:p>
            <a:endParaRPr lang="en-US"/>
          </a:p>
          <a:p>
            <a:r>
              <a:rPr lang="en-US"/>
              <a:t>Sustainable user adoption is a human challenge and not a technology one.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56D8-D5DF-4278-BDD4-7C47CB88B3D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304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any of these points or similar is true then this is the right presentation for you!</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9D56B-78AE-4B12-A556-C79A622260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834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might be thinking why can't there just be one silver bullet to increase adoption of all applications? Wouldn't that be awesome …..</a:t>
            </a:r>
          </a:p>
        </p:txBody>
      </p:sp>
      <p:sp>
        <p:nvSpPr>
          <p:cNvPr id="4" name="Slide Number Placeholder 3"/>
          <p:cNvSpPr>
            <a:spLocks noGrp="1"/>
          </p:cNvSpPr>
          <p:nvPr>
            <p:ph type="sldNum" sz="quarter" idx="5"/>
          </p:nvPr>
        </p:nvSpPr>
        <p:spPr/>
        <p:txBody>
          <a:bodyPr/>
          <a:lstStyle/>
          <a:p>
            <a:fld id="{AC19D56B-78AE-4B12-A556-C79A622260B2}" type="slidenum">
              <a:rPr lang="en-US" smtClean="0"/>
              <a:t>4</a:t>
            </a:fld>
            <a:endParaRPr lang="en-US"/>
          </a:p>
        </p:txBody>
      </p:sp>
    </p:spTree>
    <p:extLst>
      <p:ext uri="{BB962C8B-B14F-4D97-AF65-F5344CB8AC3E}">
        <p14:creationId xmlns:p14="http://schemas.microsoft.com/office/powerpoint/2010/main" val="3140833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Why not 1 silver bullet instead of 5 steps??</a:t>
            </a:r>
          </a:p>
          <a:p>
            <a:endParaRPr lang="en-US"/>
          </a:p>
          <a:p>
            <a:r>
              <a:rPr lang="en-US"/>
              <a:t>Well, my offer to you is that I'll give you 1 Million Dollars if you are able to provide me with that silver bullet instead. So if you ever find it, send it to me here: asif@visualsp.com </a:t>
            </a:r>
          </a:p>
          <a:p>
            <a:endParaRPr lang="en-US"/>
          </a:p>
          <a:p>
            <a:r>
              <a:rPr lang="en-US"/>
              <a:t>It’s besides the point that I don’t have 1 Million in cash. I will beg, borrow and get it to you.</a:t>
            </a:r>
          </a:p>
          <a:p>
            <a:endParaRPr lang="en-US"/>
          </a:p>
          <a:p>
            <a:r>
              <a:rPr lang="en-US" i="1"/>
              <a:t>Why would I be willing to pay you so much or this silver bullet you ask? </a:t>
            </a:r>
          </a:p>
          <a:p>
            <a:endParaRPr lang="en-US"/>
          </a:p>
          <a:p>
            <a:r>
              <a:rPr lang="en-US"/>
              <a:t>because I can just turn around and sell that one silver bullet to companies like Microsoft, IBM , SAP, Oracle, Salesforce, HubSpot, and so many others for billions of dollars because they are all looking for that silver bullet. 😀</a:t>
            </a:r>
          </a:p>
          <a:p>
            <a:endParaRPr lang="en-US"/>
          </a:p>
          <a:p>
            <a:r>
              <a:rPr lang="en-US"/>
              <a:t>The fact of the matter is that there is no one </a:t>
            </a:r>
            <a:r>
              <a:rPr lang="en-US" i="1"/>
              <a:t>silver bullet </a:t>
            </a:r>
            <a:r>
              <a:rPr lang="en-US"/>
              <a:t>that we can use to increase user adoption of our applications. </a:t>
            </a:r>
          </a:p>
          <a:p>
            <a:r>
              <a:rPr lang="en-US"/>
              <a:t>However, there are definitely many </a:t>
            </a:r>
            <a:r>
              <a:rPr lang="en-US" i="1"/>
              <a:t>copper bullets</a:t>
            </a:r>
            <a:r>
              <a:rPr lang="en-US"/>
              <a:t> that we can use to make dents in our effort to increase user adoption. At least that gets us closer to our goal . So let's talk about those instead. </a:t>
            </a:r>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8/24/2026 4:11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932639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things go way beyond just Microsoft 365 and power apps user adoption. These strategies and tactics can be used for any systems.</a:t>
            </a:r>
          </a:p>
        </p:txBody>
      </p:sp>
      <p:sp>
        <p:nvSpPr>
          <p:cNvPr id="4" name="Slide Number Placeholder 3"/>
          <p:cNvSpPr>
            <a:spLocks noGrp="1"/>
          </p:cNvSpPr>
          <p:nvPr>
            <p:ph type="sldNum" sz="quarter" idx="5"/>
          </p:nvPr>
        </p:nvSpPr>
        <p:spPr/>
        <p:txBody>
          <a:bodyPr/>
          <a:lstStyle/>
          <a:p>
            <a:fld id="{AC19D56B-78AE-4B12-A556-C79A622260B2}" type="slidenum">
              <a:rPr lang="en-US" smtClean="0"/>
              <a:t>6</a:t>
            </a:fld>
            <a:endParaRPr lang="en-US"/>
          </a:p>
        </p:txBody>
      </p:sp>
    </p:spTree>
    <p:extLst>
      <p:ext uri="{BB962C8B-B14F-4D97-AF65-F5344CB8AC3E}">
        <p14:creationId xmlns:p14="http://schemas.microsoft.com/office/powerpoint/2010/main" val="193976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I mentioned earlier, my name is Asif Rehmani </a:t>
            </a:r>
          </a:p>
          <a:p>
            <a:r>
              <a:rPr lang="en-US"/>
              <a:t>I am the founder and CEO of VisualSP which is based in Chicago, Illinois. </a:t>
            </a:r>
          </a:p>
          <a:p>
            <a:endParaRPr lang="en-US"/>
          </a:p>
          <a:p>
            <a:r>
              <a:rPr lang="en-US"/>
              <a:t>You can use this QR code to connect with me online Through LinkedIn or email . Ping me and let me know when you are ready to talk. I would love to connect.</a:t>
            </a:r>
          </a:p>
          <a:p>
            <a:endParaRPr lang="en-US"/>
          </a:p>
          <a:p>
            <a:r>
              <a:rPr lang="en-US"/>
              <a:t>This is my 20th year going into it as a Microsoft MVP. My specialty is helping organizations with user adoption of Microsoft technology specifically such as Copilot </a:t>
            </a:r>
          </a:p>
          <a:p>
            <a:endParaRPr lang="en-US"/>
          </a:p>
          <a:p>
            <a:r>
              <a:rPr lang="en-US"/>
              <a:t>I've spoken at many conferences around the world and continue to love the experience </a:t>
            </a:r>
          </a:p>
          <a:p>
            <a:endParaRPr lang="en-US"/>
          </a:p>
          <a:p>
            <a:r>
              <a:rPr lang="en-US"/>
              <a:t>I've been privileged to write multiple books as well, specifically on adoption of technology and making things sticky for your users </a:t>
            </a:r>
          </a:p>
          <a:p>
            <a:endParaRPr lang="en-US"/>
          </a:p>
          <a:p>
            <a:r>
              <a:rPr lang="en-US"/>
              <a:t>Our company VisualSP Is in the digital adoption platforms category. Our software provides in-app guidance to your users on top of applications such as Dynamics Microsoft Dynamics, Copilot, Microsoft 365, and any of your internal web applications With the intention of reducing your support burden while increasing adoption of these technologies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So again, reach out and connect with 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I would love to talk with you about how your AI journey is going for you and your company. I’ll also share with you my experiences of what I've been seeing around the world And how other mid-size and large organizations are navigating their AI journeys</a:t>
            </a:r>
          </a:p>
          <a:p>
            <a:endParaRPr lang="en-US"/>
          </a:p>
          <a:p>
            <a:r>
              <a:rPr lang="en-US"/>
              <a:t>Alright let's get into the presentation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Great systems and initiatives die of an ugly death without people actually using them.</a:t>
            </a:r>
          </a:p>
          <a:p>
            <a:endParaRPr lang="en-US" b="0"/>
          </a:p>
          <a:p>
            <a:r>
              <a:rPr lang="en-US" b="0"/>
              <a:t>A good looking system that does not have users adopting it is worthless.</a:t>
            </a:r>
          </a:p>
          <a:p>
            <a:r>
              <a:rPr lang="en-US" b="0"/>
              <a:t>A bad looking system that has a lot of actual usage is to be emulated.</a:t>
            </a:r>
          </a:p>
          <a:p>
            <a:endParaRPr lang="en-US" b="0"/>
          </a:p>
          <a:p>
            <a:endParaRPr lang="en-US" b="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9D56B-78AE-4B12-A556-C79A622260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6176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Buying SharePoint or Microsoft 365 and not getting the users onboard is like buying a </a:t>
            </a:r>
            <a:r>
              <a:rPr lang="en-US" sz="1200" b="1" kern="1200">
                <a:solidFill>
                  <a:schemeClr val="tx1"/>
                </a:solidFill>
                <a:effectLst/>
                <a:latin typeface="+mn-lt"/>
                <a:ea typeface="+mn-ea"/>
                <a:cs typeface="+mn-cs"/>
              </a:rPr>
              <a:t>Jumbo Jet</a:t>
            </a:r>
            <a:r>
              <a:rPr lang="en-US" sz="1200" kern="1200">
                <a:solidFill>
                  <a:schemeClr val="tx1"/>
                </a:solidFill>
                <a:effectLst/>
                <a:latin typeface="+mn-lt"/>
                <a:ea typeface="+mn-ea"/>
                <a:cs typeface="+mn-cs"/>
              </a:rPr>
              <a:t>, learning to fly it and then flying around in it without passengers. What's the point?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That’s what happens</a:t>
            </a:r>
            <a:r>
              <a:rPr lang="en-US" sz="1200" kern="1200" baseline="0">
                <a:solidFill>
                  <a:schemeClr val="tx1"/>
                </a:solidFill>
                <a:effectLst/>
                <a:latin typeface="+mn-lt"/>
                <a:ea typeface="+mn-ea"/>
                <a:cs typeface="+mn-cs"/>
              </a:rPr>
              <a:t> when end users are not provided the support they need when they need it! Beautiful looking from the outside, but ‘empty’ seats inside thus no user traction. </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0F6B384-BAA4-4FE6-9E23-F8BE541559BB}"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551508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You already tried training them.</a:t>
            </a:r>
            <a:endParaRPr lang="en-US"/>
          </a:p>
          <a:p>
            <a:r>
              <a:rPr lang="en-US"/>
              <a:t>You already tried providing great</a:t>
            </a:r>
            <a:r>
              <a:rPr lang="en-US" baseline="0"/>
              <a:t> resources to people.</a:t>
            </a:r>
          </a:p>
          <a:p>
            <a:r>
              <a:rPr lang="en-US" baseline="0"/>
              <a:t>You tried threatening them ;-)</a:t>
            </a:r>
          </a:p>
          <a:p>
            <a:endParaRPr lang="en-US" baseline="0"/>
          </a:p>
          <a:p>
            <a:r>
              <a:rPr lang="en-US" baseline="0"/>
              <a:t>Nothing has worked. So no point in repeating the same things. </a:t>
            </a:r>
          </a:p>
          <a:p>
            <a:endParaRPr lang="en-US" baseline="0"/>
          </a:p>
          <a:p>
            <a:r>
              <a:rPr lang="en-US" baseline="0"/>
              <a:t>But, what else is there to try...?</a:t>
            </a:r>
            <a:endParaRPr lang="en-US"/>
          </a:p>
        </p:txBody>
      </p:sp>
      <p:sp>
        <p:nvSpPr>
          <p:cNvPr id="4" name="Slide Number Placeholder 3"/>
          <p:cNvSpPr>
            <a:spLocks noGrp="1"/>
          </p:cNvSpPr>
          <p:nvPr>
            <p:ph type="sldNum" sz="quarter" idx="10"/>
          </p:nvPr>
        </p:nvSpPr>
        <p:spPr/>
        <p:txBody>
          <a:bodyPr/>
          <a:lstStyle/>
          <a:p>
            <a:fld id="{AC19D56B-78AE-4B12-A556-C79A622260B2}" type="slidenum">
              <a:rPr lang="en-US" smtClean="0"/>
              <a:t>10</a:t>
            </a:fld>
            <a:endParaRPr lang="en-US"/>
          </a:p>
        </p:txBody>
      </p:sp>
    </p:spTree>
    <p:extLst>
      <p:ext uri="{BB962C8B-B14F-4D97-AF65-F5344CB8AC3E}">
        <p14:creationId xmlns:p14="http://schemas.microsoft.com/office/powerpoint/2010/main" val="4094470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User adoption is not a project. You can't just tackle user adoption within a set period of time. </a:t>
            </a:r>
          </a:p>
          <a:p>
            <a:endParaRPr lang="en-US"/>
          </a:p>
          <a:p>
            <a:r>
              <a:rPr lang="en-US"/>
              <a:t>User adoption is an ongoing effort. But it's worth it. If you are consistent in your quest to increase user adoption, users will love you for it because you will be showing them </a:t>
            </a:r>
            <a:r>
              <a:rPr lang="en-US" i="1"/>
              <a:t>What’s In It For Them</a:t>
            </a:r>
            <a:r>
              <a:rPr lang="en-US"/>
              <a:t> and why they should care.</a:t>
            </a:r>
          </a:p>
        </p:txBody>
      </p:sp>
      <p:sp>
        <p:nvSpPr>
          <p:cNvPr id="4" name="Slide Number Placeholder 3"/>
          <p:cNvSpPr>
            <a:spLocks noGrp="1"/>
          </p:cNvSpPr>
          <p:nvPr>
            <p:ph type="sldNum" sz="quarter" idx="5"/>
          </p:nvPr>
        </p:nvSpPr>
        <p:spPr/>
        <p:txBody>
          <a:bodyPr/>
          <a:lstStyle/>
          <a:p>
            <a:fld id="{AC19D56B-78AE-4B12-A556-C79A622260B2}" type="slidenum">
              <a:rPr lang="en-US" smtClean="0"/>
              <a:t>11</a:t>
            </a:fld>
            <a:endParaRPr lang="en-US"/>
          </a:p>
        </p:txBody>
      </p:sp>
    </p:spTree>
    <p:extLst>
      <p:ext uri="{BB962C8B-B14F-4D97-AF65-F5344CB8AC3E}">
        <p14:creationId xmlns:p14="http://schemas.microsoft.com/office/powerpoint/2010/main" val="4141101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Treat the user adoption service like a product - it gives you a more holistic view of all the interconnected pieces.</a:t>
            </a:r>
          </a:p>
          <a:p>
            <a:r>
              <a:rPr lang="en-US" sz="1200" kern="1200">
                <a:solidFill>
                  <a:schemeClr val="tx1"/>
                </a:solidFill>
                <a:effectLst/>
                <a:latin typeface="+mn-lt"/>
                <a:ea typeface="+mn-ea"/>
                <a:cs typeface="+mn-cs"/>
              </a:rPr>
              <a:t>Be an evangelist. </a:t>
            </a:r>
          </a:p>
          <a:p>
            <a:r>
              <a:rPr lang="en-US" sz="1200" kern="1200">
                <a:solidFill>
                  <a:schemeClr val="tx1"/>
                </a:solidFill>
                <a:effectLst/>
                <a:latin typeface="+mn-lt"/>
                <a:ea typeface="+mn-ea"/>
                <a:cs typeface="+mn-cs"/>
              </a:rPr>
              <a:t>Instead of just answering a question, send short videos or other type of training / help items to users. that's been successful.</a:t>
            </a:r>
          </a:p>
          <a:p>
            <a:r>
              <a:rPr lang="en-US" sz="1200" kern="1200">
                <a:solidFill>
                  <a:schemeClr val="tx1"/>
                </a:solidFill>
                <a:effectLst/>
                <a:latin typeface="+mn-lt"/>
                <a:ea typeface="+mn-ea"/>
                <a:cs typeface="+mn-cs"/>
              </a:rPr>
              <a:t>Use a minimalist approach when deploying solutions by telling users about only a few features instead of overwhelming them.</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9D56B-78AE-4B12-A556-C79A622260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903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wouldn’t launch a SaaS product and walk away—so don’t do that with adoption either.</a:t>
            </a:r>
          </a:p>
          <a:p>
            <a:endParaRPr lang="en-US"/>
          </a:p>
          <a:p>
            <a:r>
              <a:rPr lang="en-US"/>
              <a:t>Just like that, </a:t>
            </a:r>
            <a:r>
              <a:rPr lang="en-US" err="1"/>
              <a:t>UAaaS</a:t>
            </a:r>
            <a:r>
              <a:rPr lang="en-US"/>
              <a:t> (yes… I’m aware how that sounds 😆) is an ongoing way of supporting users to help them do their job.</a:t>
            </a:r>
          </a:p>
          <a:p>
            <a:endParaRPr lang="en-US"/>
          </a:p>
          <a:p>
            <a:r>
              <a:rPr lang="en-US"/>
              <a:t>The more you can automate, the better it will be … for You and for Them.</a:t>
            </a:r>
          </a:p>
          <a:p>
            <a:endParaRPr lang="en-US"/>
          </a:p>
          <a:p>
            <a:r>
              <a:rPr lang="en-US"/>
              <a:t>You don’t roll out systems and hope people adopt. You deliver </a:t>
            </a:r>
            <a:r>
              <a:rPr lang="en-US" err="1"/>
              <a:t>UAaaS</a:t>
            </a:r>
            <a:r>
              <a:rPr lang="en-US"/>
              <a:t>—support and success embedded into their daily experience.</a:t>
            </a:r>
          </a:p>
        </p:txBody>
      </p:sp>
      <p:sp>
        <p:nvSpPr>
          <p:cNvPr id="4" name="Slide Number Placeholder 3"/>
          <p:cNvSpPr>
            <a:spLocks noGrp="1"/>
          </p:cNvSpPr>
          <p:nvPr>
            <p:ph type="sldNum" sz="quarter" idx="10"/>
          </p:nvPr>
        </p:nvSpPr>
        <p:spPr/>
        <p:txBody>
          <a:bodyPr/>
          <a:lstStyle/>
          <a:p>
            <a:fld id="{AC19D56B-78AE-4B12-A556-C79A622260B2}" type="slidenum">
              <a:rPr lang="en-US" smtClean="0"/>
              <a:t>13</a:t>
            </a:fld>
            <a:endParaRPr lang="en-US"/>
          </a:p>
        </p:txBody>
      </p:sp>
    </p:spTree>
    <p:extLst>
      <p:ext uri="{BB962C8B-B14F-4D97-AF65-F5344CB8AC3E}">
        <p14:creationId xmlns:p14="http://schemas.microsoft.com/office/powerpoint/2010/main" val="3899184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Without executive sponsorship and buy-in, you might as well forget about your initiative to achieve sustainable user adoption. It just doesn’t work if you don’t have at least one executive sponsor.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An executive sponsor needs to be at a pretty high level in the organization – at least a Director or above and a business decision maker</a:t>
            </a:r>
          </a:p>
        </p:txBody>
      </p:sp>
      <p:sp>
        <p:nvSpPr>
          <p:cNvPr id="4" name="Slide Number Placeholder 3"/>
          <p:cNvSpPr>
            <a:spLocks noGrp="1"/>
          </p:cNvSpPr>
          <p:nvPr>
            <p:ph type="sldNum" sz="quarter" idx="10"/>
          </p:nvPr>
        </p:nvSpPr>
        <p:spPr/>
        <p:txBody>
          <a:bodyPr/>
          <a:lstStyle/>
          <a:p>
            <a:fld id="{AC19D56B-78AE-4B12-A556-C79A622260B2}" type="slidenum">
              <a:rPr lang="en-US" smtClean="0"/>
              <a:t>14</a:t>
            </a:fld>
            <a:endParaRPr lang="en-US"/>
          </a:p>
        </p:txBody>
      </p:sp>
    </p:spTree>
    <p:extLst>
      <p:ext uri="{BB962C8B-B14F-4D97-AF65-F5344CB8AC3E}">
        <p14:creationId xmlns:p14="http://schemas.microsoft.com/office/powerpoint/2010/main" val="3333340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If you don't have an executive sponsor and you're trying to fight this battle all by yourself, you might as well give up now.</a:t>
            </a:r>
          </a:p>
          <a:p>
            <a:endParaRPr lang="en-US"/>
          </a:p>
          <a:p>
            <a:r>
              <a:rPr lang="en-US"/>
              <a:t>Without the proper backup from the higher echelon of the company, it is going to be almost impossible for you to make an impact unfortunately.</a:t>
            </a:r>
          </a:p>
          <a:p>
            <a:endParaRPr lang="en-US"/>
          </a:p>
        </p:txBody>
      </p:sp>
      <p:sp>
        <p:nvSpPr>
          <p:cNvPr id="4" name="Slide Number Placeholder 3"/>
          <p:cNvSpPr>
            <a:spLocks noGrp="1"/>
          </p:cNvSpPr>
          <p:nvPr>
            <p:ph type="sldNum" sz="quarter" idx="5"/>
          </p:nvPr>
        </p:nvSpPr>
        <p:spPr/>
        <p:txBody>
          <a:bodyPr/>
          <a:lstStyle/>
          <a:p>
            <a:fld id="{AC19D56B-78AE-4B12-A556-C79A622260B2}" type="slidenum">
              <a:rPr lang="en-US" smtClean="0"/>
              <a:t>15</a:t>
            </a:fld>
            <a:endParaRPr lang="en-US"/>
          </a:p>
        </p:txBody>
      </p:sp>
    </p:spTree>
    <p:extLst>
      <p:ext uri="{BB962C8B-B14F-4D97-AF65-F5344CB8AC3E}">
        <p14:creationId xmlns:p14="http://schemas.microsoft.com/office/powerpoint/2010/main" val="27279277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Executive buy-in isn’t just a formality, it’s the foundation for everything else we’re going to talk about today. </a:t>
            </a:r>
          </a:p>
          <a:p>
            <a:r>
              <a:rPr lang="en-US"/>
              <a:t>Without it, user adoption efforts tend to stall out due to lack of visibility, momentum, or support. With it, everything becomes easier because the message is clear: this matters at the top.</a:t>
            </a:r>
          </a:p>
          <a:p>
            <a:endParaRPr lang="en-US"/>
          </a:p>
          <a:p>
            <a:r>
              <a:rPr lang="en-US"/>
              <a:t>When executives prioritize the initiative with budget and resourcing, it signals to the rest of the organization that this isn’t just an IT experiment, it’s a strategic investment. </a:t>
            </a:r>
          </a:p>
          <a:p>
            <a:endParaRPr lang="en-US"/>
          </a:p>
          <a:p>
            <a:r>
              <a:rPr lang="en-US"/>
              <a:t>But money alone isn’t enough. The executive sponsor also has to </a:t>
            </a:r>
            <a:r>
              <a:rPr lang="en-US" i="1"/>
              <a:t>embrace the cultural shift</a:t>
            </a:r>
            <a:r>
              <a:rPr lang="en-US"/>
              <a:t> that comes with new ways of working. That means acknowledging that adopting platforms and tools may disrupt current habits but that this shift is intentional, valuable, and supported at the highest levels.</a:t>
            </a:r>
          </a:p>
          <a:p>
            <a:endParaRPr lang="en-US"/>
          </a:p>
          <a:p>
            <a:r>
              <a:rPr lang="en-US"/>
              <a:t>One of the biggest reasons to secure an engaged sponsor is their ability to influence others. They can knock down barriers, resolve interdepartmental resistance, and push through when change feels hard. Their authority is what gets things unstuck when lower-level change agents hit walls.</a:t>
            </a:r>
          </a:p>
          <a:p>
            <a:endParaRPr lang="en-US"/>
          </a:p>
          <a:p>
            <a:r>
              <a:rPr lang="en-US"/>
              <a:t>Equally important is </a:t>
            </a:r>
            <a:r>
              <a:rPr lang="en-US" i="1"/>
              <a:t>how</a:t>
            </a:r>
            <a:r>
              <a:rPr lang="en-US"/>
              <a:t> they show up. A good sponsor leads by example - sharing updates in Teams/email, approving asking their own reports how they’re using the new tools. When execs use the tech themselves, others follow.</a:t>
            </a:r>
          </a:p>
          <a:p>
            <a:endParaRPr lang="en-US"/>
          </a:p>
          <a:p>
            <a:r>
              <a:rPr lang="en-US"/>
              <a:t>Finally, a strong sponsor creates and enforces an accountability structure. They don’t just approve the initiative and walk away. They expect to see outcomes, and they make it clear that progress will be tracked and reported. That accountability is what turns adoption from a project into a sustainable business function.</a:t>
            </a:r>
          </a:p>
        </p:txBody>
      </p:sp>
      <p:sp>
        <p:nvSpPr>
          <p:cNvPr id="4" name="Slide Number Placeholder 3"/>
          <p:cNvSpPr>
            <a:spLocks noGrp="1"/>
          </p:cNvSpPr>
          <p:nvPr>
            <p:ph type="sldNum" sz="quarter" idx="5"/>
          </p:nvPr>
        </p:nvSpPr>
        <p:spPr/>
        <p:txBody>
          <a:bodyPr/>
          <a:lstStyle/>
          <a:p>
            <a:fld id="{AC19D56B-78AE-4B12-A556-C79A622260B2}" type="slidenum">
              <a:rPr lang="en-US" smtClean="0"/>
              <a:t>17</a:t>
            </a:fld>
            <a:endParaRPr lang="en-US"/>
          </a:p>
        </p:txBody>
      </p:sp>
    </p:spTree>
    <p:extLst>
      <p:ext uri="{BB962C8B-B14F-4D97-AF65-F5344CB8AC3E}">
        <p14:creationId xmlns:p14="http://schemas.microsoft.com/office/powerpoint/2010/main" val="1946499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definition of ‘executive’ in our case is different based on your company size.</a:t>
            </a:r>
          </a:p>
          <a:p>
            <a:endParaRPr lang="en-US"/>
          </a:p>
          <a:p>
            <a:r>
              <a:rPr lang="en-US"/>
              <a:t>If you're in a smaller company, you will need a C level executive backing up your initiative.</a:t>
            </a:r>
          </a:p>
          <a:p>
            <a:endParaRPr lang="en-US"/>
          </a:p>
          <a:p>
            <a:r>
              <a:rPr lang="en-US"/>
              <a:t>If you're in a larger company, it can be someone at least at the director level or above.</a:t>
            </a:r>
          </a:p>
          <a:p>
            <a:endParaRPr lang="en-US"/>
          </a:p>
          <a:p>
            <a:r>
              <a:rPr lang="en-US"/>
              <a:t>At the end of the day, you are looking for an executive that has the power and influence within the company to back up your initiatives.</a:t>
            </a:r>
          </a:p>
        </p:txBody>
      </p:sp>
      <p:sp>
        <p:nvSpPr>
          <p:cNvPr id="4" name="Slide Number Placeholder 3"/>
          <p:cNvSpPr>
            <a:spLocks noGrp="1"/>
          </p:cNvSpPr>
          <p:nvPr>
            <p:ph type="sldNum" sz="quarter" idx="5"/>
          </p:nvPr>
        </p:nvSpPr>
        <p:spPr/>
        <p:txBody>
          <a:bodyPr/>
          <a:lstStyle/>
          <a:p>
            <a:fld id="{142CB2A5-DF56-4495-A354-81CD4FAB6834}" type="slidenum">
              <a:rPr lang="en-US" smtClean="0"/>
              <a:t>18</a:t>
            </a:fld>
            <a:endParaRPr lang="en-US"/>
          </a:p>
        </p:txBody>
      </p:sp>
    </p:spTree>
    <p:extLst>
      <p:ext uri="{BB962C8B-B14F-4D97-AF65-F5344CB8AC3E}">
        <p14:creationId xmlns:p14="http://schemas.microsoft.com/office/powerpoint/2010/main" val="7090812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Having a formal designated governance board if possible is a big plus.</a:t>
            </a:r>
          </a:p>
          <a:p>
            <a:endParaRPr lang="en-US"/>
          </a:p>
          <a:p>
            <a:r>
              <a:rPr lang="en-US" b="1"/>
              <a:t>The User Adoption Governance Board exists to oversee, support, and accelerate the sustained adoption of the platforms across the organization.</a:t>
            </a:r>
            <a:br>
              <a:rPr lang="en-US"/>
            </a:br>
            <a:r>
              <a:rPr lang="en-US"/>
              <a:t>Its core responsibilities include aligning adoption initiatives to business goals, removing organizational roadblocks, prioritizing support and training needs, and ensuring that tool usage is delivering measurable value at every level of the company.</a:t>
            </a:r>
          </a:p>
          <a:p>
            <a:endParaRPr lang="en-US"/>
          </a:p>
          <a:p>
            <a:r>
              <a:rPr lang="en-US"/>
              <a:t>You want representation from the executive sponsor, system administrators, influencers / power users from each department and yourself.</a:t>
            </a:r>
          </a:p>
        </p:txBody>
      </p:sp>
      <p:sp>
        <p:nvSpPr>
          <p:cNvPr id="4" name="Slide Number Placeholder 3"/>
          <p:cNvSpPr>
            <a:spLocks noGrp="1"/>
          </p:cNvSpPr>
          <p:nvPr>
            <p:ph type="sldNum" sz="quarter" idx="5"/>
          </p:nvPr>
        </p:nvSpPr>
        <p:spPr/>
        <p:txBody>
          <a:bodyPr/>
          <a:lstStyle/>
          <a:p>
            <a:fld id="{142CB2A5-DF56-4495-A354-81CD4FAB6834}" type="slidenum">
              <a:rPr lang="en-US" smtClean="0"/>
              <a:t>19</a:t>
            </a:fld>
            <a:endParaRPr lang="en-US"/>
          </a:p>
        </p:txBody>
      </p:sp>
    </p:spTree>
    <p:extLst>
      <p:ext uri="{BB962C8B-B14F-4D97-AF65-F5344CB8AC3E}">
        <p14:creationId xmlns:p14="http://schemas.microsoft.com/office/powerpoint/2010/main" val="103182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would be best for this governance board to meet monthly.</a:t>
            </a:r>
          </a:p>
          <a:p>
            <a:endParaRPr lang="en-US"/>
          </a:p>
          <a:p>
            <a:r>
              <a:rPr lang="en-US"/>
              <a:t>The agenda of the governance board has to be grounded in what is going on currently and what's coming up on the horizon.</a:t>
            </a:r>
          </a:p>
          <a:p>
            <a:r>
              <a:rPr lang="en-US"/>
              <a:t>You want this team to decide on future direction way before it's time to execute so you are not in reactive mode.</a:t>
            </a:r>
          </a:p>
          <a:p>
            <a:endParaRPr lang="en-US"/>
          </a:p>
          <a:p>
            <a:r>
              <a:rPr lang="en-US"/>
              <a:t>The governance board also should be collecting stories of best practices demonstrated by individuals or teams in the company. These stories should be documented and available to others so they can learn from example.</a:t>
            </a:r>
          </a:p>
          <a:p>
            <a:r>
              <a:rPr lang="en-US"/>
              <a:t>For example, how a deal worth $60,000 that was lost years ago was revived by a salesperson looking at the meticulous notes that were kept by the previous salesperson about when the timing would be right for the buyer.</a:t>
            </a:r>
          </a:p>
          <a:p>
            <a:r>
              <a:rPr lang="en-US"/>
              <a:t>How a customer service person was able to delight a customer because of the readily available resources on hand produced by her team.</a:t>
            </a:r>
          </a:p>
          <a:p>
            <a:r>
              <a:rPr lang="en-US"/>
              <a:t>How a marketing person created a dozen e-mail templates based on best practices in the industry that resulted in $1,000,000 in revenue over 3 years.</a:t>
            </a:r>
          </a:p>
          <a:p>
            <a:r>
              <a:rPr lang="en-US"/>
              <a:t>Stories like these exist everywhere and that's what inspires people.</a:t>
            </a:r>
          </a:p>
          <a:p>
            <a:endParaRPr lang="en-US"/>
          </a:p>
          <a:p>
            <a:r>
              <a:rPr lang="en-US"/>
              <a:t>This board also needs to find ways to extend their Microsoft implementation for better user adoption and support with either homegrown solutions or third party solutions.</a:t>
            </a:r>
          </a:p>
          <a:p>
            <a:endParaRPr lang="en-US"/>
          </a:p>
          <a:p>
            <a:r>
              <a:rPr lang="en-US" b="1"/>
              <a:t>Recommended Methodology: "Plan – Execute – Measure – Adjust" (PEMA)</a:t>
            </a:r>
          </a:p>
          <a:p>
            <a:r>
              <a:rPr lang="en-US"/>
              <a:t>You don’t need to overcomplicate this with a heavy framework like ITIL or Six Sigma. Use something lean and business-friendly:</a:t>
            </a:r>
          </a:p>
          <a:p>
            <a:endParaRPr lang="en-US"/>
          </a:p>
          <a:p>
            <a:r>
              <a:rPr lang="en-US" b="1"/>
              <a:t>1. Plan</a:t>
            </a:r>
          </a:p>
          <a:p>
            <a:r>
              <a:rPr lang="en-US"/>
              <a:t>Review current adoption priorities by business area</a:t>
            </a:r>
          </a:p>
          <a:p>
            <a:r>
              <a:rPr lang="en-US"/>
              <a:t>Set the agenda for the month based on org needs + data insights</a:t>
            </a:r>
          </a:p>
          <a:p>
            <a:endParaRPr lang="en-US"/>
          </a:p>
          <a:p>
            <a:r>
              <a:rPr lang="en-US" b="1"/>
              <a:t>2. Execute</a:t>
            </a:r>
          </a:p>
          <a:p>
            <a:r>
              <a:rPr lang="en-US"/>
              <a:t>Assign ownership to new initiatives (campaigns, trainings, automations)</a:t>
            </a:r>
          </a:p>
          <a:p>
            <a:r>
              <a:rPr lang="en-US"/>
              <a:t>Ensure department influencers are rolling out agreed efforts</a:t>
            </a:r>
          </a:p>
          <a:p>
            <a:endParaRPr lang="en-US"/>
          </a:p>
          <a:p>
            <a:r>
              <a:rPr lang="en-US" b="1"/>
              <a:t>3. Measure</a:t>
            </a:r>
          </a:p>
          <a:p>
            <a:r>
              <a:rPr lang="en-US"/>
              <a:t>Review analytics (ex: Teams usage, SharePoint activity, Power Apps engagement, support tickets)</a:t>
            </a:r>
          </a:p>
          <a:p>
            <a:r>
              <a:rPr lang="en-US"/>
              <a:t>Collect qualitative feedback from influencers</a:t>
            </a:r>
          </a:p>
          <a:p>
            <a:endParaRPr lang="en-US" b="1"/>
          </a:p>
          <a:p>
            <a:r>
              <a:rPr lang="en-US" b="1"/>
              <a:t>4. Adjust</a:t>
            </a:r>
          </a:p>
          <a:p>
            <a:r>
              <a:rPr lang="en-US"/>
              <a:t>Refine priorities</a:t>
            </a:r>
          </a:p>
          <a:p>
            <a:r>
              <a:rPr lang="en-US"/>
              <a:t>Add/remove enablement tools</a:t>
            </a:r>
          </a:p>
          <a:p>
            <a:r>
              <a:rPr lang="en-US"/>
              <a:t>Tweak communication or rollout tactics</a:t>
            </a:r>
          </a:p>
          <a:p>
            <a:endParaRPr lang="en-US"/>
          </a:p>
        </p:txBody>
      </p:sp>
      <p:sp>
        <p:nvSpPr>
          <p:cNvPr id="4" name="Slide Number Placeholder 3"/>
          <p:cNvSpPr>
            <a:spLocks noGrp="1"/>
          </p:cNvSpPr>
          <p:nvPr>
            <p:ph type="sldNum" sz="quarter" idx="5"/>
          </p:nvPr>
        </p:nvSpPr>
        <p:spPr/>
        <p:txBody>
          <a:bodyPr/>
          <a:lstStyle/>
          <a:p>
            <a:fld id="{142CB2A5-DF56-4495-A354-81CD4FAB6834}" type="slidenum">
              <a:rPr lang="en-US" smtClean="0"/>
              <a:t>20</a:t>
            </a:fld>
            <a:endParaRPr lang="en-US"/>
          </a:p>
        </p:txBody>
      </p:sp>
    </p:spTree>
    <p:extLst>
      <p:ext uri="{BB962C8B-B14F-4D97-AF65-F5344CB8AC3E}">
        <p14:creationId xmlns:p14="http://schemas.microsoft.com/office/powerpoint/2010/main" val="3104804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could roll out the best system in the world but if users don't understand what's in it for them then nothing will matter.</a:t>
            </a:r>
          </a:p>
          <a:p>
            <a:r>
              <a:rPr lang="en-US"/>
              <a:t>When designing the system, it cannot be based on what the IT department think is best. The interfaces and processes have to be laid out to be the most conducive for the users of the system.</a:t>
            </a:r>
          </a:p>
          <a:p>
            <a:endParaRPr lang="en-US"/>
          </a:p>
          <a:p>
            <a:r>
              <a:rPr lang="en-US"/>
              <a:t>Radio station </a:t>
            </a:r>
            <a:r>
              <a:rPr lang="en-US" i="1"/>
              <a:t>WIIFM (What’s In It For Me). </a:t>
            </a:r>
          </a:p>
          <a:p>
            <a:r>
              <a:rPr lang="en-US"/>
              <a:t>Everyone is listening to it all the time. That’s the truth!</a:t>
            </a:r>
          </a:p>
          <a:p>
            <a:endParaRPr lang="en-US"/>
          </a:p>
          <a:p>
            <a:r>
              <a:rPr lang="en-US"/>
              <a:t>Finding and solving critical problems of users is what it's all about .</a:t>
            </a:r>
          </a:p>
        </p:txBody>
      </p:sp>
      <p:sp>
        <p:nvSpPr>
          <p:cNvPr id="4" name="Slide Number Placeholder 3"/>
          <p:cNvSpPr>
            <a:spLocks noGrp="1"/>
          </p:cNvSpPr>
          <p:nvPr>
            <p:ph type="sldNum" sz="quarter" idx="10"/>
          </p:nvPr>
        </p:nvSpPr>
        <p:spPr/>
        <p:txBody>
          <a:bodyPr/>
          <a:lstStyle/>
          <a:p>
            <a:fld id="{AC19D56B-78AE-4B12-A556-C79A622260B2}" type="slidenum">
              <a:rPr lang="en-US" smtClean="0"/>
              <a:t>21</a:t>
            </a:fld>
            <a:endParaRPr lang="en-US"/>
          </a:p>
        </p:txBody>
      </p:sp>
    </p:spTree>
    <p:extLst>
      <p:ext uri="{BB962C8B-B14F-4D97-AF65-F5344CB8AC3E}">
        <p14:creationId xmlns:p14="http://schemas.microsoft.com/office/powerpoint/2010/main" val="15163171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The perception of the target customer could be very different than yours </a:t>
            </a:r>
          </a:p>
          <a:p>
            <a:r>
              <a:rPr lang="en-US" b="0"/>
              <a:t>My team and I were contracted to perform an IT assessment of operations at a Department of Defense run facility based in Tennessee. This was around 2009 if I remember correctly. </a:t>
            </a:r>
          </a:p>
          <a:p>
            <a:endParaRPr lang="en-US" b="0"/>
          </a:p>
          <a:p>
            <a:r>
              <a:rPr lang="en-US" b="0"/>
              <a:t>Money was no object to these guys. They had more than enough funding and were just looking to create efficient processes within their teams.</a:t>
            </a:r>
          </a:p>
          <a:p>
            <a:r>
              <a:rPr lang="en-US" b="0"/>
              <a:t>They had licensing for all of the Microsoft software that you can imagine. That was going to be our main focus. To look at how we can take their existing processes and enhance them using the Microsoft software on hand. </a:t>
            </a:r>
          </a:p>
          <a:p>
            <a:endParaRPr lang="en-US" b="0"/>
          </a:p>
          <a:p>
            <a:r>
              <a:rPr lang="en-US" b="0"/>
              <a:t>This facility had two buildings which were separated by a couple of hundred feet or less. The first building housed executives. While the second building had program managers, engineers and secretaries.</a:t>
            </a:r>
          </a:p>
          <a:p>
            <a:endParaRPr lang="en-US" b="0"/>
          </a:p>
          <a:p>
            <a:r>
              <a:rPr lang="en-US" b="0"/>
              <a:t>We started with the second building to see what opportunities we could find there because that's where the technical work was being done. </a:t>
            </a:r>
          </a:p>
          <a:p>
            <a:endParaRPr lang="en-US" b="0"/>
          </a:p>
          <a:p>
            <a:r>
              <a:rPr lang="en-US" b="0"/>
              <a:t>There was a secretary that sat not far from the entrance of the building. Her job was to run some reports in excel every single day. Once the reports were run and the figures were tabulated, she would write up the comments from the engineers and then print out the reports from a printer that sat behind her at her desk. </a:t>
            </a:r>
          </a:p>
          <a:p>
            <a:r>
              <a:rPr lang="en-US" b="0"/>
              <a:t>This secretary would then take these paper reports and walk to the first building where the executives sat to deliver these reports to them personally. When she was there, she would talk to the executives , answer any questions they had and then she would return to her desk in the second building. This was a routine every single day and it took half of her day to do this. </a:t>
            </a:r>
          </a:p>
          <a:p>
            <a:endParaRPr lang="en-US" b="0"/>
          </a:p>
          <a:p>
            <a:r>
              <a:rPr lang="en-US" b="0"/>
              <a:t>Our team saw this as an excellent opportunity to make this process more efficient. </a:t>
            </a:r>
          </a:p>
          <a:p>
            <a:r>
              <a:rPr lang="en-US" b="0"/>
              <a:t>We drew up plans for how we could use excel services so that the figures needed would be automatically fetched and tabulated on the server. as soon as the figures were ready, reporting services would kick in to create the reports and dashboards. then when the reports were done, alerting services would alert the executives but the reports were ready so they could see the reports using their web browser immediately. Not only that but they would also have access to previous reports in electronic format should I could see and compare previous data. </a:t>
            </a:r>
          </a:p>
          <a:p>
            <a:r>
              <a:rPr lang="en-US" b="0"/>
              <a:t>All of this would take minutes instead of half a day. And the cost of us implementing this process would not be that long since most of these were no code functionalities that we could configure. </a:t>
            </a:r>
          </a:p>
          <a:p>
            <a:endParaRPr lang="en-US" b="0"/>
          </a:p>
          <a:p>
            <a:r>
              <a:rPr lang="en-US" b="0"/>
              <a:t>We compiled the plans and showed them to our first stakeholder: the secretary. </a:t>
            </a:r>
          </a:p>
          <a:p>
            <a:r>
              <a:rPr lang="en-US" b="0"/>
              <a:t>Her response was not as enthusiastic. She did not see the benefit of this new process. Her comments were: </a:t>
            </a:r>
            <a:r>
              <a:rPr lang="en-US" b="0" i="1"/>
              <a:t>I'm not sure what the problem is with the current process. It's been working fine.</a:t>
            </a:r>
          </a:p>
          <a:p>
            <a:endParaRPr lang="en-US" b="0" i="0"/>
          </a:p>
          <a:p>
            <a:r>
              <a:rPr lang="en-US" b="0"/>
              <a:t>We kind of expected to hear something like this from her since this process was half of her work day. What would she do if she did not do this? This was her job security. On top of that, it got her consistent exposure with the executives. This was not a pain point nor a priority for her to change this process. </a:t>
            </a:r>
          </a:p>
          <a:p>
            <a:endParaRPr lang="en-US" b="0"/>
          </a:p>
          <a:p>
            <a:r>
              <a:rPr lang="en-US" b="0"/>
              <a:t>Then we took the same plans and showed them to our second stakeholder: one of the executives in the first building. </a:t>
            </a:r>
          </a:p>
          <a:p>
            <a:r>
              <a:rPr lang="en-US" b="0"/>
              <a:t>We were confident that of course the executives would see the benefit in this new process that we were suggesting. </a:t>
            </a:r>
          </a:p>
          <a:p>
            <a:endParaRPr lang="en-US" b="0"/>
          </a:p>
          <a:p>
            <a:r>
              <a:rPr lang="en-US" b="0"/>
              <a:t>What happened next blew our mind. </a:t>
            </a:r>
          </a:p>
          <a:p>
            <a:endParaRPr lang="en-US" b="0"/>
          </a:p>
          <a:p>
            <a:r>
              <a:rPr lang="en-US" b="0"/>
              <a:t>The executive politely thanked us first for compiling these plans. He said that he definitely sees the technical efficiencies that this process would achieve. </a:t>
            </a:r>
          </a:p>
          <a:p>
            <a:r>
              <a:rPr lang="en-US" b="0"/>
              <a:t>However, he mentioned another side of this process that we had not considered. He said that whenever this secretary comes to deliver these reports, she brings with her a lot more than factual information that is in the reports. She brings with her the news of the morale and culture in this second building where the project managers and engineers are doing their work. Everyday, the executives find out firsthand exactly what the feeling in the second building is. If there are any issues, they hear about it directly from this secretary instead of never finding out about them or getting the news too late when nothing can be done. </a:t>
            </a:r>
          </a:p>
          <a:p>
            <a:endParaRPr lang="en-US" b="0"/>
          </a:p>
          <a:p>
            <a:r>
              <a:rPr lang="en-US" b="0"/>
              <a:t>So this executive told us that if we went the route of automating these reports, which definitely save time and money in technical efficiencies, it could never possibly replace the other nontangible benefit that they got from this secretary coming to their building everyday. And that benefit was very important to them. </a:t>
            </a:r>
          </a:p>
          <a:p>
            <a:endParaRPr lang="en-US" b="0"/>
          </a:p>
          <a:p>
            <a:r>
              <a:rPr lang="en-US" b="0"/>
              <a:t>What our team thought was an obvious pain point was never a pain point at all to our stakeholders. If we had gone about and built this solution without talking to the stakeholders, they would have just ignored it and still used the old process because that's what worked for them. Even though the new process would have been faster, no one was looking for a faster solution. Time was not a problem where this process was concerned. </a:t>
            </a:r>
          </a:p>
          <a:p>
            <a:endParaRPr lang="en-US" b="0"/>
          </a:p>
          <a:p>
            <a:r>
              <a:rPr lang="en-US" b="0"/>
              <a:t>This was a very important lesson we learned that day. Your perception of a problem Or a pain point could be very different compared to how others perceive it. </a:t>
            </a:r>
          </a:p>
        </p:txBody>
      </p:sp>
      <p:sp>
        <p:nvSpPr>
          <p:cNvPr id="4" name="Slide Number Placeholder 3"/>
          <p:cNvSpPr>
            <a:spLocks noGrp="1"/>
          </p:cNvSpPr>
          <p:nvPr>
            <p:ph type="sldNum" sz="quarter" idx="5"/>
          </p:nvPr>
        </p:nvSpPr>
        <p:spPr/>
        <p:txBody>
          <a:bodyPr/>
          <a:lstStyle/>
          <a:p>
            <a:fld id="{AC19D56B-78AE-4B12-A556-C79A622260B2}" type="slidenum">
              <a:rPr lang="en-US" smtClean="0"/>
              <a:t>22</a:t>
            </a:fld>
            <a:endParaRPr lang="en-US"/>
          </a:p>
        </p:txBody>
      </p:sp>
    </p:spTree>
    <p:extLst>
      <p:ext uri="{BB962C8B-B14F-4D97-AF65-F5344CB8AC3E}">
        <p14:creationId xmlns:p14="http://schemas.microsoft.com/office/powerpoint/2010/main" val="4243465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want to look for real pain points and not assumed pain points. Here are some of the examples of pain points on the slide that are heard from actual salespeople. </a:t>
            </a:r>
          </a:p>
          <a:p>
            <a:endParaRPr lang="en-US"/>
          </a:p>
          <a:p>
            <a:r>
              <a:rPr lang="en-US"/>
              <a:t>Salespersons often ask: “you want me to be out selling or doing administrative work and putting data into the CRM system? Because I can't do both”</a:t>
            </a:r>
          </a:p>
          <a:p>
            <a:endParaRPr lang="en-US"/>
          </a:p>
          <a:p>
            <a:r>
              <a:rPr lang="en-US"/>
              <a:t>Salespeople don't want to lose the personal touch with their customers.</a:t>
            </a:r>
          </a:p>
          <a:p>
            <a:endParaRPr lang="en-US"/>
          </a:p>
          <a:p>
            <a:r>
              <a:rPr lang="en-US"/>
              <a:t>Many times salespeople just feel that the CRM solution is too complicated - doesn't matter if it’s Dynamics or something else</a:t>
            </a:r>
          </a:p>
        </p:txBody>
      </p:sp>
      <p:sp>
        <p:nvSpPr>
          <p:cNvPr id="4" name="Slide Number Placeholder 3"/>
          <p:cNvSpPr>
            <a:spLocks noGrp="1"/>
          </p:cNvSpPr>
          <p:nvPr>
            <p:ph type="sldNum" sz="quarter" idx="5"/>
          </p:nvPr>
        </p:nvSpPr>
        <p:spPr/>
        <p:txBody>
          <a:bodyPr/>
          <a:lstStyle/>
          <a:p>
            <a:fld id="{AC19D56B-78AE-4B12-A556-C79A622260B2}" type="slidenum">
              <a:rPr lang="en-US" smtClean="0"/>
              <a:t>23</a:t>
            </a:fld>
            <a:endParaRPr lang="en-US"/>
          </a:p>
        </p:txBody>
      </p:sp>
    </p:spTree>
    <p:extLst>
      <p:ext uri="{BB962C8B-B14F-4D97-AF65-F5344CB8AC3E}">
        <p14:creationId xmlns:p14="http://schemas.microsoft.com/office/powerpoint/2010/main" val="4964426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Craigslist used to be Very popular in United States. Still is pretty popular even after so many years and so much competition.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Not because of the way it looks of course. It's a really busy looking interface and almost entirely covered with links.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It became popular because of the benefit</a:t>
            </a:r>
            <a:r>
              <a:rPr lang="en-US" sz="1200" baseline="0"/>
              <a:t> it provides connecting buyers and sellers.</a:t>
            </a:r>
          </a:p>
          <a:p>
            <a:r>
              <a:rPr lang="en-US" sz="1200"/>
              <a:t> </a:t>
            </a:r>
          </a:p>
          <a:p>
            <a:r>
              <a:rPr lang="en-US" sz="1200"/>
              <a:t>Providing simple classifieds – small advertisements organized in categories.</a:t>
            </a:r>
          </a:p>
          <a:p>
            <a:r>
              <a:rPr lang="en-US" sz="1200" baseline="0"/>
              <a:t> </a:t>
            </a:r>
          </a:p>
          <a:p>
            <a:r>
              <a:rPr lang="en-US" sz="1200" baseline="0"/>
              <a:t>It started in 1995 as a way to get information to people – simply, easily and fast! </a:t>
            </a:r>
          </a:p>
          <a:p>
            <a:r>
              <a:rPr lang="en-US" sz="1200" baseline="0"/>
              <a:t>Site grew as the demand grew. They ‘listened’ to what people wanted and provided it.</a:t>
            </a:r>
          </a:p>
          <a:p>
            <a:endParaRPr lang="en-US" sz="1200" baseline="0"/>
          </a:p>
          <a:p>
            <a:r>
              <a:rPr lang="en-US" sz="1200" baseline="0"/>
              <a:t>With this type of an interface, they have $694 Million in revenue (as of 2016).</a:t>
            </a:r>
          </a:p>
        </p:txBody>
      </p:sp>
      <p:sp>
        <p:nvSpPr>
          <p:cNvPr id="4" name="Slide Number Placeholder 3"/>
          <p:cNvSpPr>
            <a:spLocks noGrp="1"/>
          </p:cNvSpPr>
          <p:nvPr>
            <p:ph type="sldNum" sz="quarter" idx="10"/>
          </p:nvPr>
        </p:nvSpPr>
        <p:spPr/>
        <p:txBody>
          <a:bodyPr/>
          <a:lstStyle/>
          <a:p>
            <a:fld id="{AC19D56B-78AE-4B12-A556-C79A622260B2}" type="slidenum">
              <a:rPr lang="en-US" smtClean="0"/>
              <a:t>24</a:t>
            </a:fld>
            <a:endParaRPr lang="en-US"/>
          </a:p>
        </p:txBody>
      </p:sp>
    </p:spTree>
    <p:extLst>
      <p:ext uri="{BB962C8B-B14F-4D97-AF65-F5344CB8AC3E}">
        <p14:creationId xmlns:p14="http://schemas.microsoft.com/office/powerpoint/2010/main" val="37464059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Sony</a:t>
            </a:r>
            <a:br>
              <a:rPr lang="en-US"/>
            </a:br>
            <a:r>
              <a:rPr lang="en-US" sz="1200" b="0" i="0" kern="1200">
                <a:solidFill>
                  <a:schemeClr val="tx1"/>
                </a:solidFill>
                <a:effectLst/>
                <a:latin typeface="+mn-lt"/>
                <a:ea typeface="+mn-ea"/>
                <a:cs typeface="+mn-cs"/>
              </a:rPr>
              <a:t>First, they used pictures of Spiderman to get people's attention about the upcoming launch of the new intranet </a:t>
            </a:r>
            <a:br>
              <a:rPr lang="en-US"/>
            </a:br>
            <a:r>
              <a:rPr lang="en-US"/>
              <a:t>Printing to the closest printer web part on page. Why..??? Because that was their pain point. Of course other info they wanted the end users to know also went on the site.</a:t>
            </a:r>
            <a:br>
              <a:rPr lang="en-US"/>
            </a:br>
            <a:br>
              <a:rPr lang="en-US"/>
            </a:b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9D56B-78AE-4B12-A556-C79A622260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9415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Gone are the days when your users told you their requirements and then you delivered a solution months or years after. That waterfall type of development is a thing of the past. </a:t>
            </a:r>
          </a:p>
          <a:p>
            <a:endParaRPr lang="en-US"/>
          </a:p>
          <a:p>
            <a:r>
              <a:rPr lang="en-US"/>
              <a:t>All creation of solutions these days is agile in nature. You want to create and develop low code or preferably no code solutions quickly and get it in front of your users. That's the only way you will build user confidence in your initiatives and thus in return have believers and champions backing up your initiatives.</a:t>
            </a:r>
          </a:p>
        </p:txBody>
      </p:sp>
      <p:sp>
        <p:nvSpPr>
          <p:cNvPr id="4" name="Slide Number Placeholder 3"/>
          <p:cNvSpPr>
            <a:spLocks noGrp="1"/>
          </p:cNvSpPr>
          <p:nvPr>
            <p:ph type="sldNum" sz="quarter" idx="10"/>
          </p:nvPr>
        </p:nvSpPr>
        <p:spPr/>
        <p:txBody>
          <a:bodyPr/>
          <a:lstStyle/>
          <a:p>
            <a:fld id="{AC19D56B-78AE-4B12-A556-C79A622260B2}" type="slidenum">
              <a:rPr lang="en-US" smtClean="0"/>
              <a:t>27</a:t>
            </a:fld>
            <a:endParaRPr lang="en-US"/>
          </a:p>
        </p:txBody>
      </p:sp>
    </p:spTree>
    <p:extLst>
      <p:ext uri="{BB962C8B-B14F-4D97-AF65-F5344CB8AC3E}">
        <p14:creationId xmlns:p14="http://schemas.microsoft.com/office/powerpoint/2010/main" val="5944989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Remember WIIFM…?</a:t>
            </a:r>
          </a:p>
          <a:p>
            <a:endParaRPr lang="en-US"/>
          </a:p>
          <a:p>
            <a:r>
              <a:rPr lang="en-US"/>
              <a:t>Let's put that in perspective and see how that helps incentivize the behavior of champions and evangelists for your initiatives.</a:t>
            </a:r>
          </a:p>
        </p:txBody>
      </p:sp>
      <p:sp>
        <p:nvSpPr>
          <p:cNvPr id="4" name="Slide Number Placeholder 3"/>
          <p:cNvSpPr>
            <a:spLocks noGrp="1"/>
          </p:cNvSpPr>
          <p:nvPr>
            <p:ph type="sldNum" sz="quarter" idx="10"/>
          </p:nvPr>
        </p:nvSpPr>
        <p:spPr/>
        <p:txBody>
          <a:bodyPr/>
          <a:lstStyle/>
          <a:p>
            <a:fld id="{AC19D56B-78AE-4B12-A556-C79A622260B2}" type="slidenum">
              <a:rPr lang="en-US" smtClean="0"/>
              <a:t>28</a:t>
            </a:fld>
            <a:endParaRPr lang="en-US"/>
          </a:p>
        </p:txBody>
      </p:sp>
    </p:spTree>
    <p:extLst>
      <p:ext uri="{BB962C8B-B14F-4D97-AF65-F5344CB8AC3E}">
        <p14:creationId xmlns:p14="http://schemas.microsoft.com/office/powerpoint/2010/main" val="20057712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You can’t do everything. You need your</a:t>
            </a:r>
            <a:r>
              <a:rPr lang="en-US" baseline="0"/>
              <a:t> own MVPs, champions, evangelists.</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	Decentralized Support should</a:t>
            </a:r>
            <a:r>
              <a:rPr lang="en-US" baseline="0"/>
              <a:t> be provided ‘locally’ by each department/team/region, not globally by one or a couple SharePoint guys and gals.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a:t>Power</a:t>
            </a:r>
            <a:r>
              <a:rPr lang="en-US" baseline="0"/>
              <a:t> Users in each group already exist that everyone looks to. Reach out and make them the champions.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Influencers always create excitement and you can get feedback from them of how things are going.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If not everyone is bought in to the idea, you will not be able to accomplish your goals. That’s why champions are needed in every business unit.</a:t>
            </a:r>
            <a:endParaRPr lang="en-US"/>
          </a:p>
          <a:p>
            <a:endParaRPr lang="en-US"/>
          </a:p>
          <a:p>
            <a:endParaRPr lang="en-US"/>
          </a:p>
        </p:txBody>
      </p:sp>
      <p:sp>
        <p:nvSpPr>
          <p:cNvPr id="4" name="Slide Number Placeholder 3"/>
          <p:cNvSpPr>
            <a:spLocks noGrp="1"/>
          </p:cNvSpPr>
          <p:nvPr>
            <p:ph type="sldNum" sz="quarter" idx="10"/>
          </p:nvPr>
        </p:nvSpPr>
        <p:spPr/>
        <p:txBody>
          <a:bodyPr/>
          <a:lstStyle/>
          <a:p>
            <a:fld id="{AC19D56B-78AE-4B12-A556-C79A622260B2}" type="slidenum">
              <a:rPr lang="en-US" smtClean="0"/>
              <a:t>29</a:t>
            </a:fld>
            <a:endParaRPr lang="en-US"/>
          </a:p>
        </p:txBody>
      </p:sp>
    </p:spTree>
    <p:extLst>
      <p:ext uri="{BB962C8B-B14F-4D97-AF65-F5344CB8AC3E}">
        <p14:creationId xmlns:p14="http://schemas.microsoft.com/office/powerpoint/2010/main" val="18776831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There’s </a:t>
            </a:r>
            <a:r>
              <a:rPr lang="en-US" i="1"/>
              <a:t>always </a:t>
            </a:r>
            <a:r>
              <a:rPr lang="en-US" i="0"/>
              <a:t>a person already in each department/team that is an influencer. It's best to identify that person instead of trying to get someone to become an influencer. </a:t>
            </a:r>
            <a:endParaRPr lang="en-US"/>
          </a:p>
        </p:txBody>
      </p:sp>
      <p:sp>
        <p:nvSpPr>
          <p:cNvPr id="4" name="Slide Number Placeholder 3"/>
          <p:cNvSpPr>
            <a:spLocks noGrp="1"/>
          </p:cNvSpPr>
          <p:nvPr>
            <p:ph type="sldNum" sz="quarter" idx="5"/>
          </p:nvPr>
        </p:nvSpPr>
        <p:spPr/>
        <p:txBody>
          <a:bodyPr/>
          <a:lstStyle/>
          <a:p>
            <a:fld id="{AC19D56B-78AE-4B12-A556-C79A622260B2}" type="slidenum">
              <a:rPr lang="en-US" smtClean="0"/>
              <a:t>30</a:t>
            </a:fld>
            <a:endParaRPr lang="en-US"/>
          </a:p>
        </p:txBody>
      </p:sp>
    </p:spTree>
    <p:extLst>
      <p:ext uri="{BB962C8B-B14F-4D97-AF65-F5344CB8AC3E}">
        <p14:creationId xmlns:p14="http://schemas.microsoft.com/office/powerpoint/2010/main" val="41240518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Studies have shown</a:t>
            </a:r>
            <a:r>
              <a:rPr lang="en-US" baseline="0"/>
              <a:t> that </a:t>
            </a:r>
            <a:r>
              <a:rPr lang="en-US"/>
              <a:t>money is not the main motivator for</a:t>
            </a:r>
            <a:r>
              <a:rPr lang="en-US" baseline="0"/>
              <a:t> most people.  </a:t>
            </a:r>
          </a:p>
          <a:p>
            <a:endParaRPr lang="en-US"/>
          </a:p>
          <a:p>
            <a:r>
              <a:rPr lang="en-US"/>
              <a:t>Provide</a:t>
            </a:r>
            <a:r>
              <a:rPr lang="en-US" baseline="0"/>
              <a:t> opportunities for exposure to senior management. Reports that go to upper management have their name on it as a contributor.</a:t>
            </a:r>
          </a:p>
          <a:p>
            <a:endParaRPr lang="en-US" baseline="0"/>
          </a:p>
          <a:p>
            <a:r>
              <a:rPr lang="en-US" baseline="0"/>
              <a:t>Influence technical platforms in their teams.</a:t>
            </a:r>
          </a:p>
          <a:p>
            <a:endParaRPr lang="en-US" baseline="0"/>
          </a:p>
          <a:p>
            <a:r>
              <a:rPr lang="en-US" baseline="0"/>
              <a:t>Impact on defining business policies throughout the company</a:t>
            </a: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9D56B-78AE-4B12-A556-C79A622260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64243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Identify the specific behaviors you want to see in your users.</a:t>
            </a:r>
          </a:p>
          <a:p>
            <a:r>
              <a:rPr lang="en-US"/>
              <a:t>Select individuals that exhibit each of these behaviors.</a:t>
            </a:r>
          </a:p>
          <a:p>
            <a:r>
              <a:rPr lang="en-US"/>
              <a:t>Recognize them in front of their colleagues.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9D56B-78AE-4B12-A556-C79A622260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43828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would be surprised at how even a handshake or a pat on the back can motivate someone. Just make sure to do it publicly and have their colleagues see the recognition they are receiving.</a:t>
            </a:r>
          </a:p>
        </p:txBody>
      </p:sp>
      <p:sp>
        <p:nvSpPr>
          <p:cNvPr id="4" name="Slide Number Placeholder 3"/>
          <p:cNvSpPr>
            <a:spLocks noGrp="1"/>
          </p:cNvSpPr>
          <p:nvPr>
            <p:ph type="sldNum" sz="quarter" idx="5"/>
          </p:nvPr>
        </p:nvSpPr>
        <p:spPr/>
        <p:txBody>
          <a:bodyPr/>
          <a:lstStyle/>
          <a:p>
            <a:fld id="{AC19D56B-78AE-4B12-A556-C79A622260B2}" type="slidenum">
              <a:rPr lang="en-US" smtClean="0"/>
              <a:t>33</a:t>
            </a:fld>
            <a:endParaRPr lang="en-US"/>
          </a:p>
        </p:txBody>
      </p:sp>
    </p:spTree>
    <p:extLst>
      <p:ext uri="{BB962C8B-B14F-4D97-AF65-F5344CB8AC3E}">
        <p14:creationId xmlns:p14="http://schemas.microsoft.com/office/powerpoint/2010/main" val="33813965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Social</a:t>
            </a:r>
            <a:r>
              <a:rPr lang="en-US" baseline="0"/>
              <a:t> learning is key in today’s world.</a:t>
            </a:r>
          </a:p>
          <a:p>
            <a:r>
              <a:rPr lang="en-US" baseline="0"/>
              <a:t>But first… let’s talk about traditional end user training…</a:t>
            </a:r>
          </a:p>
          <a:p>
            <a:endParaRPr lang="en-US"/>
          </a:p>
        </p:txBody>
      </p:sp>
      <p:sp>
        <p:nvSpPr>
          <p:cNvPr id="4" name="Slide Number Placeholder 3"/>
          <p:cNvSpPr>
            <a:spLocks noGrp="1"/>
          </p:cNvSpPr>
          <p:nvPr>
            <p:ph type="sldNum" sz="quarter" idx="10"/>
          </p:nvPr>
        </p:nvSpPr>
        <p:spPr/>
        <p:txBody>
          <a:bodyPr/>
          <a:lstStyle/>
          <a:p>
            <a:fld id="{AC19D56B-78AE-4B12-A556-C79A622260B2}" type="slidenum">
              <a:rPr lang="en-US" smtClean="0"/>
              <a:t>34</a:t>
            </a:fld>
            <a:endParaRPr lang="en-US"/>
          </a:p>
        </p:txBody>
      </p:sp>
    </p:spTree>
    <p:extLst>
      <p:ext uri="{BB962C8B-B14F-4D97-AF65-F5344CB8AC3E}">
        <p14:creationId xmlns:p14="http://schemas.microsoft.com/office/powerpoint/2010/main" val="21178928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 me share with you a </a:t>
            </a:r>
            <a:r>
              <a:rPr lang="en-US" b="1"/>
              <a:t>story about an experience </a:t>
            </a:r>
            <a:r>
              <a:rPr lang="en-US"/>
              <a:t>I had. </a:t>
            </a:r>
          </a:p>
          <a:p>
            <a:endParaRPr lang="en-US"/>
          </a:p>
          <a:p>
            <a:r>
              <a:rPr lang="en-US"/>
              <a:t>Back in </a:t>
            </a:r>
            <a:r>
              <a:rPr lang="en-US" b="1"/>
              <a:t>2009</a:t>
            </a:r>
            <a:r>
              <a:rPr lang="en-US"/>
              <a:t>, I was invited to teach a </a:t>
            </a:r>
            <a:r>
              <a:rPr lang="en-US" b="1"/>
              <a:t>two day end users class in my hometown of Chicago </a:t>
            </a:r>
            <a:r>
              <a:rPr lang="en-US"/>
              <a:t>to employees of an organization that was in the business of providing </a:t>
            </a:r>
            <a:r>
              <a:rPr lang="en-US" b="1"/>
              <a:t>secondary educational institutions (so colleges, universities) with insurance</a:t>
            </a:r>
            <a:r>
              <a:rPr lang="en-US"/>
              <a:t>. </a:t>
            </a:r>
          </a:p>
          <a:p>
            <a:endParaRPr lang="en-US"/>
          </a:p>
          <a:p>
            <a:r>
              <a:rPr lang="en-US"/>
              <a:t>I taught the class to </a:t>
            </a:r>
            <a:r>
              <a:rPr lang="en-US" b="1"/>
              <a:t>30 folks over a 2 day period</a:t>
            </a:r>
            <a:r>
              <a:rPr lang="en-US"/>
              <a:t>.</a:t>
            </a:r>
          </a:p>
          <a:p>
            <a:endParaRPr lang="en-US"/>
          </a:p>
          <a:p>
            <a:r>
              <a:rPr lang="en-US"/>
              <a:t>(No, this is not the actual class and no, that is not me at the front of the class </a:t>
            </a:r>
            <a:r>
              <a:rPr lang="en-US">
                <a:sym typeface="Wingdings" panose="05000000000000000000" pitchFamily="2" charset="2"/>
              </a:rPr>
              <a:t></a:t>
            </a:r>
            <a:r>
              <a:rPr lang="en-US"/>
              <a:t> )</a:t>
            </a:r>
          </a:p>
          <a:p>
            <a:endParaRPr lang="en-US"/>
          </a:p>
          <a:p>
            <a:r>
              <a:rPr lang="en-US"/>
              <a:t>This was a </a:t>
            </a:r>
            <a:r>
              <a:rPr lang="en-US" b="1"/>
              <a:t>SharePoint focused class </a:t>
            </a:r>
            <a:r>
              <a:rPr lang="en-US"/>
              <a:t>so I taught them all about </a:t>
            </a:r>
            <a:r>
              <a:rPr lang="en-US" b="1"/>
              <a:t>SharePoint</a:t>
            </a:r>
            <a:r>
              <a:rPr lang="en-US"/>
              <a:t> as a </a:t>
            </a:r>
            <a:r>
              <a:rPr lang="en-US" b="1"/>
              <a:t>power user and end user</a:t>
            </a:r>
            <a:r>
              <a:rPr lang="en-US"/>
              <a:t>. </a:t>
            </a:r>
          </a:p>
          <a:p>
            <a:endParaRPr lang="en-US"/>
          </a:p>
          <a:p>
            <a:r>
              <a:rPr lang="en-US"/>
              <a:t>We went over all the </a:t>
            </a:r>
            <a:r>
              <a:rPr lang="en-US" b="1"/>
              <a:t>basics</a:t>
            </a:r>
            <a:r>
              <a:rPr lang="en-US"/>
              <a:t> like how to use </a:t>
            </a:r>
            <a:r>
              <a:rPr lang="en-US" b="1"/>
              <a:t>pages, lists, libraries, set up permissions, use web parts </a:t>
            </a:r>
            <a:r>
              <a:rPr lang="en-US"/>
              <a:t>and a lot of other goodies present in SharePoint. </a:t>
            </a:r>
          </a:p>
          <a:p>
            <a:endParaRPr lang="en-US"/>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After the two days of training was over, the person who hired me invited me to </a:t>
            </a:r>
            <a:r>
              <a:rPr lang="en-US" b="1"/>
              <a:t>stay for one extra day</a:t>
            </a:r>
            <a:r>
              <a:rPr lang="en-US"/>
              <a:t>. They would pay me to just </a:t>
            </a:r>
            <a:r>
              <a:rPr lang="en-US" b="1"/>
              <a:t>sit in a nice corner office </a:t>
            </a:r>
            <a:r>
              <a:rPr lang="en-US"/>
              <a:t>with a </a:t>
            </a:r>
            <a:r>
              <a:rPr lang="en-US" b="1"/>
              <a:t>beautiful view of the Chicago river </a:t>
            </a:r>
            <a:r>
              <a:rPr lang="en-US"/>
              <a:t>and all I would have to do is to answer any questions that people had. I said sure. That’s </a:t>
            </a:r>
            <a:r>
              <a:rPr lang="en-US" b="1"/>
              <a:t>easy enough</a:t>
            </a:r>
            <a:r>
              <a:rPr lang="en-US"/>
              <a:t>. I have already taught them everything that they needed to know over the last couple of days. I'm sure there will be </a:t>
            </a:r>
            <a:r>
              <a:rPr lang="en-US" b="1"/>
              <a:t>little to no questions </a:t>
            </a:r>
            <a:r>
              <a:rPr lang="en-US"/>
              <a:t>….</a:t>
            </a:r>
          </a:p>
          <a:p>
            <a:endParaRPr lang="en-US"/>
          </a:p>
          <a:p>
            <a:r>
              <a:rPr lang="en-US"/>
              <a:t>Boy </a:t>
            </a:r>
            <a:r>
              <a:rPr lang="en-US" b="1"/>
              <a:t>was I wrong </a:t>
            </a:r>
            <a:r>
              <a:rPr lang="en-US"/>
              <a:t>….</a:t>
            </a:r>
          </a:p>
          <a:p>
            <a:endParaRPr lang="en-US"/>
          </a:p>
          <a:p>
            <a:r>
              <a:rPr lang="en-US"/>
              <a:t>there was a </a:t>
            </a:r>
            <a:r>
              <a:rPr lang="en-US" b="1"/>
              <a:t>line out the door the whole day </a:t>
            </a:r>
            <a:r>
              <a:rPr lang="en-US"/>
              <a:t>of people with questions. Questions about </a:t>
            </a:r>
            <a:r>
              <a:rPr lang="en-US" b="1"/>
              <a:t>how they get their job done </a:t>
            </a:r>
            <a:r>
              <a:rPr lang="en-US"/>
              <a:t>using the technology that I had taught them about. Now I was explaining to them one on one what I just taught them the last two days. </a:t>
            </a:r>
          </a:p>
          <a:p>
            <a:endParaRPr lang="en-US"/>
          </a:p>
          <a:p>
            <a:r>
              <a:rPr lang="en-US"/>
              <a:t>I felt </a:t>
            </a:r>
            <a:r>
              <a:rPr lang="en-US" b="1"/>
              <a:t>pretty ashamed</a:t>
            </a:r>
            <a:r>
              <a:rPr lang="en-US"/>
              <a:t>. My first thought was that I must have been a </a:t>
            </a:r>
            <a:r>
              <a:rPr lang="en-US" b="1"/>
              <a:t>horrible teacher. </a:t>
            </a:r>
            <a:r>
              <a:rPr lang="en-US"/>
              <a:t>If all of them have questions regarding what I just taught them. that means I </a:t>
            </a:r>
            <a:r>
              <a:rPr lang="en-US" b="1"/>
              <a:t>did not do a good job teaching </a:t>
            </a:r>
            <a:r>
              <a:rPr lang="en-US"/>
              <a:t>in the last two days because if I did, they should remember everything I taught them and know how to do it. Right…?</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After that experience in Chicago, I thought about this some more. Do end users really want to be trained? Is that the best way for us to empower them to help them do their job? </a:t>
            </a:r>
          </a:p>
          <a:p>
            <a:endParaRPr lang="en-US"/>
          </a:p>
          <a:p>
            <a:endParaRPr lang="en-US"/>
          </a:p>
        </p:txBody>
      </p:sp>
      <p:sp>
        <p:nvSpPr>
          <p:cNvPr id="4" name="Slide Number Placeholder 3"/>
          <p:cNvSpPr>
            <a:spLocks noGrp="1"/>
          </p:cNvSpPr>
          <p:nvPr>
            <p:ph type="sldNum" sz="quarter" idx="5"/>
          </p:nvPr>
        </p:nvSpPr>
        <p:spPr/>
        <p:txBody>
          <a:bodyPr/>
          <a:lstStyle/>
          <a:p>
            <a:fld id="{AC19D56B-78AE-4B12-A556-C79A622260B2}" type="slidenum">
              <a:rPr lang="en-US" smtClean="0"/>
              <a:t>35</a:t>
            </a:fld>
            <a:endParaRPr lang="en-US"/>
          </a:p>
        </p:txBody>
      </p:sp>
    </p:spTree>
    <p:extLst>
      <p:ext uri="{BB962C8B-B14F-4D97-AF65-F5344CB8AC3E}">
        <p14:creationId xmlns:p14="http://schemas.microsoft.com/office/powerpoint/2010/main" val="37748339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My conclusion was: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a:effectLst/>
                <a:latin typeface="Calibri" panose="020F0502020204030204" pitchFamily="34" charset="0"/>
              </a:rPr>
              <a:t>Thoroughly training end users doesn't really work.</a:t>
            </a:r>
            <a:r>
              <a:rPr lang="en-US" sz="1200">
                <a:effectLst/>
                <a:latin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Traditional classroom</a:t>
            </a:r>
            <a:r>
              <a:rPr lang="en-US" baseline="0"/>
              <a:t> and binge learning just doesn’t work for </a:t>
            </a:r>
            <a:r>
              <a:rPr lang="en-US" i="1" baseline="0"/>
              <a:t>end users</a:t>
            </a:r>
            <a:r>
              <a:rPr lang="en-US" baseline="0"/>
              <a:t>. And it Never has!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rPr>
              <a:t>We are not preparing employees to take a test. We are preparing them to help them do their job.</a:t>
            </a:r>
            <a:endParaRPr lang="en-US" baseline="0"/>
          </a:p>
          <a:p>
            <a:endParaRPr lang="en-US" baseline="0"/>
          </a:p>
        </p:txBody>
      </p:sp>
      <p:sp>
        <p:nvSpPr>
          <p:cNvPr id="4" name="Slide Number Placeholder 3"/>
          <p:cNvSpPr>
            <a:spLocks noGrp="1"/>
          </p:cNvSpPr>
          <p:nvPr>
            <p:ph type="sldNum" sz="quarter" idx="10"/>
          </p:nvPr>
        </p:nvSpPr>
        <p:spPr/>
        <p:txBody>
          <a:bodyPr/>
          <a:lstStyle/>
          <a:p>
            <a:fld id="{AC19D56B-78AE-4B12-A556-C79A622260B2}" type="slidenum">
              <a:rPr lang="en-US" smtClean="0"/>
              <a:t>36</a:t>
            </a:fld>
            <a:endParaRPr lang="en-US"/>
          </a:p>
        </p:txBody>
      </p:sp>
    </p:spTree>
    <p:extLst>
      <p:ext uri="{BB962C8B-B14F-4D97-AF65-F5344CB8AC3E}">
        <p14:creationId xmlns:p14="http://schemas.microsoft.com/office/powerpoint/2010/main" val="3329830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Segoe UI Light" panose="020B0502040204020203" pitchFamily="34" charset="0"/>
                <a:cs typeface="Segoe UI Light" panose="020B0502040204020203" pitchFamily="34" charset="0"/>
              </a:rPr>
              <a:t>Users cannot be made to do things they don’t want to do… Unless you want to take extreme measures – which for the record, I definitely do not recommend 😬</a:t>
            </a:r>
          </a:p>
          <a:p>
            <a:endParaRPr lang="en-US"/>
          </a:p>
        </p:txBody>
      </p:sp>
      <p:sp>
        <p:nvSpPr>
          <p:cNvPr id="4" name="Slide Number Placeholder 3"/>
          <p:cNvSpPr>
            <a:spLocks noGrp="1"/>
          </p:cNvSpPr>
          <p:nvPr>
            <p:ph type="sldNum" sz="quarter" idx="10"/>
          </p:nvPr>
        </p:nvSpPr>
        <p:spPr/>
        <p:txBody>
          <a:bodyPr/>
          <a:lstStyle/>
          <a:p>
            <a:fld id="{AC19D56B-78AE-4B12-A556-C79A622260B2}" type="slidenum">
              <a:rPr lang="en-US" smtClean="0"/>
              <a:t>37</a:t>
            </a:fld>
            <a:endParaRPr lang="en-US"/>
          </a:p>
        </p:txBody>
      </p:sp>
    </p:spTree>
    <p:extLst>
      <p:ext uri="{BB962C8B-B14F-4D97-AF65-F5344CB8AC3E}">
        <p14:creationId xmlns:p14="http://schemas.microsoft.com/office/powerpoint/2010/main" val="8877557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Do end users usually ask “Can you train me…?” </a:t>
            </a:r>
          </a:p>
          <a:p>
            <a:r>
              <a:rPr lang="en-US"/>
              <a:t>Or </a:t>
            </a:r>
          </a:p>
          <a:p>
            <a:r>
              <a:rPr lang="en-US"/>
              <a:t>“Can you help me with…?” And “Can I ask you a question…?”</a:t>
            </a:r>
          </a:p>
          <a:p>
            <a:endParaRPr lang="en-US"/>
          </a:p>
          <a:p>
            <a:r>
              <a:rPr lang="en-US"/>
              <a:t>The exact question and the tone of it should provide us all the information we need to know about what our end users are looking for and what they truly </a:t>
            </a:r>
            <a:r>
              <a:rPr lang="en-US" i="1"/>
              <a:t>need.</a:t>
            </a:r>
            <a:endParaRPr lang="en-US"/>
          </a:p>
        </p:txBody>
      </p:sp>
      <p:sp>
        <p:nvSpPr>
          <p:cNvPr id="4" name="Header Placeholder 3"/>
          <p:cNvSpPr>
            <a:spLocks noGrp="1"/>
          </p:cNvSpPr>
          <p:nvPr>
            <p:ph type="hdr" sz="quarter"/>
          </p:nvPr>
        </p:nvSpPr>
        <p:spPr/>
        <p:txBody>
          <a:bodyPr/>
          <a:lstStyle/>
          <a:p>
            <a:pPr marL="0" marR="0" lvl="0" indent="0" algn="l" defTabSz="91436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4"/>
          </p:nvPr>
        </p:nvSpPr>
        <p:spPr/>
        <p:txBody>
          <a:bodyPr/>
          <a:lstStyle/>
          <a:p>
            <a:pPr marL="57150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386CE63F-9E7F-4C04-9D0D-FCA25A8E9E86}" type="datetime8">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8/24/2026 4:11 AM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5"/>
          </p:nvPr>
        </p:nvSpPr>
        <p:spPr/>
        <p:txBody>
          <a:bodyPr/>
          <a:lstStyle/>
          <a:p>
            <a:pPr marL="0" marR="0" lvl="0" indent="0" algn="r" defTabSz="91436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14367"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96287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Empathize</a:t>
            </a:r>
            <a:r>
              <a:rPr lang="en-US" baseline="0"/>
              <a:t> with your users. Understand that typically end users don’t enjoy long training sessions especially when not everything pertains to their job.</a:t>
            </a:r>
          </a:p>
          <a:p>
            <a:endParaRPr lang="en-US" baseline="0"/>
          </a:p>
          <a:p>
            <a:r>
              <a:rPr lang="en-US" sz="1200" b="0" i="0" kern="1200">
                <a:solidFill>
                  <a:schemeClr val="tx1"/>
                </a:solidFill>
                <a:effectLst/>
                <a:latin typeface="+mn-lt"/>
                <a:ea typeface="+mn-ea"/>
                <a:cs typeface="+mn-cs"/>
              </a:rPr>
              <a:t>Sony designed and implemented an awareness session, along with help from Asif, with the following components:</a:t>
            </a:r>
          </a:p>
          <a:p>
            <a:endParaRPr lang="en-US" sz="1200" b="0" i="0" kern="1200">
              <a:solidFill>
                <a:schemeClr val="tx1"/>
              </a:solidFill>
              <a:effectLst/>
              <a:latin typeface="+mn-lt"/>
              <a:ea typeface="+mn-ea"/>
              <a:cs typeface="+mn-cs"/>
            </a:endParaRPr>
          </a:p>
          <a:p>
            <a:pPr marL="0" indent="0">
              <a:buFont typeface="+mj-lt"/>
              <a:buNone/>
            </a:pPr>
            <a:r>
              <a:rPr lang="en-US" sz="1200" b="0" i="0" kern="1200">
                <a:solidFill>
                  <a:schemeClr val="tx1"/>
                </a:solidFill>
                <a:effectLst/>
                <a:latin typeface="+mn-lt"/>
                <a:ea typeface="+mn-ea"/>
                <a:cs typeface="+mn-cs"/>
              </a:rPr>
              <a:t>Orientation sessions delivered at the time of a new launch or a major change. </a:t>
            </a:r>
          </a:p>
          <a:p>
            <a:pPr marL="0" indent="0">
              <a:buFont typeface="+mj-lt"/>
              <a:buNone/>
            </a:pPr>
            <a:endParaRPr lang="en-US" sz="1200" b="0" i="0" kern="1200">
              <a:solidFill>
                <a:schemeClr val="tx1"/>
              </a:solidFill>
              <a:effectLst/>
              <a:latin typeface="+mn-lt"/>
              <a:ea typeface="+mn-ea"/>
              <a:cs typeface="+mn-cs"/>
            </a:endParaRPr>
          </a:p>
          <a:p>
            <a:pPr marL="0" indent="0">
              <a:buFont typeface="+mj-lt"/>
              <a:buNone/>
            </a:pPr>
            <a:r>
              <a:rPr lang="en-US" sz="1200" b="0" i="0" kern="1200">
                <a:solidFill>
                  <a:schemeClr val="tx1"/>
                </a:solidFill>
                <a:effectLst/>
                <a:latin typeface="+mn-lt"/>
                <a:ea typeface="+mn-ea"/>
                <a:cs typeface="+mn-cs"/>
              </a:rPr>
              <a:t>Session never exceeds 4 hours each.</a:t>
            </a:r>
          </a:p>
          <a:p>
            <a:pPr marL="0" indent="0">
              <a:buFont typeface="+mj-lt"/>
              <a:buNone/>
            </a:pPr>
            <a:endParaRPr lang="en-US" sz="1200" b="0" i="0" kern="1200">
              <a:solidFill>
                <a:schemeClr val="tx1"/>
              </a:solidFill>
              <a:effectLst/>
              <a:latin typeface="+mn-lt"/>
              <a:ea typeface="+mn-ea"/>
              <a:cs typeface="+mn-cs"/>
            </a:endParaRPr>
          </a:p>
          <a:p>
            <a:pPr marL="0" indent="0">
              <a:buFont typeface="+mj-lt"/>
              <a:buNone/>
            </a:pPr>
            <a:r>
              <a:rPr lang="en-US" sz="1200" b="0" i="0" kern="1200">
                <a:solidFill>
                  <a:schemeClr val="tx1"/>
                </a:solidFill>
                <a:effectLst/>
                <a:latin typeface="+mn-lt"/>
                <a:ea typeface="+mn-ea"/>
                <a:cs typeface="+mn-cs"/>
              </a:rPr>
              <a:t>Focus areas for the session:</a:t>
            </a:r>
          </a:p>
          <a:p>
            <a:pPr marL="228600" indent="-228600">
              <a:buFont typeface="+mj-lt"/>
              <a:buAutoNum type="arabicPeriod"/>
            </a:pPr>
            <a:r>
              <a:rPr lang="en-US" sz="1200" b="0" i="0" kern="1200">
                <a:solidFill>
                  <a:schemeClr val="tx1"/>
                </a:solidFill>
                <a:effectLst/>
                <a:latin typeface="+mn-lt"/>
                <a:ea typeface="+mn-ea"/>
                <a:cs typeface="+mn-cs"/>
              </a:rPr>
              <a:t>What is changing?</a:t>
            </a:r>
          </a:p>
          <a:p>
            <a:pPr marL="228600" indent="-228600">
              <a:buFont typeface="+mj-lt"/>
              <a:buAutoNum type="arabicPeriod"/>
            </a:pPr>
            <a:r>
              <a:rPr lang="en-US" sz="1200" b="0" i="0" kern="1200">
                <a:solidFill>
                  <a:schemeClr val="tx1"/>
                </a:solidFill>
                <a:effectLst/>
                <a:latin typeface="+mn-lt"/>
                <a:ea typeface="+mn-ea"/>
                <a:cs typeface="+mn-cs"/>
              </a:rPr>
              <a:t>Why is it changing? </a:t>
            </a:r>
          </a:p>
          <a:p>
            <a:pPr marL="228600" indent="-228600">
              <a:buFont typeface="+mj-lt"/>
              <a:buAutoNum type="arabicPeriod"/>
            </a:pPr>
            <a:r>
              <a:rPr lang="en-US" sz="1200" b="0" i="0" kern="1200">
                <a:solidFill>
                  <a:schemeClr val="tx1"/>
                </a:solidFill>
                <a:effectLst/>
                <a:latin typeface="+mn-lt"/>
                <a:ea typeface="+mn-ea"/>
                <a:cs typeface="+mn-cs"/>
              </a:rPr>
              <a:t>How does it affect each department and various roles (especially Yours) in each department?</a:t>
            </a:r>
          </a:p>
          <a:p>
            <a:pPr marL="228600" indent="-228600">
              <a:buFont typeface="+mj-lt"/>
              <a:buAutoNum type="arabicPeriod"/>
            </a:pPr>
            <a:r>
              <a:rPr lang="en-US" sz="1200" b="0" i="0" kern="1200">
                <a:solidFill>
                  <a:schemeClr val="tx1"/>
                </a:solidFill>
                <a:effectLst/>
                <a:latin typeface="+mn-lt"/>
                <a:ea typeface="+mn-ea"/>
                <a:cs typeface="+mn-cs"/>
              </a:rPr>
              <a:t>Where and how do you get help at your moment of need?</a:t>
            </a:r>
          </a:p>
        </p:txBody>
      </p:sp>
      <p:sp>
        <p:nvSpPr>
          <p:cNvPr id="4" name="Slide Number Placeholder 3"/>
          <p:cNvSpPr>
            <a:spLocks noGrp="1"/>
          </p:cNvSpPr>
          <p:nvPr>
            <p:ph type="sldNum" sz="quarter" idx="10"/>
          </p:nvPr>
        </p:nvSpPr>
        <p:spPr/>
        <p:txBody>
          <a:bodyPr/>
          <a:lstStyle/>
          <a:p>
            <a:fld id="{AC19D56B-78AE-4B12-A556-C79A622260B2}" type="slidenum">
              <a:rPr lang="en-US" smtClean="0"/>
              <a:t>39</a:t>
            </a:fld>
            <a:endParaRPr lang="en-US"/>
          </a:p>
        </p:txBody>
      </p:sp>
    </p:spTree>
    <p:extLst>
      <p:ext uri="{BB962C8B-B14F-4D97-AF65-F5344CB8AC3E}">
        <p14:creationId xmlns:p14="http://schemas.microsoft.com/office/powerpoint/2010/main" val="40051221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Social</a:t>
            </a:r>
            <a:r>
              <a:rPr lang="en-US" baseline="0"/>
              <a:t> learning is key in today’s world.</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9D56B-78AE-4B12-A556-C79A622260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78928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Many folks say they have tried lunch and learn sessions in the past and they don’t work. Well, look at the format differently. Reconsider the </a:t>
            </a:r>
            <a:r>
              <a:rPr lang="en-US" b="1"/>
              <a:t>WIIFM</a:t>
            </a:r>
            <a:r>
              <a:rPr lang="en-US"/>
              <a:t> for attendees when conducting the lunch and learn sessions.</a:t>
            </a:r>
          </a:p>
          <a:p>
            <a:endParaRPr lang="en-US"/>
          </a:p>
          <a:p>
            <a:r>
              <a:rPr lang="en-US"/>
              <a:t>We did this at our company, VisualSP, with the use of Planner.</a:t>
            </a:r>
          </a:p>
          <a:p>
            <a:r>
              <a:rPr lang="en-US"/>
              <a:t>Going from</a:t>
            </a:r>
            <a:r>
              <a:rPr lang="en-US" baseline="0"/>
              <a:t> simple Word and Excel sheets for task management and meeting minutes to Planner and OneNote makes things much simpler of course but we wanted to make sure it really sunk in for everyone.</a:t>
            </a:r>
          </a:p>
          <a:p>
            <a:endParaRPr lang="en-US" baseline="0"/>
          </a:p>
          <a:p>
            <a:r>
              <a:rPr lang="en-US" baseline="0"/>
              <a:t>Instead of hiring an expert to do this, one of our team members at VisualSP who was already good on Trello (which is a similar product to Planner) dug in and became “semi good” at Planner and then held a 30 mins orientation session for the rest of the group. It was much better than a ‘boss’ or ‘expert’ conducting this session for others.</a:t>
            </a:r>
          </a:p>
        </p:txBody>
      </p:sp>
      <p:sp>
        <p:nvSpPr>
          <p:cNvPr id="4" name="Slide Number Placeholder 3"/>
          <p:cNvSpPr>
            <a:spLocks noGrp="1"/>
          </p:cNvSpPr>
          <p:nvPr>
            <p:ph type="sldNum" sz="quarter" idx="10"/>
          </p:nvPr>
        </p:nvSpPr>
        <p:spPr/>
        <p:txBody>
          <a:bodyPr/>
          <a:lstStyle/>
          <a:p>
            <a:fld id="{AC19D56B-78AE-4B12-A556-C79A622260B2}" type="slidenum">
              <a:rPr lang="en-US" smtClean="0"/>
              <a:t>42</a:t>
            </a:fld>
            <a:endParaRPr lang="en-US"/>
          </a:p>
        </p:txBody>
      </p:sp>
    </p:spTree>
    <p:extLst>
      <p:ext uri="{BB962C8B-B14F-4D97-AF65-F5344CB8AC3E}">
        <p14:creationId xmlns:p14="http://schemas.microsoft.com/office/powerpoint/2010/main" val="12886912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challenge used to be that we did not have access to much content. In the age of information that we live in, that is no longer the challenge. The new challenge is a lack of context: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1"/>
              <a:t>How do we get the right information at our moment of need quickly and efficiently?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That's what we need to be solving for - for ourselves as well as for our end users.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Too</a:t>
            </a:r>
            <a:r>
              <a:rPr lang="en-US" baseline="0"/>
              <a:t> much content is available these days - both good and bad. It's hard to decipher the good content from the bad (or plainly wrong) content.</a:t>
            </a:r>
          </a:p>
        </p:txBody>
      </p:sp>
      <p:sp>
        <p:nvSpPr>
          <p:cNvPr id="4" name="Slide Number Placeholder 3"/>
          <p:cNvSpPr>
            <a:spLocks noGrp="1"/>
          </p:cNvSpPr>
          <p:nvPr>
            <p:ph type="sldNum" sz="quarter" idx="10"/>
          </p:nvPr>
        </p:nvSpPr>
        <p:spPr/>
        <p:txBody>
          <a:bodyPr/>
          <a:lstStyle/>
          <a:p>
            <a:fld id="{AC19D56B-78AE-4B12-A556-C79A622260B2}" type="slidenum">
              <a:rPr lang="en-US" smtClean="0"/>
              <a:t>43</a:t>
            </a:fld>
            <a:endParaRPr lang="en-US"/>
          </a:p>
        </p:txBody>
      </p:sp>
    </p:spTree>
    <p:extLst>
      <p:ext uri="{BB962C8B-B14F-4D97-AF65-F5344CB8AC3E}">
        <p14:creationId xmlns:p14="http://schemas.microsoft.com/office/powerpoint/2010/main" val="9675671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actual information that a user needs should be brought as close as possible to them.</a:t>
            </a:r>
          </a:p>
          <a:p>
            <a:endParaRPr lang="en-US"/>
          </a:p>
          <a:p>
            <a:r>
              <a:rPr lang="en-US"/>
              <a:t>The information should not be on a SharePoint site or a separate portal where the user has to go looking for it.</a:t>
            </a:r>
          </a:p>
          <a:p>
            <a:endParaRPr lang="en-US"/>
          </a:p>
          <a:p>
            <a:r>
              <a:rPr lang="en-US"/>
              <a:t>Learning comes to the learner instead of the learner going to the learning.</a:t>
            </a:r>
          </a:p>
          <a:p>
            <a:endParaRPr lang="en-US"/>
          </a:p>
        </p:txBody>
      </p:sp>
      <p:sp>
        <p:nvSpPr>
          <p:cNvPr id="4" name="Slide Number Placeholder 3"/>
          <p:cNvSpPr>
            <a:spLocks noGrp="1"/>
          </p:cNvSpPr>
          <p:nvPr>
            <p:ph type="sldNum" sz="quarter" idx="5"/>
          </p:nvPr>
        </p:nvSpPr>
        <p:spPr/>
        <p:txBody>
          <a:bodyPr/>
          <a:lstStyle/>
          <a:p>
            <a:fld id="{AC19D56B-78AE-4B12-A556-C79A622260B2}" type="slidenum">
              <a:rPr lang="en-US" smtClean="0"/>
              <a:t>44</a:t>
            </a:fld>
            <a:endParaRPr lang="en-US"/>
          </a:p>
        </p:txBody>
      </p:sp>
    </p:spTree>
    <p:extLst>
      <p:ext uri="{BB962C8B-B14F-4D97-AF65-F5344CB8AC3E}">
        <p14:creationId xmlns:p14="http://schemas.microsoft.com/office/powerpoint/2010/main" val="29147486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Have you heard of Microsoft Clarity? If you haven't, don't feel bad. Even many Microsoft employees don't know what it is.</a:t>
            </a:r>
          </a:p>
          <a:p>
            <a:endParaRPr lang="en-US"/>
          </a:p>
          <a:p>
            <a:r>
              <a:rPr lang="en-US"/>
              <a:t>If you have heard of or used products like Crazy Egg, Hotjar, etc. to understand user behavioral analytics for your website, this is exactly the same thing. </a:t>
            </a:r>
          </a:p>
          <a:p>
            <a:r>
              <a:rPr lang="en-US"/>
              <a:t>The difference being that Clarity is a Microsoft product, it's completely free and it's fully GDPR and CCPA compliant!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77CCF2-D6D7-4D1B-B21A-4C2B49BD71F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363554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a screenshot from an actual Microsoft Clarity dashboard showing the top insights into a website.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77CCF2-D6D7-4D1B-B21A-4C2B49BD71F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02601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Start by grabbing the Microsoft Clarity guide and checklist using the QR code on this slide.</a:t>
            </a:r>
          </a:p>
          <a:p>
            <a:endParaRPr lang="en-US"/>
          </a:p>
          <a:p>
            <a:r>
              <a:rPr lang="en-US"/>
              <a:t>Feel free to reach out to me, Asif Rehmani, at my email address or message me on LinkedIn. I </a:t>
            </a:r>
            <a:r>
              <a:rPr lang="en-US" b="1"/>
              <a:t>Love</a:t>
            </a:r>
            <a:r>
              <a:rPr lang="en-US"/>
              <a:t> hearing from like minded folks. </a:t>
            </a:r>
          </a:p>
          <a:p>
            <a:endParaRPr lang="en-US"/>
          </a:p>
          <a:p>
            <a:r>
              <a:rPr lang="en-US"/>
              <a:t>The long URL where I upload All of my presentations:</a:t>
            </a:r>
          </a:p>
          <a:p>
            <a:r>
              <a:rPr lang="en-US"/>
              <a:t>https://info.visualsp.com/download-conference-presentations-1</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9D56B-78AE-4B12-A556-C79A622260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02856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Google</a:t>
            </a:r>
          </a:p>
          <a:p>
            <a:r>
              <a:rPr lang="en-US"/>
              <a:t>YouTube</a:t>
            </a:r>
          </a:p>
          <a:p>
            <a:r>
              <a:rPr lang="en-US" err="1"/>
              <a:t>Slideshare</a:t>
            </a:r>
            <a:endParaRPr lang="en-US"/>
          </a:p>
          <a:p>
            <a:r>
              <a:rPr lang="en-US"/>
              <a:t>Blogs</a:t>
            </a:r>
          </a:p>
          <a:p>
            <a:r>
              <a:rPr lang="en-US"/>
              <a:t>Quora</a:t>
            </a:r>
          </a:p>
          <a:p>
            <a:r>
              <a:rPr lang="en-US"/>
              <a:t>Pages and documents on your Intranet</a:t>
            </a:r>
          </a:p>
          <a:p>
            <a:endParaRPr lang="en-US"/>
          </a:p>
          <a:p>
            <a:r>
              <a:rPr lang="en-US"/>
              <a:t>Challenge:</a:t>
            </a:r>
          </a:p>
          <a:p>
            <a:r>
              <a:rPr lang="en-US"/>
              <a:t>Users</a:t>
            </a:r>
            <a:r>
              <a:rPr lang="en-US" baseline="0"/>
              <a:t> are finding bad practices on how to do things creating more problems that then have to be cleaned up.</a:t>
            </a:r>
          </a:p>
        </p:txBody>
      </p:sp>
      <p:sp>
        <p:nvSpPr>
          <p:cNvPr id="4" name="Slide Number Placeholder 3"/>
          <p:cNvSpPr>
            <a:spLocks noGrp="1"/>
          </p:cNvSpPr>
          <p:nvPr>
            <p:ph type="sldNum" sz="quarter" idx="10"/>
          </p:nvPr>
        </p:nvSpPr>
        <p:spPr/>
        <p:txBody>
          <a:bodyPr/>
          <a:lstStyle/>
          <a:p>
            <a:fld id="{AC19D56B-78AE-4B12-A556-C79A622260B2}" type="slidenum">
              <a:rPr lang="en-US" smtClean="0"/>
              <a:t>48</a:t>
            </a:fld>
            <a:endParaRPr lang="en-US"/>
          </a:p>
        </p:txBody>
      </p:sp>
    </p:spTree>
    <p:extLst>
      <p:ext uri="{BB962C8B-B14F-4D97-AF65-F5344CB8AC3E}">
        <p14:creationId xmlns:p14="http://schemas.microsoft.com/office/powerpoint/2010/main" val="12769408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My story about the intranet admin who wanted users to follow governance guidelines</a:t>
            </a:r>
          </a:p>
          <a:p>
            <a:endParaRPr lang="en-US"/>
          </a:p>
        </p:txBody>
      </p:sp>
      <p:sp>
        <p:nvSpPr>
          <p:cNvPr id="4" name="Slide Number Placeholder 3"/>
          <p:cNvSpPr>
            <a:spLocks noGrp="1"/>
          </p:cNvSpPr>
          <p:nvPr>
            <p:ph type="sldNum" sz="quarter" idx="5"/>
          </p:nvPr>
        </p:nvSpPr>
        <p:spPr/>
        <p:txBody>
          <a:bodyPr/>
          <a:lstStyle/>
          <a:p>
            <a:fld id="{AC19D56B-78AE-4B12-A556-C79A622260B2}" type="slidenum">
              <a:rPr lang="en-US" smtClean="0"/>
              <a:t>49</a:t>
            </a:fld>
            <a:endParaRPr lang="en-US"/>
          </a:p>
        </p:txBody>
      </p:sp>
    </p:spTree>
    <p:extLst>
      <p:ext uri="{BB962C8B-B14F-4D97-AF65-F5344CB8AC3E}">
        <p14:creationId xmlns:p14="http://schemas.microsoft.com/office/powerpoint/2010/main" val="215764798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When an employee has to switch context to find something, it hurts productivity as well as adoption of the process that she was working on. </a:t>
            </a:r>
          </a:p>
          <a:p>
            <a:endParaRPr lang="en-US"/>
          </a:p>
          <a:p>
            <a:r>
              <a:rPr lang="en-US" b="1"/>
              <a:t>Context switching</a:t>
            </a:r>
            <a:r>
              <a:rPr lang="en-US"/>
              <a:t> usually has an impact on the average of about </a:t>
            </a:r>
            <a:r>
              <a:rPr lang="en-US" b="1"/>
              <a:t>15 minutes </a:t>
            </a:r>
            <a:r>
              <a:rPr lang="en-US"/>
              <a:t>when looking for the information and trying to get back in context of what you were initially working on. That's a pretty high switching cost and should be avoided whenever possible. </a:t>
            </a:r>
          </a:p>
          <a:p>
            <a:endParaRPr lang="en-US"/>
          </a:p>
          <a:p>
            <a:r>
              <a:rPr lang="en-US"/>
              <a:t>The company Okta, which a lot of big employers use to make it easy to get to enterprise applications, reported that at large employers they have 187 different applications deployed and 30% of them are just duplicative or add new value. That is a really large number! </a:t>
            </a:r>
          </a:p>
          <a:p>
            <a:endParaRPr lang="en-US"/>
          </a:p>
          <a:p>
            <a:r>
              <a:rPr lang="en-US"/>
              <a:t>A study of 20 teams across three big employers found that workers toggled between different apps and websites 1,200 times each day. That's just under 4 hours a week or roughly 5 weeks a year spent just toggling back and forth hitting the alt-tab key combination basically. </a:t>
            </a:r>
          </a:p>
          <a:p>
            <a:r>
              <a:rPr lang="en-US"/>
              <a:t>It's been dubbed by these researchers as the </a:t>
            </a:r>
            <a:r>
              <a:rPr lang="en-US" b="1"/>
              <a:t>toggling tax</a:t>
            </a:r>
            <a:r>
              <a:rPr lang="en-US"/>
              <a:t> - the same thing we are talking about here with </a:t>
            </a:r>
            <a:r>
              <a:rPr lang="en-US" b="1"/>
              <a:t>context switching</a:t>
            </a:r>
            <a:r>
              <a:rPr lang="en-US"/>
              <a:t>. </a:t>
            </a:r>
          </a:p>
          <a:p>
            <a:endParaRPr lang="en-US"/>
          </a:p>
          <a:p>
            <a:r>
              <a:rPr lang="en-US"/>
              <a:t>Aside from the obvious hit in productivity, this behavior makes it very hard to focus and over time it stresses people out. </a:t>
            </a:r>
          </a:p>
          <a:p>
            <a:endParaRPr lang="en-US"/>
          </a:p>
          <a:p>
            <a:r>
              <a:rPr lang="en-US"/>
              <a:t>Reference for 40% drop in productivity due to context switching:</a:t>
            </a:r>
          </a:p>
          <a:p>
            <a:r>
              <a:rPr lang="en-US"/>
              <a:t>https://www.psychologytoday.com/us/blog/brain-wise/201209/the-true-cost-multi-tasking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56D8-D5DF-4278-BDD4-7C47CB88B3D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85740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Contextual Experiences are elements such as:</a:t>
            </a:r>
          </a:p>
          <a:p>
            <a:pPr marL="228600" indent="-228600">
              <a:buFont typeface="+mj-lt"/>
              <a:buAutoNum type="arabicPeriod"/>
            </a:pPr>
            <a:r>
              <a:rPr lang="en-US"/>
              <a:t>Inline help (in the form of icons, buttons, links) that are on the interface to be discovered as needed by the user</a:t>
            </a:r>
          </a:p>
          <a:p>
            <a:pPr marL="228600" indent="-228600">
              <a:buFont typeface="+mj-lt"/>
              <a:buAutoNum type="arabicPeriod"/>
            </a:pPr>
            <a:r>
              <a:rPr lang="en-US"/>
              <a:t>Interactive walkthroughs that appear automatically to guide the user to perform a task or give them a tour of a new interface they are not familiar with</a:t>
            </a:r>
          </a:p>
          <a:p>
            <a:pPr marL="228600" indent="-228600">
              <a:buFont typeface="+mj-lt"/>
              <a:buAutoNum type="arabicPeriod"/>
            </a:pPr>
            <a:r>
              <a:rPr lang="en-US"/>
              <a:t>Announcement banners at the top or bottom of the page that appear automatically targeted to the appropriate users to inform them about important information, events, etc.</a:t>
            </a:r>
          </a:p>
          <a:p>
            <a:pPr marL="228600" indent="-228600">
              <a:buFont typeface="+mj-lt"/>
              <a:buAutoNum type="arabicPeriod"/>
            </a:pPr>
            <a:r>
              <a:rPr lang="en-US"/>
              <a:t>A widget on the page that provides the user a way to explore their company’s knowledgebase of information</a:t>
            </a:r>
          </a:p>
          <a:p>
            <a:pPr marL="228600" indent="-228600">
              <a:buFont typeface="+mj-lt"/>
              <a:buAutoNum type="arabicPeriod"/>
            </a:pPr>
            <a:endParaRPr lang="en-US"/>
          </a:p>
          <a:p>
            <a:pPr marL="0" indent="0">
              <a:buFont typeface="+mj-lt"/>
              <a:buNone/>
            </a:pPr>
            <a:r>
              <a:rPr lang="en-US"/>
              <a:t>These are all types of context sensitive elements that support users naturally when they need support within their own application interface.</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9D56B-78AE-4B12-A556-C79A622260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93821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can be displayed on top of any web application. It this case, it’s showing the policy in the banner on top of Dynamics 365 CRM.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9D56B-78AE-4B12-A556-C79A622260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42798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Visual cues in the production environment that are just… there. Ready to help you at your ‘moment-of-need’.</a:t>
            </a:r>
          </a:p>
          <a:p>
            <a:endParaRPr lang="en-US"/>
          </a:p>
        </p:txBody>
      </p:sp>
      <p:sp>
        <p:nvSpPr>
          <p:cNvPr id="4" name="Slide Number Placeholder 3"/>
          <p:cNvSpPr>
            <a:spLocks noGrp="1"/>
          </p:cNvSpPr>
          <p:nvPr>
            <p:ph type="sldNum" sz="quarter" idx="5"/>
          </p:nvPr>
        </p:nvSpPr>
        <p:spPr/>
        <p:txBody>
          <a:bodyPr/>
          <a:lstStyle/>
          <a:p>
            <a:fld id="{AC19D56B-78AE-4B12-A556-C79A622260B2}" type="slidenum">
              <a:rPr lang="en-US" smtClean="0"/>
              <a:t>53</a:t>
            </a:fld>
            <a:endParaRPr lang="en-US"/>
          </a:p>
        </p:txBody>
      </p:sp>
    </p:spTree>
    <p:extLst>
      <p:ext uri="{BB962C8B-B14F-4D97-AF65-F5344CB8AC3E}">
        <p14:creationId xmlns:p14="http://schemas.microsoft.com/office/powerpoint/2010/main" val="258418182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563C1"/>
                </a:solidFill>
              </a:rPr>
              <a:t>The Performance Support discipline has been around for decades. It just has not been popularized yet in the Microsoft ecosystem so not many people know about it yet.</a:t>
            </a:r>
            <a:endParaRPr lang="en-US" u="none">
              <a:solidFill>
                <a:schemeClr val="tx1"/>
              </a:solidFill>
              <a:hlinkClick r:id="rId3">
                <a:extLst>
                  <a:ext uri="{A12FA001-AC4F-418D-AE19-62706E023703}">
                    <ahyp:hlinkClr xmlns:ahyp="http://schemas.microsoft.com/office/drawing/2018/hyperlinkcolor" val="tx"/>
                  </a:ext>
                </a:extLst>
              </a:hlinkClick>
            </a:endParaRPr>
          </a:p>
          <a:p>
            <a:endParaRPr lang="en-US" u="none">
              <a:solidFill>
                <a:schemeClr val="tx1"/>
              </a:solidFill>
              <a:hlinkClick r:id="rId3">
                <a:extLst>
                  <a:ext uri="{A12FA001-AC4F-418D-AE19-62706E023703}">
                    <ahyp:hlinkClr xmlns:ahyp="http://schemas.microsoft.com/office/drawing/2018/hyperlinkcolor" val="tx"/>
                  </a:ext>
                </a:extLst>
              </a:hlinkClick>
            </a:endParaRPr>
          </a:p>
          <a:p>
            <a:r>
              <a:rPr lang="en-US">
                <a:solidFill>
                  <a:srgbClr val="0563C1"/>
                </a:solidFill>
                <a:hlinkClick r:id="rId3">
                  <a:extLst>
                    <a:ext uri="{A12FA001-AC4F-418D-AE19-62706E023703}">
                      <ahyp:hlinkClr xmlns:ahyp="http://schemas.microsoft.com/office/drawing/2018/hyperlinkcolor" val="tx"/>
                    </a:ext>
                  </a:extLst>
                </a:hlinkClick>
              </a:rPr>
              <a:t>https://elearningindustry.com/how-performance-support-tools-different-from-training-3-pst-examples-microlearning</a:t>
            </a:r>
            <a:endParaRPr lang="en-US">
              <a:solidFill>
                <a:srgbClr val="0563C1"/>
              </a:solidFill>
            </a:endParaRPr>
          </a:p>
          <a:p>
            <a:endParaRPr lang="en-US">
              <a:solidFill>
                <a:srgbClr val="0563C1"/>
              </a:solidFill>
            </a:endParaRPr>
          </a:p>
        </p:txBody>
      </p:sp>
      <p:sp>
        <p:nvSpPr>
          <p:cNvPr id="4" name="Slide Number Placeholder 3"/>
          <p:cNvSpPr>
            <a:spLocks noGrp="1"/>
          </p:cNvSpPr>
          <p:nvPr>
            <p:ph type="sldNum" sz="quarter" idx="5"/>
          </p:nvPr>
        </p:nvSpPr>
        <p:spPr/>
        <p:txBody>
          <a:bodyPr/>
          <a:lstStyle/>
          <a:p>
            <a:fld id="{AC19D56B-78AE-4B12-A556-C79A622260B2}" type="slidenum">
              <a:rPr lang="en-US" smtClean="0"/>
              <a:t>54</a:t>
            </a:fld>
            <a:endParaRPr lang="en-US"/>
          </a:p>
        </p:txBody>
      </p:sp>
    </p:spTree>
    <p:extLst>
      <p:ext uri="{BB962C8B-B14F-4D97-AF65-F5344CB8AC3E}">
        <p14:creationId xmlns:p14="http://schemas.microsoft.com/office/powerpoint/2010/main" val="13400108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19D56B-78AE-4B12-A556-C79A622260B2}" type="slidenum">
              <a:rPr lang="en-US" smtClean="0"/>
              <a:t>55</a:t>
            </a:fld>
            <a:endParaRPr lang="en-US"/>
          </a:p>
        </p:txBody>
      </p:sp>
    </p:spTree>
    <p:extLst>
      <p:ext uri="{BB962C8B-B14F-4D97-AF65-F5344CB8AC3E}">
        <p14:creationId xmlns:p14="http://schemas.microsoft.com/office/powerpoint/2010/main" val="234838932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19D56B-78AE-4B12-A556-C79A622260B2}" type="slidenum">
              <a:rPr lang="en-US" smtClean="0"/>
              <a:t>56</a:t>
            </a:fld>
            <a:endParaRPr lang="en-US"/>
          </a:p>
        </p:txBody>
      </p:sp>
    </p:spTree>
    <p:extLst>
      <p:ext uri="{BB962C8B-B14F-4D97-AF65-F5344CB8AC3E}">
        <p14:creationId xmlns:p14="http://schemas.microsoft.com/office/powerpoint/2010/main" val="17321598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All thanks to the ‘Designer’ feature in PowerPoint that just presented itself to me one day.</a:t>
            </a:r>
          </a:p>
          <a:p>
            <a:endParaRPr lang="en-US"/>
          </a:p>
        </p:txBody>
      </p:sp>
      <p:sp>
        <p:nvSpPr>
          <p:cNvPr id="4" name="Slide Number Placeholder 3"/>
          <p:cNvSpPr>
            <a:spLocks noGrp="1"/>
          </p:cNvSpPr>
          <p:nvPr>
            <p:ph type="sldNum" sz="quarter" idx="5"/>
          </p:nvPr>
        </p:nvSpPr>
        <p:spPr/>
        <p:txBody>
          <a:bodyPr/>
          <a:lstStyle/>
          <a:p>
            <a:fld id="{AC19D56B-78AE-4B12-A556-C79A622260B2}" type="slidenum">
              <a:rPr lang="en-US" smtClean="0"/>
              <a:t>57</a:t>
            </a:fld>
            <a:endParaRPr lang="en-US"/>
          </a:p>
        </p:txBody>
      </p:sp>
    </p:spTree>
    <p:extLst>
      <p:ext uri="{BB962C8B-B14F-4D97-AF65-F5344CB8AC3E}">
        <p14:creationId xmlns:p14="http://schemas.microsoft.com/office/powerpoint/2010/main" val="22369945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feature I have to thank for is the </a:t>
            </a:r>
            <a:r>
              <a:rPr lang="en-US" i="1"/>
              <a:t>Designer</a:t>
            </a:r>
            <a:r>
              <a:rPr lang="en-US"/>
              <a:t> feature in PowerPoint. Formerly known as </a:t>
            </a:r>
            <a:r>
              <a:rPr lang="en-US" i="1"/>
              <a:t>Design Ideas</a:t>
            </a:r>
            <a:r>
              <a:rPr lang="en-US"/>
              <a:t>.</a:t>
            </a:r>
          </a:p>
          <a:p>
            <a:endParaRPr lang="en-US"/>
          </a:p>
          <a:p>
            <a:r>
              <a:rPr lang="en-US"/>
              <a:t>One day as I was working on my PowerPoint and as I placed an image on a slide, automatically the designer feature popped up and showed me various options for designs of my slide. That was it. From that day forward, I was hooked on this feature. </a:t>
            </a:r>
          </a:p>
          <a:p>
            <a:endParaRPr lang="en-US"/>
          </a:p>
          <a:p>
            <a:r>
              <a:rPr lang="en-US"/>
              <a:t>Not only me, but you'll see many </a:t>
            </a:r>
            <a:r>
              <a:rPr lang="en-US" err="1"/>
              <a:t>many</a:t>
            </a:r>
            <a:r>
              <a:rPr lang="en-US"/>
              <a:t> presenters using this feature.</a:t>
            </a:r>
          </a:p>
          <a:p>
            <a:endParaRPr lang="en-US"/>
          </a:p>
          <a:p>
            <a:r>
              <a:rPr lang="en-US"/>
              <a:t>This is a great example of contextual experience provided in the flow of work.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56D8-D5DF-4278-BDD4-7C47CB88B3D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30701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2 clicks and 10 seconds formula was developed by a renowned learning strategist named Dr. Conrad Gottfredson.</a:t>
            </a:r>
          </a:p>
          <a:p>
            <a:endParaRPr lang="en-US"/>
          </a:p>
          <a:p>
            <a:r>
              <a:rPr lang="en-US"/>
              <a:t>It has been proven that when you get info to the user within 2 clicks and 10 seconds, they experience a positive emotion and satisfaction in their amygdala. </a:t>
            </a:r>
          </a:p>
          <a:p>
            <a:r>
              <a:rPr lang="en-US"/>
              <a:t>This feeling of satisfaction and pride encourages them to try self support again next time they need help.</a:t>
            </a:r>
          </a:p>
        </p:txBody>
      </p:sp>
      <p:sp>
        <p:nvSpPr>
          <p:cNvPr id="4" name="Slide Number Placeholder 3"/>
          <p:cNvSpPr>
            <a:spLocks noGrp="1"/>
          </p:cNvSpPr>
          <p:nvPr>
            <p:ph type="sldNum" sz="quarter" idx="5"/>
          </p:nvPr>
        </p:nvSpPr>
        <p:spPr/>
        <p:txBody>
          <a:bodyPr/>
          <a:lstStyle/>
          <a:p>
            <a:fld id="{142CB2A5-DF56-4495-A354-81CD4FAB6834}" type="slidenum">
              <a:rPr lang="en-US" smtClean="0"/>
              <a:t>59</a:t>
            </a:fld>
            <a:endParaRPr lang="en-US"/>
          </a:p>
        </p:txBody>
      </p:sp>
    </p:spTree>
    <p:extLst>
      <p:ext uri="{BB962C8B-B14F-4D97-AF65-F5344CB8AC3E}">
        <p14:creationId xmlns:p14="http://schemas.microsoft.com/office/powerpoint/2010/main" val="126863878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VisualSP</a:t>
            </a:r>
          </a:p>
          <a:p>
            <a:r>
              <a:rPr lang="en-US"/>
              <a:t>https://www.visualsp.com</a:t>
            </a:r>
          </a:p>
          <a:p>
            <a:r>
              <a:rPr lang="en-US"/>
              <a:t>Context sensitive support and training platform for Dynamics 365 (and a whole lot more…)</a:t>
            </a:r>
          </a:p>
          <a:p>
            <a:endParaRPr lang="en-US"/>
          </a:p>
        </p:txBody>
      </p:sp>
      <p:sp>
        <p:nvSpPr>
          <p:cNvPr id="4" name="Slide Number Placeholder 3"/>
          <p:cNvSpPr>
            <a:spLocks noGrp="1"/>
          </p:cNvSpPr>
          <p:nvPr>
            <p:ph type="sldNum" sz="quarter" idx="5"/>
          </p:nvPr>
        </p:nvSpPr>
        <p:spPr/>
        <p:txBody>
          <a:bodyPr/>
          <a:lstStyle/>
          <a:p>
            <a:fld id="{AC19D56B-78AE-4B12-A556-C79A622260B2}" type="slidenum">
              <a:rPr lang="en-US" smtClean="0"/>
              <a:t>60</a:t>
            </a:fld>
            <a:endParaRPr lang="en-US"/>
          </a:p>
        </p:txBody>
      </p:sp>
    </p:spTree>
    <p:extLst>
      <p:ext uri="{BB962C8B-B14F-4D97-AF65-F5344CB8AC3E}">
        <p14:creationId xmlns:p14="http://schemas.microsoft.com/office/powerpoint/2010/main" val="23638108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Create no-code walkthroughs on your intranet and any other web application using VisualSP</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9D56B-78AE-4B12-A556-C79A622260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3255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Onboard your users </a:t>
            </a:r>
            <a:r>
              <a:rPr lang="en-US"/>
              <a:t>the right way with interactive guided </a:t>
            </a:r>
            <a:r>
              <a:rPr lang="en-US" b="1"/>
              <a:t>multi-step walkthroughs</a:t>
            </a:r>
            <a:r>
              <a:rPr lang="en-US"/>
              <a:t>.</a:t>
            </a:r>
          </a:p>
          <a:p>
            <a:endParaRPr lang="en-US"/>
          </a:p>
          <a:p>
            <a:r>
              <a:rPr lang="en-US" b="1"/>
              <a:t>Reach out to us at VisualSP </a:t>
            </a:r>
            <a:r>
              <a:rPr lang="en-US"/>
              <a:t>if you would like to learn more about how to implement this type of a </a:t>
            </a:r>
            <a:r>
              <a:rPr lang="en-US" b="1" i="1"/>
              <a:t>Digital Coach</a:t>
            </a:r>
            <a:r>
              <a:rPr lang="en-US" i="1"/>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56D8-D5DF-4278-BDD4-7C47CB88B3D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90234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Scenario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rPr>
              <a:t>A salesperson is visiting one of her opportunities in Microsoft Dynamics. A banner appears automatically on top of the page letting her know that a new course on </a:t>
            </a:r>
            <a:r>
              <a:rPr lang="en-US" sz="1200" b="1">
                <a:effectLst/>
                <a:latin typeface="Calibri" panose="020F0502020204030204" pitchFamily="34" charset="0"/>
              </a:rPr>
              <a:t>Closing Complex Sales</a:t>
            </a:r>
            <a:r>
              <a:rPr lang="en-US" sz="1200">
                <a:effectLst/>
                <a:latin typeface="Calibri" panose="020F0502020204030204" pitchFamily="34" charset="0"/>
              </a:rPr>
              <a:t> is available that she might be interested in and it will provide her the </a:t>
            </a:r>
            <a:r>
              <a:rPr lang="en-US" sz="1200" b="1">
                <a:effectLst/>
                <a:latin typeface="Calibri" panose="020F0502020204030204" pitchFamily="34" charset="0"/>
              </a:rPr>
              <a:t>Complex Sales </a:t>
            </a:r>
            <a:r>
              <a:rPr lang="en-US" sz="1200" b="0">
                <a:effectLst/>
                <a:latin typeface="Calibri" panose="020F0502020204030204" pitchFamily="34" charset="0"/>
              </a:rPr>
              <a:t>certification</a:t>
            </a:r>
            <a:r>
              <a:rPr lang="en-US" sz="1200">
                <a:effectLst/>
                <a:latin typeface="Calibri" panose="020F0502020204030204" pitchFamily="34" charset="0"/>
              </a:rPr>
              <a:t>. The banner is persistent so it doesn’t block her work. When she is ready, she clicks on the </a:t>
            </a:r>
            <a:r>
              <a:rPr lang="en-US" sz="1200" b="1">
                <a:effectLst/>
                <a:latin typeface="Calibri" panose="020F0502020204030204" pitchFamily="34" charset="0"/>
              </a:rPr>
              <a:t>Start Course </a:t>
            </a:r>
            <a:r>
              <a:rPr lang="en-US" sz="1200">
                <a:effectLst/>
                <a:latin typeface="Calibri" panose="020F0502020204030204" pitchFamily="34" charset="0"/>
              </a:rPr>
              <a:t>button in the banner. </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34B231-844F-4D6D-99EA-EDB185E4D64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68843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rPr>
              <a:t>The course starts in a dialog box in the middle of the page. It does not switch her context from the application she is in which is Very important for the user since it doesn’t take them out of the flow of their work.</a:t>
            </a:r>
          </a:p>
          <a:p>
            <a:endParaRPr lang="en-US" sz="1200">
              <a:effectLst/>
              <a:latin typeface="Calibri" panose="020F0502020204030204" pitchFamily="34" charset="0"/>
            </a:endParaRPr>
          </a:p>
          <a:p>
            <a:r>
              <a:rPr lang="en-US" sz="1200">
                <a:effectLst/>
                <a:latin typeface="Calibri" panose="020F0502020204030204" pitchFamily="34" charset="0"/>
              </a:rPr>
              <a:t>When she is done with the course, she closes the window and goes back to her work. By doing this, she gets credit for taking the course and it’s reflected in the LMS.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C34B231-844F-4D6D-99EA-EDB185E4D64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96555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Provide </a:t>
            </a:r>
            <a:r>
              <a:rPr lang="en-US" b="1"/>
              <a:t>tooltips / inline </a:t>
            </a:r>
            <a:r>
              <a:rPr lang="en-US"/>
              <a:t>help to users so they always have the info they need and never frustrated.</a:t>
            </a:r>
          </a:p>
          <a:p>
            <a:endParaRPr lang="en-US"/>
          </a:p>
          <a:p>
            <a:r>
              <a:rPr lang="en-US"/>
              <a:t>These type of </a:t>
            </a:r>
            <a:r>
              <a:rPr lang="en-US" i="1"/>
              <a:t>contextual experiences </a:t>
            </a:r>
            <a:r>
              <a:rPr lang="en-US"/>
              <a:t>you want to consider strongly to implement into your </a:t>
            </a:r>
            <a:r>
              <a:rPr lang="en-US" b="1"/>
              <a:t>blended learning and support for Microsoft Dynamics users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7B56D8-D5DF-4278-BDD4-7C47CB88B3D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07192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C19D56B-78AE-4B12-A556-C79A622260B2}" type="slidenum">
              <a:rPr lang="en-US" smtClean="0"/>
              <a:t>66</a:t>
            </a:fld>
            <a:endParaRPr lang="en-US"/>
          </a:p>
        </p:txBody>
      </p:sp>
    </p:spTree>
    <p:extLst>
      <p:ext uri="{BB962C8B-B14F-4D97-AF65-F5344CB8AC3E}">
        <p14:creationId xmlns:p14="http://schemas.microsoft.com/office/powerpoint/2010/main" val="13577373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CD7AA-58C5-FD85-E290-1357309AC3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F1DB82-A93A-47AA-9A6B-6BBD0F8665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285B2D-7557-51B9-8AD5-F0D7C45B1505}"/>
              </a:ext>
            </a:extLst>
          </p:cNvPr>
          <p:cNvSpPr>
            <a:spLocks noGrp="1"/>
          </p:cNvSpPr>
          <p:nvPr>
            <p:ph type="body" idx="1"/>
          </p:nvPr>
        </p:nvSpPr>
        <p:spPr/>
        <p:txBody>
          <a:bodyPr/>
          <a:lstStyle/>
          <a:p>
            <a:r>
              <a:rPr lang="en-US"/>
              <a:t>Start by grabbing the Microsoft Clarity guide and checklist using the QR code on this slide.</a:t>
            </a:r>
          </a:p>
          <a:p>
            <a:endParaRPr lang="en-US"/>
          </a:p>
          <a:p>
            <a:r>
              <a:rPr lang="en-US"/>
              <a:t>Feel free to reach out to me, Asif Rehmani, at my email address or message me on LinkedIn. I </a:t>
            </a:r>
            <a:r>
              <a:rPr lang="en-US" b="1"/>
              <a:t>Love</a:t>
            </a:r>
            <a:r>
              <a:rPr lang="en-US"/>
              <a:t> hearing from like minded folks. </a:t>
            </a:r>
          </a:p>
          <a:p>
            <a:endParaRPr lang="en-US"/>
          </a:p>
          <a:p>
            <a:r>
              <a:rPr lang="en-US"/>
              <a:t>The long URL where I upload All of my presentations:</a:t>
            </a:r>
          </a:p>
          <a:p>
            <a:r>
              <a:rPr lang="en-US"/>
              <a:t>https://info.visualsp.com/download-conference-presentations-1</a:t>
            </a:r>
          </a:p>
          <a:p>
            <a:endParaRPr lang="en-US"/>
          </a:p>
        </p:txBody>
      </p:sp>
      <p:sp>
        <p:nvSpPr>
          <p:cNvPr id="4" name="Slide Number Placeholder 3">
            <a:extLst>
              <a:ext uri="{FF2B5EF4-FFF2-40B4-BE49-F238E27FC236}">
                <a16:creationId xmlns:a16="http://schemas.microsoft.com/office/drawing/2014/main" id="{A8890DE7-CF92-ACF8-4B1D-DA2DECBC66D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9D56B-78AE-4B12-A556-C79A622260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64008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Feel free to reach out to me at my email address or message me on LinkedIn. I </a:t>
            </a:r>
            <a:r>
              <a:rPr lang="en-US" b="1"/>
              <a:t>Love</a:t>
            </a:r>
            <a:r>
              <a:rPr lang="en-US"/>
              <a:t> hearing from like minded folks. </a:t>
            </a:r>
          </a:p>
          <a:p>
            <a:endParaRPr lang="en-US"/>
          </a:p>
          <a:p>
            <a:r>
              <a:rPr lang="en-US"/>
              <a:t>The long URL where I upload All of my presentations:</a:t>
            </a:r>
          </a:p>
          <a:p>
            <a:r>
              <a:rPr lang="en-US"/>
              <a:t>https://info.visualsp.com/download-conference-presentations-1</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19D56B-78AE-4B12-A556-C79A622260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0285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708297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3402958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3377485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2C7DE4B-61E6-41E2-A1BE-571B3A78239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3697166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2C7DE4B-61E6-41E2-A1BE-571B3A782397}"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2323662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12C7DE4B-61E6-41E2-A1BE-571B3A782397}"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1230260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C7DE4B-61E6-41E2-A1BE-571B3A782397}"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1752597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C7DE4B-61E6-41E2-A1BE-571B3A78239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651682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C7DE4B-61E6-41E2-A1BE-571B3A78239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833270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1662145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776805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Custom-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8624D31-43A5-475A-80CF-332C9F6DCF35}"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3015958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42330189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27994306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2558426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2C7DE4B-61E6-41E2-A1BE-571B3A78239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37766965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2C7DE4B-61E6-41E2-A1BE-571B3A782397}"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4120387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12C7DE4B-61E6-41E2-A1BE-571B3A782397}"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25252196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C7DE4B-61E6-41E2-A1BE-571B3A782397}"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10432170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C7DE4B-61E6-41E2-A1BE-571B3A78239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41912119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C7DE4B-61E6-41E2-A1BE-571B3A78239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3707408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38834823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1156813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Custom-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8624D31-43A5-475A-80CF-332C9F6DCF35}"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2262219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4C34C-19F0-4015-AF3A-2FDFFFD54C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1D6906-C8AE-4A9A-83CE-0FC5716420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7F7E11-8B77-471C-AA84-9D006BF9D03D}"/>
              </a:ext>
            </a:extLst>
          </p:cNvPr>
          <p:cNvSpPr>
            <a:spLocks noGrp="1"/>
          </p:cNvSpPr>
          <p:nvPr>
            <p:ph type="dt" sz="half" idx="10"/>
          </p:nvPr>
        </p:nvSpPr>
        <p:spPr/>
        <p:txBody>
          <a:bodyPr/>
          <a:lstStyle/>
          <a:p>
            <a:fld id="{B3D8A14A-1509-4820-BFF1-2C703FA4B88B}" type="datetimeFigureOut">
              <a:rPr lang="en-US" smtClean="0"/>
              <a:t>8/24/2026</a:t>
            </a:fld>
            <a:endParaRPr lang="en-US"/>
          </a:p>
        </p:txBody>
      </p:sp>
      <p:sp>
        <p:nvSpPr>
          <p:cNvPr id="5" name="Footer Placeholder 4">
            <a:extLst>
              <a:ext uri="{FF2B5EF4-FFF2-40B4-BE49-F238E27FC236}">
                <a16:creationId xmlns:a16="http://schemas.microsoft.com/office/drawing/2014/main" id="{959ED47D-58BB-41F1-A1A2-B136440E8F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82485F-B810-4427-9A08-3D3B1CA24E6A}"/>
              </a:ext>
            </a:extLst>
          </p:cNvPr>
          <p:cNvSpPr>
            <a:spLocks noGrp="1"/>
          </p:cNvSpPr>
          <p:nvPr>
            <p:ph type="sldNum" sz="quarter" idx="12"/>
          </p:nvPr>
        </p:nvSpPr>
        <p:spPr/>
        <p:txBody>
          <a:bodyPr/>
          <a:lstStyle/>
          <a:p>
            <a:fld id="{F5F75211-670C-49A0-8629-EA29DA35866C}" type="slidenum">
              <a:rPr lang="en-US" smtClean="0"/>
              <a:t>‹#›</a:t>
            </a:fld>
            <a:endParaRPr lang="en-US"/>
          </a:p>
        </p:txBody>
      </p:sp>
    </p:spTree>
    <p:extLst>
      <p:ext uri="{BB962C8B-B14F-4D97-AF65-F5344CB8AC3E}">
        <p14:creationId xmlns:p14="http://schemas.microsoft.com/office/powerpoint/2010/main" val="11789480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2AEB6-0AA9-4834-B8EB-B89DABB2BC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FF5DC4-DFBA-44FF-9DE6-1C7E5C2C18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E5C667-F855-4E5C-A6E7-8FCD054C5EA3}"/>
              </a:ext>
            </a:extLst>
          </p:cNvPr>
          <p:cNvSpPr>
            <a:spLocks noGrp="1"/>
          </p:cNvSpPr>
          <p:nvPr>
            <p:ph type="dt" sz="half" idx="10"/>
          </p:nvPr>
        </p:nvSpPr>
        <p:spPr/>
        <p:txBody>
          <a:bodyPr/>
          <a:lstStyle/>
          <a:p>
            <a:fld id="{B3D8A14A-1509-4820-BFF1-2C703FA4B88B}" type="datetimeFigureOut">
              <a:rPr lang="en-US" smtClean="0"/>
              <a:t>8/24/2026</a:t>
            </a:fld>
            <a:endParaRPr lang="en-US"/>
          </a:p>
        </p:txBody>
      </p:sp>
      <p:sp>
        <p:nvSpPr>
          <p:cNvPr id="5" name="Footer Placeholder 4">
            <a:extLst>
              <a:ext uri="{FF2B5EF4-FFF2-40B4-BE49-F238E27FC236}">
                <a16:creationId xmlns:a16="http://schemas.microsoft.com/office/drawing/2014/main" id="{1D351EB9-40FD-4495-9CC2-030C12432D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A43307-9DBB-41CE-8D05-688D1007EF71}"/>
              </a:ext>
            </a:extLst>
          </p:cNvPr>
          <p:cNvSpPr>
            <a:spLocks noGrp="1"/>
          </p:cNvSpPr>
          <p:nvPr>
            <p:ph type="sldNum" sz="quarter" idx="12"/>
          </p:nvPr>
        </p:nvSpPr>
        <p:spPr/>
        <p:txBody>
          <a:bodyPr/>
          <a:lstStyle/>
          <a:p>
            <a:fld id="{F5F75211-670C-49A0-8629-EA29DA35866C}" type="slidenum">
              <a:rPr lang="en-US" smtClean="0"/>
              <a:t>‹#›</a:t>
            </a:fld>
            <a:endParaRPr lang="en-US"/>
          </a:p>
        </p:txBody>
      </p:sp>
    </p:spTree>
    <p:extLst>
      <p:ext uri="{BB962C8B-B14F-4D97-AF65-F5344CB8AC3E}">
        <p14:creationId xmlns:p14="http://schemas.microsoft.com/office/powerpoint/2010/main" val="25559856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67526-B4CD-4D73-83D3-775541F55C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E286FF-699A-4152-9706-C9819339A1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8384F20-9016-49EE-9684-1A39B9C7CCBC}"/>
              </a:ext>
            </a:extLst>
          </p:cNvPr>
          <p:cNvSpPr>
            <a:spLocks noGrp="1"/>
          </p:cNvSpPr>
          <p:nvPr>
            <p:ph type="dt" sz="half" idx="10"/>
          </p:nvPr>
        </p:nvSpPr>
        <p:spPr/>
        <p:txBody>
          <a:bodyPr/>
          <a:lstStyle/>
          <a:p>
            <a:fld id="{B3D8A14A-1509-4820-BFF1-2C703FA4B88B}" type="datetimeFigureOut">
              <a:rPr lang="en-US" smtClean="0"/>
              <a:t>8/24/2026</a:t>
            </a:fld>
            <a:endParaRPr lang="en-US"/>
          </a:p>
        </p:txBody>
      </p:sp>
      <p:sp>
        <p:nvSpPr>
          <p:cNvPr id="5" name="Footer Placeholder 4">
            <a:extLst>
              <a:ext uri="{FF2B5EF4-FFF2-40B4-BE49-F238E27FC236}">
                <a16:creationId xmlns:a16="http://schemas.microsoft.com/office/drawing/2014/main" id="{40ECD619-375A-4706-A469-7D833AB756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0B3C7-BC90-4EA3-B59E-B3CBD5674FBB}"/>
              </a:ext>
            </a:extLst>
          </p:cNvPr>
          <p:cNvSpPr>
            <a:spLocks noGrp="1"/>
          </p:cNvSpPr>
          <p:nvPr>
            <p:ph type="sldNum" sz="quarter" idx="12"/>
          </p:nvPr>
        </p:nvSpPr>
        <p:spPr/>
        <p:txBody>
          <a:bodyPr/>
          <a:lstStyle/>
          <a:p>
            <a:fld id="{F5F75211-670C-49A0-8629-EA29DA35866C}" type="slidenum">
              <a:rPr lang="en-US" smtClean="0"/>
              <a:t>‹#›</a:t>
            </a:fld>
            <a:endParaRPr lang="en-US"/>
          </a:p>
        </p:txBody>
      </p:sp>
    </p:spTree>
    <p:extLst>
      <p:ext uri="{BB962C8B-B14F-4D97-AF65-F5344CB8AC3E}">
        <p14:creationId xmlns:p14="http://schemas.microsoft.com/office/powerpoint/2010/main" val="27606025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3AC68-79B4-4F2C-B4FD-59A9D899F1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A672EC-0B76-48EE-87EA-0E1BDAECA4D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49A081-8A57-4BC5-98D4-2FC6AC66DD8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8B46961-FD6D-4E3C-B383-5E323331132C}"/>
              </a:ext>
            </a:extLst>
          </p:cNvPr>
          <p:cNvSpPr>
            <a:spLocks noGrp="1"/>
          </p:cNvSpPr>
          <p:nvPr>
            <p:ph type="dt" sz="half" idx="10"/>
          </p:nvPr>
        </p:nvSpPr>
        <p:spPr/>
        <p:txBody>
          <a:bodyPr/>
          <a:lstStyle/>
          <a:p>
            <a:fld id="{B3D8A14A-1509-4820-BFF1-2C703FA4B88B}" type="datetimeFigureOut">
              <a:rPr lang="en-US" smtClean="0"/>
              <a:t>8/24/2026</a:t>
            </a:fld>
            <a:endParaRPr lang="en-US"/>
          </a:p>
        </p:txBody>
      </p:sp>
      <p:sp>
        <p:nvSpPr>
          <p:cNvPr id="6" name="Footer Placeholder 5">
            <a:extLst>
              <a:ext uri="{FF2B5EF4-FFF2-40B4-BE49-F238E27FC236}">
                <a16:creationId xmlns:a16="http://schemas.microsoft.com/office/drawing/2014/main" id="{E9F89B64-6A38-40BB-BEB3-F9581358EC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68C10C-39EA-48EF-9BC3-C7F51955BEB8}"/>
              </a:ext>
            </a:extLst>
          </p:cNvPr>
          <p:cNvSpPr>
            <a:spLocks noGrp="1"/>
          </p:cNvSpPr>
          <p:nvPr>
            <p:ph type="sldNum" sz="quarter" idx="12"/>
          </p:nvPr>
        </p:nvSpPr>
        <p:spPr/>
        <p:txBody>
          <a:bodyPr/>
          <a:lstStyle/>
          <a:p>
            <a:fld id="{F5F75211-670C-49A0-8629-EA29DA35866C}" type="slidenum">
              <a:rPr lang="en-US" smtClean="0"/>
              <a:t>‹#›</a:t>
            </a:fld>
            <a:endParaRPr lang="en-US"/>
          </a:p>
        </p:txBody>
      </p:sp>
    </p:spTree>
    <p:extLst>
      <p:ext uri="{BB962C8B-B14F-4D97-AF65-F5344CB8AC3E}">
        <p14:creationId xmlns:p14="http://schemas.microsoft.com/office/powerpoint/2010/main" val="18651677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06531-B60D-49EB-AF69-D6C1B3A709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C534C7-0094-46FF-A025-08E37862D6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192ED1-C083-448C-A293-37F403B240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F45E3C-E0D9-4ACE-A115-3A00531C98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99F5F6-7521-49BD-A4B8-846E807D2A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9D62DD7-D9F9-43CC-8B22-C0044FF70AA3}"/>
              </a:ext>
            </a:extLst>
          </p:cNvPr>
          <p:cNvSpPr>
            <a:spLocks noGrp="1"/>
          </p:cNvSpPr>
          <p:nvPr>
            <p:ph type="dt" sz="half" idx="10"/>
          </p:nvPr>
        </p:nvSpPr>
        <p:spPr/>
        <p:txBody>
          <a:bodyPr/>
          <a:lstStyle/>
          <a:p>
            <a:fld id="{B3D8A14A-1509-4820-BFF1-2C703FA4B88B}" type="datetimeFigureOut">
              <a:rPr lang="en-US" smtClean="0"/>
              <a:t>8/24/2026</a:t>
            </a:fld>
            <a:endParaRPr lang="en-US"/>
          </a:p>
        </p:txBody>
      </p:sp>
      <p:sp>
        <p:nvSpPr>
          <p:cNvPr id="8" name="Footer Placeholder 7">
            <a:extLst>
              <a:ext uri="{FF2B5EF4-FFF2-40B4-BE49-F238E27FC236}">
                <a16:creationId xmlns:a16="http://schemas.microsoft.com/office/drawing/2014/main" id="{BA261DA5-DDE6-4F49-888E-230BE9C0D3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7D8715-0567-4BD1-BE23-9F1BB97C81A7}"/>
              </a:ext>
            </a:extLst>
          </p:cNvPr>
          <p:cNvSpPr>
            <a:spLocks noGrp="1"/>
          </p:cNvSpPr>
          <p:nvPr>
            <p:ph type="sldNum" sz="quarter" idx="12"/>
          </p:nvPr>
        </p:nvSpPr>
        <p:spPr/>
        <p:txBody>
          <a:bodyPr/>
          <a:lstStyle/>
          <a:p>
            <a:fld id="{F5F75211-670C-49A0-8629-EA29DA35866C}" type="slidenum">
              <a:rPr lang="en-US" smtClean="0"/>
              <a:t>‹#›</a:t>
            </a:fld>
            <a:endParaRPr lang="en-US"/>
          </a:p>
        </p:txBody>
      </p:sp>
    </p:spTree>
    <p:extLst>
      <p:ext uri="{BB962C8B-B14F-4D97-AF65-F5344CB8AC3E}">
        <p14:creationId xmlns:p14="http://schemas.microsoft.com/office/powerpoint/2010/main" val="23643629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989DA-7B41-400D-8FCF-EB54FD59D2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0A2202-0701-47F5-85D7-1157FD1BA04A}"/>
              </a:ext>
            </a:extLst>
          </p:cNvPr>
          <p:cNvSpPr>
            <a:spLocks noGrp="1"/>
          </p:cNvSpPr>
          <p:nvPr>
            <p:ph type="dt" sz="half" idx="10"/>
          </p:nvPr>
        </p:nvSpPr>
        <p:spPr/>
        <p:txBody>
          <a:bodyPr/>
          <a:lstStyle/>
          <a:p>
            <a:fld id="{B3D8A14A-1509-4820-BFF1-2C703FA4B88B}" type="datetimeFigureOut">
              <a:rPr lang="en-US" smtClean="0"/>
              <a:t>8/24/2026</a:t>
            </a:fld>
            <a:endParaRPr lang="en-US"/>
          </a:p>
        </p:txBody>
      </p:sp>
      <p:sp>
        <p:nvSpPr>
          <p:cNvPr id="4" name="Footer Placeholder 3">
            <a:extLst>
              <a:ext uri="{FF2B5EF4-FFF2-40B4-BE49-F238E27FC236}">
                <a16:creationId xmlns:a16="http://schemas.microsoft.com/office/drawing/2014/main" id="{A3D4C839-0330-454E-A8E2-38605042404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C65D72-F6F2-4DB4-BE2F-388EC62C6B0C}"/>
              </a:ext>
            </a:extLst>
          </p:cNvPr>
          <p:cNvSpPr>
            <a:spLocks noGrp="1"/>
          </p:cNvSpPr>
          <p:nvPr>
            <p:ph type="sldNum" sz="quarter" idx="12"/>
          </p:nvPr>
        </p:nvSpPr>
        <p:spPr/>
        <p:txBody>
          <a:bodyPr/>
          <a:lstStyle/>
          <a:p>
            <a:fld id="{F5F75211-670C-49A0-8629-EA29DA35866C}" type="slidenum">
              <a:rPr lang="en-US" smtClean="0"/>
              <a:t>‹#›</a:t>
            </a:fld>
            <a:endParaRPr lang="en-US"/>
          </a:p>
        </p:txBody>
      </p:sp>
    </p:spTree>
    <p:extLst>
      <p:ext uri="{BB962C8B-B14F-4D97-AF65-F5344CB8AC3E}">
        <p14:creationId xmlns:p14="http://schemas.microsoft.com/office/powerpoint/2010/main" val="9016468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A039F6-4952-42D9-9B82-FF839C1A4D5D}"/>
              </a:ext>
            </a:extLst>
          </p:cNvPr>
          <p:cNvSpPr>
            <a:spLocks noGrp="1"/>
          </p:cNvSpPr>
          <p:nvPr>
            <p:ph type="dt" sz="half" idx="10"/>
          </p:nvPr>
        </p:nvSpPr>
        <p:spPr/>
        <p:txBody>
          <a:bodyPr/>
          <a:lstStyle/>
          <a:p>
            <a:fld id="{B3D8A14A-1509-4820-BFF1-2C703FA4B88B}" type="datetimeFigureOut">
              <a:rPr lang="en-US" smtClean="0"/>
              <a:t>8/24/2026</a:t>
            </a:fld>
            <a:endParaRPr lang="en-US"/>
          </a:p>
        </p:txBody>
      </p:sp>
      <p:sp>
        <p:nvSpPr>
          <p:cNvPr id="3" name="Footer Placeholder 2">
            <a:extLst>
              <a:ext uri="{FF2B5EF4-FFF2-40B4-BE49-F238E27FC236}">
                <a16:creationId xmlns:a16="http://schemas.microsoft.com/office/drawing/2014/main" id="{3562BB91-94FF-446A-87E1-9620EC409C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AF38EC-54C6-44D3-B660-12BF2B6E0B8F}"/>
              </a:ext>
            </a:extLst>
          </p:cNvPr>
          <p:cNvSpPr>
            <a:spLocks noGrp="1"/>
          </p:cNvSpPr>
          <p:nvPr>
            <p:ph type="sldNum" sz="quarter" idx="12"/>
          </p:nvPr>
        </p:nvSpPr>
        <p:spPr/>
        <p:txBody>
          <a:bodyPr/>
          <a:lstStyle/>
          <a:p>
            <a:fld id="{F5F75211-670C-49A0-8629-EA29DA35866C}" type="slidenum">
              <a:rPr lang="en-US" smtClean="0"/>
              <a:t>‹#›</a:t>
            </a:fld>
            <a:endParaRPr lang="en-US"/>
          </a:p>
        </p:txBody>
      </p:sp>
    </p:spTree>
    <p:extLst>
      <p:ext uri="{BB962C8B-B14F-4D97-AF65-F5344CB8AC3E}">
        <p14:creationId xmlns:p14="http://schemas.microsoft.com/office/powerpoint/2010/main" val="8337589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C6D12-E821-45A2-BC4D-05674D4EEF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6487719-2BAF-4120-987B-FA89F7A893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DF2296-2509-4704-B260-91DACFC025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B1121C-F2F2-45AD-BE19-2495D7284722}"/>
              </a:ext>
            </a:extLst>
          </p:cNvPr>
          <p:cNvSpPr>
            <a:spLocks noGrp="1"/>
          </p:cNvSpPr>
          <p:nvPr>
            <p:ph type="dt" sz="half" idx="10"/>
          </p:nvPr>
        </p:nvSpPr>
        <p:spPr/>
        <p:txBody>
          <a:bodyPr/>
          <a:lstStyle/>
          <a:p>
            <a:fld id="{B3D8A14A-1509-4820-BFF1-2C703FA4B88B}" type="datetimeFigureOut">
              <a:rPr lang="en-US" smtClean="0"/>
              <a:t>8/24/2026</a:t>
            </a:fld>
            <a:endParaRPr lang="en-US"/>
          </a:p>
        </p:txBody>
      </p:sp>
      <p:sp>
        <p:nvSpPr>
          <p:cNvPr id="6" name="Footer Placeholder 5">
            <a:extLst>
              <a:ext uri="{FF2B5EF4-FFF2-40B4-BE49-F238E27FC236}">
                <a16:creationId xmlns:a16="http://schemas.microsoft.com/office/drawing/2014/main" id="{463011A4-2CA7-4930-BB89-608E921CBA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BC413D-1B22-487A-95BC-641E7C012144}"/>
              </a:ext>
            </a:extLst>
          </p:cNvPr>
          <p:cNvSpPr>
            <a:spLocks noGrp="1"/>
          </p:cNvSpPr>
          <p:nvPr>
            <p:ph type="sldNum" sz="quarter" idx="12"/>
          </p:nvPr>
        </p:nvSpPr>
        <p:spPr/>
        <p:txBody>
          <a:bodyPr/>
          <a:lstStyle/>
          <a:p>
            <a:fld id="{F5F75211-670C-49A0-8629-EA29DA35866C}" type="slidenum">
              <a:rPr lang="en-US" smtClean="0"/>
              <a:t>‹#›</a:t>
            </a:fld>
            <a:endParaRPr lang="en-US"/>
          </a:p>
        </p:txBody>
      </p:sp>
    </p:spTree>
    <p:extLst>
      <p:ext uri="{BB962C8B-B14F-4D97-AF65-F5344CB8AC3E}">
        <p14:creationId xmlns:p14="http://schemas.microsoft.com/office/powerpoint/2010/main" val="30761186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23259-D3F2-473B-83F4-F59552A439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1F8874-300D-4D68-A4AC-B8E83E0D56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0B78D4-0FBD-463E-872D-273A22F834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D096ED-7EF3-4F28-8D95-168ECE098748}"/>
              </a:ext>
            </a:extLst>
          </p:cNvPr>
          <p:cNvSpPr>
            <a:spLocks noGrp="1"/>
          </p:cNvSpPr>
          <p:nvPr>
            <p:ph type="dt" sz="half" idx="10"/>
          </p:nvPr>
        </p:nvSpPr>
        <p:spPr/>
        <p:txBody>
          <a:bodyPr/>
          <a:lstStyle/>
          <a:p>
            <a:fld id="{B3D8A14A-1509-4820-BFF1-2C703FA4B88B}" type="datetimeFigureOut">
              <a:rPr lang="en-US" smtClean="0"/>
              <a:t>8/24/2026</a:t>
            </a:fld>
            <a:endParaRPr lang="en-US"/>
          </a:p>
        </p:txBody>
      </p:sp>
      <p:sp>
        <p:nvSpPr>
          <p:cNvPr id="6" name="Footer Placeholder 5">
            <a:extLst>
              <a:ext uri="{FF2B5EF4-FFF2-40B4-BE49-F238E27FC236}">
                <a16:creationId xmlns:a16="http://schemas.microsoft.com/office/drawing/2014/main" id="{E7E7DEA7-4BF4-4781-97F0-93CB9B0383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FF7C89-D155-4CB1-ADF8-1C7B77DBA2BB}"/>
              </a:ext>
            </a:extLst>
          </p:cNvPr>
          <p:cNvSpPr>
            <a:spLocks noGrp="1"/>
          </p:cNvSpPr>
          <p:nvPr>
            <p:ph type="sldNum" sz="quarter" idx="12"/>
          </p:nvPr>
        </p:nvSpPr>
        <p:spPr/>
        <p:txBody>
          <a:bodyPr/>
          <a:lstStyle/>
          <a:p>
            <a:fld id="{F5F75211-670C-49A0-8629-EA29DA35866C}" type="slidenum">
              <a:rPr lang="en-US" smtClean="0"/>
              <a:t>‹#›</a:t>
            </a:fld>
            <a:endParaRPr lang="en-US"/>
          </a:p>
        </p:txBody>
      </p:sp>
    </p:spTree>
    <p:extLst>
      <p:ext uri="{BB962C8B-B14F-4D97-AF65-F5344CB8AC3E}">
        <p14:creationId xmlns:p14="http://schemas.microsoft.com/office/powerpoint/2010/main" val="31027376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B2171-5A30-44D3-A469-5D859D85D4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ACD731-F7A1-4976-8B7C-F095362E3D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8AAF97-8E8A-41B0-BCAA-49B3ADC959ED}"/>
              </a:ext>
            </a:extLst>
          </p:cNvPr>
          <p:cNvSpPr>
            <a:spLocks noGrp="1"/>
          </p:cNvSpPr>
          <p:nvPr>
            <p:ph type="dt" sz="half" idx="10"/>
          </p:nvPr>
        </p:nvSpPr>
        <p:spPr/>
        <p:txBody>
          <a:bodyPr/>
          <a:lstStyle/>
          <a:p>
            <a:fld id="{B3D8A14A-1509-4820-BFF1-2C703FA4B88B}" type="datetimeFigureOut">
              <a:rPr lang="en-US" smtClean="0"/>
              <a:t>8/24/2026</a:t>
            </a:fld>
            <a:endParaRPr lang="en-US"/>
          </a:p>
        </p:txBody>
      </p:sp>
      <p:sp>
        <p:nvSpPr>
          <p:cNvPr id="5" name="Footer Placeholder 4">
            <a:extLst>
              <a:ext uri="{FF2B5EF4-FFF2-40B4-BE49-F238E27FC236}">
                <a16:creationId xmlns:a16="http://schemas.microsoft.com/office/drawing/2014/main" id="{9D48FE71-A815-4BCA-A674-F55BE58D34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D2A8BC-0E06-4D29-8D55-E48AE26FFBC6}"/>
              </a:ext>
            </a:extLst>
          </p:cNvPr>
          <p:cNvSpPr>
            <a:spLocks noGrp="1"/>
          </p:cNvSpPr>
          <p:nvPr>
            <p:ph type="sldNum" sz="quarter" idx="12"/>
          </p:nvPr>
        </p:nvSpPr>
        <p:spPr/>
        <p:txBody>
          <a:bodyPr/>
          <a:lstStyle/>
          <a:p>
            <a:fld id="{F5F75211-670C-49A0-8629-EA29DA35866C}" type="slidenum">
              <a:rPr lang="en-US" smtClean="0"/>
              <a:t>‹#›</a:t>
            </a:fld>
            <a:endParaRPr lang="en-US"/>
          </a:p>
        </p:txBody>
      </p:sp>
    </p:spTree>
    <p:extLst>
      <p:ext uri="{BB962C8B-B14F-4D97-AF65-F5344CB8AC3E}">
        <p14:creationId xmlns:p14="http://schemas.microsoft.com/office/powerpoint/2010/main" val="875800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CE5C02-BD73-4EF5-8351-202E4FFA210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F0FDE0-236F-4E4A-A514-8381902FD7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9D7720-FAA3-4197-BCF0-2560D6F0111B}"/>
              </a:ext>
            </a:extLst>
          </p:cNvPr>
          <p:cNvSpPr>
            <a:spLocks noGrp="1"/>
          </p:cNvSpPr>
          <p:nvPr>
            <p:ph type="dt" sz="half" idx="10"/>
          </p:nvPr>
        </p:nvSpPr>
        <p:spPr/>
        <p:txBody>
          <a:bodyPr/>
          <a:lstStyle/>
          <a:p>
            <a:fld id="{B3D8A14A-1509-4820-BFF1-2C703FA4B88B}" type="datetimeFigureOut">
              <a:rPr lang="en-US" smtClean="0"/>
              <a:t>8/24/2026</a:t>
            </a:fld>
            <a:endParaRPr lang="en-US"/>
          </a:p>
        </p:txBody>
      </p:sp>
      <p:sp>
        <p:nvSpPr>
          <p:cNvPr id="5" name="Footer Placeholder 4">
            <a:extLst>
              <a:ext uri="{FF2B5EF4-FFF2-40B4-BE49-F238E27FC236}">
                <a16:creationId xmlns:a16="http://schemas.microsoft.com/office/drawing/2014/main" id="{77A9CBCC-5A8D-48E2-807D-9761B209EE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F5D0F1-C3D8-47DA-B488-342C06EDF291}"/>
              </a:ext>
            </a:extLst>
          </p:cNvPr>
          <p:cNvSpPr>
            <a:spLocks noGrp="1"/>
          </p:cNvSpPr>
          <p:nvPr>
            <p:ph type="sldNum" sz="quarter" idx="12"/>
          </p:nvPr>
        </p:nvSpPr>
        <p:spPr/>
        <p:txBody>
          <a:bodyPr/>
          <a:lstStyle/>
          <a:p>
            <a:fld id="{F5F75211-670C-49A0-8629-EA29DA35866C}" type="slidenum">
              <a:rPr lang="en-US" smtClean="0"/>
              <a:t>‹#›</a:t>
            </a:fld>
            <a:endParaRPr lang="en-US"/>
          </a:p>
        </p:txBody>
      </p:sp>
    </p:spTree>
    <p:extLst>
      <p:ext uri="{BB962C8B-B14F-4D97-AF65-F5344CB8AC3E}">
        <p14:creationId xmlns:p14="http://schemas.microsoft.com/office/powerpoint/2010/main" val="36818181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61DF216-005E-488E-B695-1AD6F41D79AA}"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5ADB9-C14B-4231-BBEC-49F6B76C87A6}" type="slidenum">
              <a:rPr lang="en-US" smtClean="0"/>
              <a:t>‹#›</a:t>
            </a:fld>
            <a:endParaRPr lang="en-US"/>
          </a:p>
        </p:txBody>
      </p:sp>
    </p:spTree>
    <p:extLst>
      <p:ext uri="{BB962C8B-B14F-4D97-AF65-F5344CB8AC3E}">
        <p14:creationId xmlns:p14="http://schemas.microsoft.com/office/powerpoint/2010/main" val="23289796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1DF216-005E-488E-B695-1AD6F41D79AA}"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5ADB9-C14B-4231-BBEC-49F6B76C87A6}" type="slidenum">
              <a:rPr lang="en-US" smtClean="0"/>
              <a:t>‹#›</a:t>
            </a:fld>
            <a:endParaRPr lang="en-US"/>
          </a:p>
        </p:txBody>
      </p:sp>
    </p:spTree>
    <p:extLst>
      <p:ext uri="{BB962C8B-B14F-4D97-AF65-F5344CB8AC3E}">
        <p14:creationId xmlns:p14="http://schemas.microsoft.com/office/powerpoint/2010/main" val="21091069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61DF216-005E-488E-B695-1AD6F41D79AA}"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5ADB9-C14B-4231-BBEC-49F6B76C87A6}" type="slidenum">
              <a:rPr lang="en-US" smtClean="0"/>
              <a:t>‹#›</a:t>
            </a:fld>
            <a:endParaRPr lang="en-US"/>
          </a:p>
        </p:txBody>
      </p:sp>
    </p:spTree>
    <p:extLst>
      <p:ext uri="{BB962C8B-B14F-4D97-AF65-F5344CB8AC3E}">
        <p14:creationId xmlns:p14="http://schemas.microsoft.com/office/powerpoint/2010/main" val="10125769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61DF216-005E-488E-B695-1AD6F41D79AA}"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5ADB9-C14B-4231-BBEC-49F6B76C87A6}" type="slidenum">
              <a:rPr lang="en-US" smtClean="0"/>
              <a:t>‹#›</a:t>
            </a:fld>
            <a:endParaRPr lang="en-US"/>
          </a:p>
        </p:txBody>
      </p:sp>
    </p:spTree>
    <p:extLst>
      <p:ext uri="{BB962C8B-B14F-4D97-AF65-F5344CB8AC3E}">
        <p14:creationId xmlns:p14="http://schemas.microsoft.com/office/powerpoint/2010/main" val="6643563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1DF216-005E-488E-B695-1AD6F41D79AA}"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65ADB9-C14B-4231-BBEC-49F6B76C87A6}" type="slidenum">
              <a:rPr lang="en-US" smtClean="0"/>
              <a:t>‹#›</a:t>
            </a:fld>
            <a:endParaRPr lang="en-US"/>
          </a:p>
        </p:txBody>
      </p:sp>
    </p:spTree>
    <p:extLst>
      <p:ext uri="{BB962C8B-B14F-4D97-AF65-F5344CB8AC3E}">
        <p14:creationId xmlns:p14="http://schemas.microsoft.com/office/powerpoint/2010/main" val="2219624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61DF216-005E-488E-B695-1AD6F41D79AA}"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65ADB9-C14B-4231-BBEC-49F6B76C87A6}" type="slidenum">
              <a:rPr lang="en-US" smtClean="0"/>
              <a:t>‹#›</a:t>
            </a:fld>
            <a:endParaRPr lang="en-US"/>
          </a:p>
        </p:txBody>
      </p:sp>
    </p:spTree>
    <p:extLst>
      <p:ext uri="{BB962C8B-B14F-4D97-AF65-F5344CB8AC3E}">
        <p14:creationId xmlns:p14="http://schemas.microsoft.com/office/powerpoint/2010/main" val="4130028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1DF216-005E-488E-B695-1AD6F41D79AA}"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65ADB9-C14B-4231-BBEC-49F6B76C87A6}" type="slidenum">
              <a:rPr lang="en-US" smtClean="0"/>
              <a:t>‹#›</a:t>
            </a:fld>
            <a:endParaRPr lang="en-US"/>
          </a:p>
        </p:txBody>
      </p:sp>
    </p:spTree>
    <p:extLst>
      <p:ext uri="{BB962C8B-B14F-4D97-AF65-F5344CB8AC3E}">
        <p14:creationId xmlns:p14="http://schemas.microsoft.com/office/powerpoint/2010/main" val="40319319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1DF216-005E-488E-B695-1AD6F41D79AA}"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5ADB9-C14B-4231-BBEC-49F6B76C87A6}" type="slidenum">
              <a:rPr lang="en-US" smtClean="0"/>
              <a:t>‹#›</a:t>
            </a:fld>
            <a:endParaRPr lang="en-US"/>
          </a:p>
        </p:txBody>
      </p:sp>
    </p:spTree>
    <p:extLst>
      <p:ext uri="{BB962C8B-B14F-4D97-AF65-F5344CB8AC3E}">
        <p14:creationId xmlns:p14="http://schemas.microsoft.com/office/powerpoint/2010/main" val="32014685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61DF216-005E-488E-B695-1AD6F41D79AA}"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5ADB9-C14B-4231-BBEC-49F6B76C87A6}" type="slidenum">
              <a:rPr lang="en-US" smtClean="0"/>
              <a:t>‹#›</a:t>
            </a:fld>
            <a:endParaRPr lang="en-US"/>
          </a:p>
        </p:txBody>
      </p:sp>
    </p:spTree>
    <p:extLst>
      <p:ext uri="{BB962C8B-B14F-4D97-AF65-F5344CB8AC3E}">
        <p14:creationId xmlns:p14="http://schemas.microsoft.com/office/powerpoint/2010/main" val="20206325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1DF216-005E-488E-B695-1AD6F41D79AA}"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5ADB9-C14B-4231-BBEC-49F6B76C87A6}" type="slidenum">
              <a:rPr lang="en-US" smtClean="0"/>
              <a:t>‹#›</a:t>
            </a:fld>
            <a:endParaRPr lang="en-US"/>
          </a:p>
        </p:txBody>
      </p:sp>
    </p:spTree>
    <p:extLst>
      <p:ext uri="{BB962C8B-B14F-4D97-AF65-F5344CB8AC3E}">
        <p14:creationId xmlns:p14="http://schemas.microsoft.com/office/powerpoint/2010/main" val="40144988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1DF216-005E-488E-B695-1AD6F41D79AA}"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5ADB9-C14B-4231-BBEC-49F6B76C87A6}" type="slidenum">
              <a:rPr lang="en-US" smtClean="0"/>
              <a:t>‹#›</a:t>
            </a:fld>
            <a:endParaRPr lang="en-US"/>
          </a:p>
        </p:txBody>
      </p:sp>
    </p:spTree>
    <p:extLst>
      <p:ext uri="{BB962C8B-B14F-4D97-AF65-F5344CB8AC3E}">
        <p14:creationId xmlns:p14="http://schemas.microsoft.com/office/powerpoint/2010/main" val="415903969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A8970-DD21-48FF-8BC0-8E1C17E2E4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9BE3BD-DA24-4E3E-9B5D-964ED124A3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1CF80F-626E-4692-A456-1F354179B91E}"/>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5" name="Footer Placeholder 4">
            <a:extLst>
              <a:ext uri="{FF2B5EF4-FFF2-40B4-BE49-F238E27FC236}">
                <a16:creationId xmlns:a16="http://schemas.microsoft.com/office/drawing/2014/main" id="{F11F3471-6BB9-499D-8BCB-32610AB7A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44AE54-8D75-431F-A7A9-A956B8926057}"/>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225524225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4C8BC-3330-4BB3-9740-0939244188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2CB5B9-B336-4095-B8A1-FE61CF6117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001CC4-287C-4512-9991-9CF914C5253F}"/>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5" name="Footer Placeholder 4">
            <a:extLst>
              <a:ext uri="{FF2B5EF4-FFF2-40B4-BE49-F238E27FC236}">
                <a16:creationId xmlns:a16="http://schemas.microsoft.com/office/drawing/2014/main" id="{B41E22DB-08AF-4F19-9882-31F91521E3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9C64C4-40AF-47A5-B592-588C7D9997E9}"/>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5130605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C880A-4772-4EB0-948A-533FBE171D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47C213-E81A-45B9-935B-A39A5066E0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08D34D-0D35-412B-B1F4-725F6809445A}"/>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5" name="Footer Placeholder 4">
            <a:extLst>
              <a:ext uri="{FF2B5EF4-FFF2-40B4-BE49-F238E27FC236}">
                <a16:creationId xmlns:a16="http://schemas.microsoft.com/office/drawing/2014/main" id="{F01215B7-1580-4AAD-96F1-91B3A5BE11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B0E5FF-8A93-4E29-9A34-720C765566D9}"/>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4604667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3280F-4F50-420F-B518-125A96235D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620F15-D3D0-41CA-85D9-C35B4005B0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A45F79-450B-400A-8A66-5D8B5BFEBD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65C2D5-7E5C-49B5-8CAB-C9E3C2F4CEB7}"/>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6" name="Footer Placeholder 5">
            <a:extLst>
              <a:ext uri="{FF2B5EF4-FFF2-40B4-BE49-F238E27FC236}">
                <a16:creationId xmlns:a16="http://schemas.microsoft.com/office/drawing/2014/main" id="{21DCEA42-21F5-47EA-8CE7-22B025C27D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BC54D1-2CF1-475C-8525-D0A60C7DD7A7}"/>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11531378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5CBF1-D4D3-416C-964E-4D816D8CA1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F3A44B-1BDE-49A7-833C-69B5DD35D6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6B868E-8F38-44C0-B71A-7E3BDBF220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1EC907-D560-404D-BDD8-E443034C46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FBC98D-8B99-4D09-8E3D-1429238AEC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FDE9BF-350F-4EB3-922C-4DFBF9D4C25E}"/>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8" name="Footer Placeholder 7">
            <a:extLst>
              <a:ext uri="{FF2B5EF4-FFF2-40B4-BE49-F238E27FC236}">
                <a16:creationId xmlns:a16="http://schemas.microsoft.com/office/drawing/2014/main" id="{0FCB6103-40F4-4DF2-8D42-E167911486D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684AFE-76E6-45C5-8423-7525DA208F9B}"/>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253750292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E46AE-3EBD-4856-BE6A-C6CCE15095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6A43E1-6A92-4981-8FE1-EE6BF49F9D77}"/>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4" name="Footer Placeholder 3">
            <a:extLst>
              <a:ext uri="{FF2B5EF4-FFF2-40B4-BE49-F238E27FC236}">
                <a16:creationId xmlns:a16="http://schemas.microsoft.com/office/drawing/2014/main" id="{7E8DDB14-CE19-44B1-805C-1E7BCC8AAE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53B486-EB16-484E-9764-44E0FCB77BDE}"/>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2098453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DDC324-A9BC-4BA2-A893-F074D2C56BDB}"/>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3" name="Footer Placeholder 2">
            <a:extLst>
              <a:ext uri="{FF2B5EF4-FFF2-40B4-BE49-F238E27FC236}">
                <a16:creationId xmlns:a16="http://schemas.microsoft.com/office/drawing/2014/main" id="{567D55F2-FABF-4493-8E4A-DC877F6CD9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3EF41B-4911-4CDE-A8F8-93BBCB1C0BC4}"/>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31709769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60EE2-94C1-435B-BB02-9AF92CDD6F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EE89F9-ED49-4939-878B-36557F0D21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09A57E-3104-4E51-B26F-C878749464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33E717-C32B-468F-884E-116109966AA8}"/>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6" name="Footer Placeholder 5">
            <a:extLst>
              <a:ext uri="{FF2B5EF4-FFF2-40B4-BE49-F238E27FC236}">
                <a16:creationId xmlns:a16="http://schemas.microsoft.com/office/drawing/2014/main" id="{4934B131-63FB-4F5F-893C-48065491B9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21E-401C-4CEC-816C-CF44A7DDFBF5}"/>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4392147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1A6EB-FFCC-4F94-A818-C4D7B2E700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019F80-B5EF-4D1E-B61C-6CB7D5D049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D4CFD5-ED07-4BEC-A826-404DBC22CF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F12E46-538E-4F8C-B532-BBAC2039D885}"/>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6" name="Footer Placeholder 5">
            <a:extLst>
              <a:ext uri="{FF2B5EF4-FFF2-40B4-BE49-F238E27FC236}">
                <a16:creationId xmlns:a16="http://schemas.microsoft.com/office/drawing/2014/main" id="{8FE1F801-D89C-49B6-B521-3C8E35537D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932CF5-A60E-4766-AAD4-1A175FBAE815}"/>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30812481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8F366-5AD0-49CE-B6BD-BE94416CE7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9FD406-71A5-43F0-BFEF-577517DEC3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1C3DA8-0312-42CC-A06D-28130663EEDD}"/>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5" name="Footer Placeholder 4">
            <a:extLst>
              <a:ext uri="{FF2B5EF4-FFF2-40B4-BE49-F238E27FC236}">
                <a16:creationId xmlns:a16="http://schemas.microsoft.com/office/drawing/2014/main" id="{EDDFBCE4-B12B-4325-8067-95C4218D8C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9FF89D-DB5E-4A37-8A5B-45B57D6ABBF4}"/>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10249187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2F44AD-FD2E-4B10-85BE-B5B7FBF956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801E65-7B75-4557-B387-791340C3DE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34F344-1960-42D6-85FF-D3F46A1980FF}"/>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5" name="Footer Placeholder 4">
            <a:extLst>
              <a:ext uri="{FF2B5EF4-FFF2-40B4-BE49-F238E27FC236}">
                <a16:creationId xmlns:a16="http://schemas.microsoft.com/office/drawing/2014/main" id="{53F09382-B47C-4A2D-86C7-C7B413E197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A3E675-2CC5-4A15-AA08-4B50255051A4}"/>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31892642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A8970-DD21-48FF-8BC0-8E1C17E2E4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9BE3BD-DA24-4E3E-9B5D-964ED124A3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1CF80F-626E-4692-A456-1F354179B91E}"/>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5" name="Footer Placeholder 4">
            <a:extLst>
              <a:ext uri="{FF2B5EF4-FFF2-40B4-BE49-F238E27FC236}">
                <a16:creationId xmlns:a16="http://schemas.microsoft.com/office/drawing/2014/main" id="{F11F3471-6BB9-499D-8BCB-32610AB7A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44AE54-8D75-431F-A7A9-A956B8926057}"/>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20108954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4C8BC-3330-4BB3-9740-0939244188B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2CB5B9-B336-4095-B8A1-FE61CF6117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001CC4-287C-4512-9991-9CF914C5253F}"/>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5" name="Footer Placeholder 4">
            <a:extLst>
              <a:ext uri="{FF2B5EF4-FFF2-40B4-BE49-F238E27FC236}">
                <a16:creationId xmlns:a16="http://schemas.microsoft.com/office/drawing/2014/main" id="{B41E22DB-08AF-4F19-9882-31F91521E3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9C64C4-40AF-47A5-B592-588C7D9997E9}"/>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33096214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C880A-4772-4EB0-948A-533FBE171D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47C213-E81A-45B9-935B-A39A5066E0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108D34D-0D35-412B-B1F4-725F6809445A}"/>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5" name="Footer Placeholder 4">
            <a:extLst>
              <a:ext uri="{FF2B5EF4-FFF2-40B4-BE49-F238E27FC236}">
                <a16:creationId xmlns:a16="http://schemas.microsoft.com/office/drawing/2014/main" id="{F01215B7-1580-4AAD-96F1-91B3A5BE11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B0E5FF-8A93-4E29-9A34-720C765566D9}"/>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26321641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3280F-4F50-420F-B518-125A96235D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620F15-D3D0-41CA-85D9-C35B4005B0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BA45F79-450B-400A-8A66-5D8B5BFEBD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65C2D5-7E5C-49B5-8CAB-C9E3C2F4CEB7}"/>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6" name="Footer Placeholder 5">
            <a:extLst>
              <a:ext uri="{FF2B5EF4-FFF2-40B4-BE49-F238E27FC236}">
                <a16:creationId xmlns:a16="http://schemas.microsoft.com/office/drawing/2014/main" id="{21DCEA42-21F5-47EA-8CE7-22B025C27D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BC54D1-2CF1-475C-8525-D0A60C7DD7A7}"/>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9803265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5CBF1-D4D3-416C-964E-4D816D8CA1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F3A44B-1BDE-49A7-833C-69B5DD35D6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6B868E-8F38-44C0-B71A-7E3BDBF220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1EC907-D560-404D-BDD8-E443034C46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FBC98D-8B99-4D09-8E3D-1429238AEC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FDE9BF-350F-4EB3-922C-4DFBF9D4C25E}"/>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8" name="Footer Placeholder 7">
            <a:extLst>
              <a:ext uri="{FF2B5EF4-FFF2-40B4-BE49-F238E27FC236}">
                <a16:creationId xmlns:a16="http://schemas.microsoft.com/office/drawing/2014/main" id="{0FCB6103-40F4-4DF2-8D42-E167911486D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684AFE-76E6-45C5-8423-7525DA208F9B}"/>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24071610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E46AE-3EBD-4856-BE6A-C6CCE15095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6A43E1-6A92-4981-8FE1-EE6BF49F9D77}"/>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4" name="Footer Placeholder 3">
            <a:extLst>
              <a:ext uri="{FF2B5EF4-FFF2-40B4-BE49-F238E27FC236}">
                <a16:creationId xmlns:a16="http://schemas.microsoft.com/office/drawing/2014/main" id="{7E8DDB14-CE19-44B1-805C-1E7BCC8AAE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53B486-EB16-484E-9764-44E0FCB77BDE}"/>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19090430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DDC324-A9BC-4BA2-A893-F074D2C56BDB}"/>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3" name="Footer Placeholder 2">
            <a:extLst>
              <a:ext uri="{FF2B5EF4-FFF2-40B4-BE49-F238E27FC236}">
                <a16:creationId xmlns:a16="http://schemas.microsoft.com/office/drawing/2014/main" id="{567D55F2-FABF-4493-8E4A-DC877F6CD9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3EF41B-4911-4CDE-A8F8-93BBCB1C0BC4}"/>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25379010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60EE2-94C1-435B-BB02-9AF92CDD6F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EE89F9-ED49-4939-878B-36557F0D21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09A57E-3104-4E51-B26F-C878749464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33E717-C32B-468F-884E-116109966AA8}"/>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6" name="Footer Placeholder 5">
            <a:extLst>
              <a:ext uri="{FF2B5EF4-FFF2-40B4-BE49-F238E27FC236}">
                <a16:creationId xmlns:a16="http://schemas.microsoft.com/office/drawing/2014/main" id="{4934B131-63FB-4F5F-893C-48065491B9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45221E-401C-4CEC-816C-CF44A7DDFBF5}"/>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159901320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1A6EB-FFCC-4F94-A818-C4D7B2E700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0019F80-B5EF-4D1E-B61C-6CB7D5D049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8D4CFD5-ED07-4BEC-A826-404DBC22CF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F12E46-538E-4F8C-B532-BBAC2039D885}"/>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6" name="Footer Placeholder 5">
            <a:extLst>
              <a:ext uri="{FF2B5EF4-FFF2-40B4-BE49-F238E27FC236}">
                <a16:creationId xmlns:a16="http://schemas.microsoft.com/office/drawing/2014/main" id="{8FE1F801-D89C-49B6-B521-3C8E35537D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932CF5-A60E-4766-AAD4-1A175FBAE815}"/>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31255104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8F366-5AD0-49CE-B6BD-BE94416CE7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9FD406-71A5-43F0-BFEF-577517DEC3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1C3DA8-0312-42CC-A06D-28130663EEDD}"/>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5" name="Footer Placeholder 4">
            <a:extLst>
              <a:ext uri="{FF2B5EF4-FFF2-40B4-BE49-F238E27FC236}">
                <a16:creationId xmlns:a16="http://schemas.microsoft.com/office/drawing/2014/main" id="{EDDFBCE4-B12B-4325-8067-95C4218D8C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9FF89D-DB5E-4A37-8A5B-45B57D6ABBF4}"/>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341949900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2F44AD-FD2E-4B10-85BE-B5B7FBF9562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B801E65-7B75-4557-B387-791340C3DE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34F344-1960-42D6-85FF-D3F46A1980FF}"/>
              </a:ext>
            </a:extLst>
          </p:cNvPr>
          <p:cNvSpPr>
            <a:spLocks noGrp="1"/>
          </p:cNvSpPr>
          <p:nvPr>
            <p:ph type="dt" sz="half" idx="10"/>
          </p:nvPr>
        </p:nvSpPr>
        <p:spPr/>
        <p:txBody>
          <a:bodyPr/>
          <a:lstStyle/>
          <a:p>
            <a:fld id="{D9771FC7-8CDE-47B0-A48F-EF1BF3E0C252}" type="datetimeFigureOut">
              <a:rPr lang="en-US" smtClean="0"/>
              <a:t>8/24/2026</a:t>
            </a:fld>
            <a:endParaRPr lang="en-US"/>
          </a:p>
        </p:txBody>
      </p:sp>
      <p:sp>
        <p:nvSpPr>
          <p:cNvPr id="5" name="Footer Placeholder 4">
            <a:extLst>
              <a:ext uri="{FF2B5EF4-FFF2-40B4-BE49-F238E27FC236}">
                <a16:creationId xmlns:a16="http://schemas.microsoft.com/office/drawing/2014/main" id="{53F09382-B47C-4A2D-86C7-C7B413E197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A3E675-2CC5-4A15-AA08-4B50255051A4}"/>
              </a:ext>
            </a:extLst>
          </p:cNvPr>
          <p:cNvSpPr>
            <a:spLocks noGrp="1"/>
          </p:cNvSpPr>
          <p:nvPr>
            <p:ph type="sldNum" sz="quarter" idx="12"/>
          </p:nvPr>
        </p:nvSpPr>
        <p:spPr/>
        <p:txBody>
          <a:bodyPr/>
          <a:lstStyle/>
          <a:p>
            <a:fld id="{7BACEDAC-27C9-4AEB-B859-97865D6AAE39}" type="slidenum">
              <a:rPr lang="en-US" smtClean="0"/>
              <a:t>‹#›</a:t>
            </a:fld>
            <a:endParaRPr lang="en-US"/>
          </a:p>
        </p:txBody>
      </p:sp>
    </p:spTree>
    <p:extLst>
      <p:ext uri="{BB962C8B-B14F-4D97-AF65-F5344CB8AC3E}">
        <p14:creationId xmlns:p14="http://schemas.microsoft.com/office/powerpoint/2010/main" val="13892649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CECF3"/>
          </a:solidFill>
          <a:ln/>
        </p:spPr>
        <p:txBody>
          <a:bodyPr/>
          <a:lstStyle/>
          <a:p>
            <a:endParaRPr lang="en-US" sz="1500"/>
          </a:p>
        </p:txBody>
      </p:sp>
      <p:sp>
        <p:nvSpPr>
          <p:cNvPr id="3" name="Shape 1"/>
          <p:cNvSpPr/>
          <p:nvPr/>
        </p:nvSpPr>
        <p:spPr>
          <a:xfrm>
            <a:off x="0" y="0"/>
            <a:ext cx="12192000" cy="6858000"/>
          </a:xfrm>
          <a:prstGeom prst="rect">
            <a:avLst/>
          </a:prstGeom>
          <a:solidFill>
            <a:srgbClr val="FFFFFF"/>
          </a:solidFill>
          <a:ln/>
        </p:spPr>
        <p:txBody>
          <a:bodyPr/>
          <a:lstStyle/>
          <a:p>
            <a:endParaRPr lang="en-US" sz="1500"/>
          </a:p>
        </p:txBody>
      </p:sp>
    </p:spTree>
    <p:extLst>
      <p:ext uri="{BB962C8B-B14F-4D97-AF65-F5344CB8AC3E}">
        <p14:creationId xmlns:p14="http://schemas.microsoft.com/office/powerpoint/2010/main" val="154800595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20639770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31859673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33245906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2C7DE4B-61E6-41E2-A1BE-571B3A78239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102223710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2C7DE4B-61E6-41E2-A1BE-571B3A782397}"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375745788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2C7DE4B-61E6-41E2-A1BE-571B3A782397}"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29899731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C7DE4B-61E6-41E2-A1BE-571B3A782397}"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575129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C7DE4B-61E6-41E2-A1BE-571B3A78239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1135335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2C7DE4B-61E6-41E2-A1BE-571B3A78239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77809382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218550539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C7DE4B-61E6-41E2-A1BE-571B3A78239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070648-B4FF-4D0B-B04C-A57A13E74C53}" type="slidenum">
              <a:rPr lang="en-US" smtClean="0"/>
              <a:t>‹#›</a:t>
            </a:fld>
            <a:endParaRPr lang="en-US"/>
          </a:p>
        </p:txBody>
      </p:sp>
    </p:spTree>
    <p:extLst>
      <p:ext uri="{BB962C8B-B14F-4D97-AF65-F5344CB8AC3E}">
        <p14:creationId xmlns:p14="http://schemas.microsoft.com/office/powerpoint/2010/main" val="94956884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549345-CE3F-C54F-AE2F-E15BAA6B6F82}"/>
              </a:ext>
            </a:extLst>
          </p:cNvPr>
          <p:cNvSpPr>
            <a:spLocks noGrp="1"/>
          </p:cNvSpPr>
          <p:nvPr>
            <p:ph type="dt" sz="half" idx="10"/>
          </p:nvPr>
        </p:nvSpPr>
        <p:spPr>
          <a:xfrm>
            <a:off x="838200" y="6356350"/>
            <a:ext cx="2743200" cy="365125"/>
          </a:xfrm>
          <a:prstGeom prst="rect">
            <a:avLst/>
          </a:prstGeom>
        </p:spPr>
        <p:txBody>
          <a:bodyPr/>
          <a:lstStyle/>
          <a:p>
            <a:fld id="{867559FA-2A0A-F34F-AF4C-C7F9D6B8B11F}" type="datetimeFigureOut">
              <a:rPr lang="en-US" smtClean="0"/>
              <a:t>8/24/2026</a:t>
            </a:fld>
            <a:endParaRPr lang="en-US"/>
          </a:p>
        </p:txBody>
      </p:sp>
      <p:sp>
        <p:nvSpPr>
          <p:cNvPr id="3" name="Footer Placeholder 2">
            <a:extLst>
              <a:ext uri="{FF2B5EF4-FFF2-40B4-BE49-F238E27FC236}">
                <a16:creationId xmlns:a16="http://schemas.microsoft.com/office/drawing/2014/main" id="{F0053066-DA82-B44F-8AD5-23D137D87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F198EA1-351F-4848-BB6B-57438739FDD5}"/>
              </a:ext>
            </a:extLst>
          </p:cNvPr>
          <p:cNvSpPr>
            <a:spLocks noGrp="1"/>
          </p:cNvSpPr>
          <p:nvPr>
            <p:ph type="sldNum" sz="quarter" idx="12"/>
          </p:nvPr>
        </p:nvSpPr>
        <p:spPr>
          <a:xfrm>
            <a:off x="8610600" y="6356350"/>
            <a:ext cx="2743200" cy="365125"/>
          </a:xfrm>
          <a:prstGeom prst="rect">
            <a:avLst/>
          </a:prstGeom>
        </p:spPr>
        <p:txBody>
          <a:bodyPr/>
          <a:lstStyle/>
          <a:p>
            <a:fld id="{0D37D404-0F36-364B-A315-CC51279A2806}" type="slidenum">
              <a:rPr lang="en-US" smtClean="0"/>
              <a:t>‹#›</a:t>
            </a:fld>
            <a:endParaRPr lang="en-US"/>
          </a:p>
        </p:txBody>
      </p:sp>
      <p:sp>
        <p:nvSpPr>
          <p:cNvPr id="12" name="Title 1">
            <a:extLst>
              <a:ext uri="{FF2B5EF4-FFF2-40B4-BE49-F238E27FC236}">
                <a16:creationId xmlns:a16="http://schemas.microsoft.com/office/drawing/2014/main" id="{06718F65-3A9E-0040-9425-596E7DF6C009}"/>
              </a:ext>
            </a:extLst>
          </p:cNvPr>
          <p:cNvSpPr>
            <a:spLocks noGrp="1"/>
          </p:cNvSpPr>
          <p:nvPr>
            <p:ph type="title" hasCustomPrompt="1"/>
          </p:nvPr>
        </p:nvSpPr>
        <p:spPr>
          <a:xfrm>
            <a:off x="838200" y="365125"/>
            <a:ext cx="10515600" cy="1325563"/>
          </a:xfrm>
        </p:spPr>
        <p:txBody>
          <a:bodyPr/>
          <a:lstStyle/>
          <a:p>
            <a:r>
              <a:rPr lang="en-US"/>
              <a:t>CLICK TO EDIT MASTER TITLE STYLE</a:t>
            </a:r>
          </a:p>
        </p:txBody>
      </p:sp>
      <p:sp>
        <p:nvSpPr>
          <p:cNvPr id="13" name="Content Placeholder 2">
            <a:extLst>
              <a:ext uri="{FF2B5EF4-FFF2-40B4-BE49-F238E27FC236}">
                <a16:creationId xmlns:a16="http://schemas.microsoft.com/office/drawing/2014/main" id="{64F109E3-9AFA-F94B-BE31-3B4A0013AA5A}"/>
              </a:ext>
            </a:extLst>
          </p:cNvPr>
          <p:cNvSpPr>
            <a:spLocks noGrp="1"/>
          </p:cNvSpPr>
          <p:nvPr>
            <p:ph sz="half" idx="1"/>
          </p:nvPr>
        </p:nvSpPr>
        <p:spPr>
          <a:xfrm>
            <a:off x="1582619" y="1820861"/>
            <a:ext cx="2713653" cy="3538789"/>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a:t>
            </a:r>
          </a:p>
          <a:p>
            <a:pPr lvl="1"/>
            <a:r>
              <a:rPr lang="en-US"/>
              <a:t>Second level</a:t>
            </a:r>
          </a:p>
        </p:txBody>
      </p:sp>
      <p:sp>
        <p:nvSpPr>
          <p:cNvPr id="14" name="Content Placeholder 2">
            <a:extLst>
              <a:ext uri="{FF2B5EF4-FFF2-40B4-BE49-F238E27FC236}">
                <a16:creationId xmlns:a16="http://schemas.microsoft.com/office/drawing/2014/main" id="{F1C8BB38-9E90-9D40-9C9A-E0D53619619E}"/>
              </a:ext>
            </a:extLst>
          </p:cNvPr>
          <p:cNvSpPr>
            <a:spLocks noGrp="1"/>
          </p:cNvSpPr>
          <p:nvPr>
            <p:ph sz="half" idx="13"/>
          </p:nvPr>
        </p:nvSpPr>
        <p:spPr>
          <a:xfrm>
            <a:off x="4925259" y="1820862"/>
            <a:ext cx="2713653" cy="353878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a:t>
            </a:r>
          </a:p>
          <a:p>
            <a:pPr lvl="1"/>
            <a:r>
              <a:rPr lang="en-US"/>
              <a:t>Second level</a:t>
            </a:r>
          </a:p>
        </p:txBody>
      </p:sp>
      <p:sp>
        <p:nvSpPr>
          <p:cNvPr id="15" name="Content Placeholder 2">
            <a:extLst>
              <a:ext uri="{FF2B5EF4-FFF2-40B4-BE49-F238E27FC236}">
                <a16:creationId xmlns:a16="http://schemas.microsoft.com/office/drawing/2014/main" id="{2BF5E7A6-6BAA-5C4E-84F8-8017870B06CF}"/>
              </a:ext>
            </a:extLst>
          </p:cNvPr>
          <p:cNvSpPr>
            <a:spLocks noGrp="1"/>
          </p:cNvSpPr>
          <p:nvPr>
            <p:ph sz="half" idx="14"/>
          </p:nvPr>
        </p:nvSpPr>
        <p:spPr>
          <a:xfrm>
            <a:off x="8237419" y="1820862"/>
            <a:ext cx="2713653" cy="353878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a:t>
            </a:r>
          </a:p>
          <a:p>
            <a:pPr lvl="1"/>
            <a:r>
              <a:rPr lang="en-US"/>
              <a:t>Second level</a:t>
            </a:r>
          </a:p>
        </p:txBody>
      </p:sp>
      <p:sp>
        <p:nvSpPr>
          <p:cNvPr id="16" name="Content Placeholder 2">
            <a:extLst>
              <a:ext uri="{FF2B5EF4-FFF2-40B4-BE49-F238E27FC236}">
                <a16:creationId xmlns:a16="http://schemas.microsoft.com/office/drawing/2014/main" id="{2560D080-A294-644A-8678-97858F93B063}"/>
              </a:ext>
            </a:extLst>
          </p:cNvPr>
          <p:cNvSpPr>
            <a:spLocks noGrp="1"/>
          </p:cNvSpPr>
          <p:nvPr>
            <p:ph sz="half" idx="15"/>
          </p:nvPr>
        </p:nvSpPr>
        <p:spPr>
          <a:xfrm>
            <a:off x="1754635" y="1974770"/>
            <a:ext cx="2339141" cy="317785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a:t>
            </a:r>
          </a:p>
          <a:p>
            <a:pPr lvl="1"/>
            <a:r>
              <a:rPr lang="en-US"/>
              <a:t>Second level</a:t>
            </a:r>
          </a:p>
        </p:txBody>
      </p:sp>
      <p:sp>
        <p:nvSpPr>
          <p:cNvPr id="17" name="Content Placeholder 2">
            <a:extLst>
              <a:ext uri="{FF2B5EF4-FFF2-40B4-BE49-F238E27FC236}">
                <a16:creationId xmlns:a16="http://schemas.microsoft.com/office/drawing/2014/main" id="{169FCE76-7193-B140-B45C-6293452FCFFA}"/>
              </a:ext>
            </a:extLst>
          </p:cNvPr>
          <p:cNvSpPr>
            <a:spLocks noGrp="1"/>
          </p:cNvSpPr>
          <p:nvPr>
            <p:ph sz="half" idx="16"/>
          </p:nvPr>
        </p:nvSpPr>
        <p:spPr>
          <a:xfrm>
            <a:off x="5097275" y="1974770"/>
            <a:ext cx="2339141" cy="317785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a:t>
            </a:r>
          </a:p>
          <a:p>
            <a:pPr lvl="1"/>
            <a:r>
              <a:rPr lang="en-US"/>
              <a:t>Second level</a:t>
            </a:r>
          </a:p>
        </p:txBody>
      </p:sp>
      <p:sp>
        <p:nvSpPr>
          <p:cNvPr id="18" name="Content Placeholder 2">
            <a:extLst>
              <a:ext uri="{FF2B5EF4-FFF2-40B4-BE49-F238E27FC236}">
                <a16:creationId xmlns:a16="http://schemas.microsoft.com/office/drawing/2014/main" id="{80D0752B-5C97-084B-BE48-519C6330F22F}"/>
              </a:ext>
            </a:extLst>
          </p:cNvPr>
          <p:cNvSpPr>
            <a:spLocks noGrp="1"/>
          </p:cNvSpPr>
          <p:nvPr>
            <p:ph sz="half" idx="17"/>
          </p:nvPr>
        </p:nvSpPr>
        <p:spPr>
          <a:xfrm>
            <a:off x="8409435" y="1974770"/>
            <a:ext cx="2339141" cy="3177858"/>
          </a:xfrm>
        </p:spPr>
        <p:txBody>
          <a:bodyPr/>
          <a:lstStyle>
            <a:lvl1pPr>
              <a:defRPr sz="2400">
                <a:solidFill>
                  <a:schemeClr val="tx1"/>
                </a:solidFill>
              </a:defRPr>
            </a:lvl1pPr>
            <a:lvl2pPr>
              <a:defRPr sz="1800">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a:t>
            </a:r>
          </a:p>
          <a:p>
            <a:pPr lvl="1"/>
            <a:r>
              <a:rPr lang="en-US"/>
              <a:t>Second level</a:t>
            </a:r>
          </a:p>
        </p:txBody>
      </p:sp>
    </p:spTree>
    <p:extLst>
      <p:ext uri="{BB962C8B-B14F-4D97-AF65-F5344CB8AC3E}">
        <p14:creationId xmlns:p14="http://schemas.microsoft.com/office/powerpoint/2010/main" val="146285205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9E919-9305-CA42-B273-882E4CB9D5CE}"/>
              </a:ext>
            </a:extLst>
          </p:cNvPr>
          <p:cNvSpPr>
            <a:spLocks noGrp="1"/>
          </p:cNvSpPr>
          <p:nvPr>
            <p:ph type="ctrTitle" hasCustomPrompt="1"/>
          </p:nvPr>
        </p:nvSpPr>
        <p:spPr>
          <a:xfrm>
            <a:off x="1524000" y="1122363"/>
            <a:ext cx="9144000" cy="2387600"/>
          </a:xfrm>
        </p:spPr>
        <p:txBody>
          <a:bodyPr anchor="b"/>
          <a:lstStyle>
            <a:lvl1pPr algn="ctr">
              <a:defRPr sz="3600"/>
            </a:lvl1pPr>
          </a:lstStyle>
          <a:p>
            <a:r>
              <a:rPr lang="en-US"/>
              <a:t>CLICK TO EDIT </a:t>
            </a:r>
            <a:br>
              <a:rPr lang="en-US"/>
            </a:br>
            <a:r>
              <a:rPr lang="en-US"/>
              <a:t>MASTER TITLE STYLE</a:t>
            </a:r>
          </a:p>
        </p:txBody>
      </p:sp>
      <p:sp>
        <p:nvSpPr>
          <p:cNvPr id="3" name="Subtitle 2">
            <a:extLst>
              <a:ext uri="{FF2B5EF4-FFF2-40B4-BE49-F238E27FC236}">
                <a16:creationId xmlns:a16="http://schemas.microsoft.com/office/drawing/2014/main" id="{6C47E038-A148-8E4F-AE9C-C5A9DABB09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12B3F7-E53D-9F47-95E9-2F8203A03F6E}"/>
              </a:ext>
            </a:extLst>
          </p:cNvPr>
          <p:cNvSpPr>
            <a:spLocks noGrp="1"/>
          </p:cNvSpPr>
          <p:nvPr>
            <p:ph type="dt" sz="half" idx="10"/>
          </p:nvPr>
        </p:nvSpPr>
        <p:spPr>
          <a:xfrm>
            <a:off x="838200" y="6356350"/>
            <a:ext cx="2743200" cy="365125"/>
          </a:xfrm>
          <a:prstGeom prst="rect">
            <a:avLst/>
          </a:prstGeom>
        </p:spPr>
        <p:txBody>
          <a:bodyPr/>
          <a:lstStyle/>
          <a:p>
            <a:fld id="{867559FA-2A0A-F34F-AF4C-C7F9D6B8B11F}" type="datetimeFigureOut">
              <a:rPr lang="en-US" smtClean="0"/>
              <a:t>8/24/2026</a:t>
            </a:fld>
            <a:endParaRPr lang="en-US"/>
          </a:p>
        </p:txBody>
      </p:sp>
      <p:sp>
        <p:nvSpPr>
          <p:cNvPr id="5" name="Footer Placeholder 4">
            <a:extLst>
              <a:ext uri="{FF2B5EF4-FFF2-40B4-BE49-F238E27FC236}">
                <a16:creationId xmlns:a16="http://schemas.microsoft.com/office/drawing/2014/main" id="{38540D99-CB2A-0F43-9342-F15BADA75F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B70236E-47F1-264C-8D42-357033AE18D1}"/>
              </a:ext>
            </a:extLst>
          </p:cNvPr>
          <p:cNvSpPr>
            <a:spLocks noGrp="1"/>
          </p:cNvSpPr>
          <p:nvPr>
            <p:ph type="sldNum" sz="quarter" idx="12"/>
          </p:nvPr>
        </p:nvSpPr>
        <p:spPr>
          <a:xfrm>
            <a:off x="8610600" y="6356350"/>
            <a:ext cx="2743200" cy="365125"/>
          </a:xfrm>
          <a:prstGeom prst="rect">
            <a:avLst/>
          </a:prstGeom>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239113094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5FDDF-F324-1A4D-9336-3455385853CD}"/>
              </a:ext>
            </a:extLst>
          </p:cNvPr>
          <p:cNvSpPr>
            <a:spLocks noGrp="1"/>
          </p:cNvSpPr>
          <p:nvPr>
            <p:ph type="title" hasCustomPrompt="1"/>
          </p:nvPr>
        </p:nvSpPr>
        <p:spPr>
          <a:xfrm>
            <a:off x="838200" y="457200"/>
            <a:ext cx="10515600" cy="123348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0C169E4-ABD3-924D-A394-F0CFA952E8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B800E8-6030-E94C-BF71-3A1CCC5F720A}"/>
              </a:ext>
            </a:extLst>
          </p:cNvPr>
          <p:cNvSpPr>
            <a:spLocks noGrp="1"/>
          </p:cNvSpPr>
          <p:nvPr>
            <p:ph type="dt" sz="half" idx="10"/>
          </p:nvPr>
        </p:nvSpPr>
        <p:spPr>
          <a:xfrm>
            <a:off x="838200" y="6356350"/>
            <a:ext cx="2743200" cy="365125"/>
          </a:xfrm>
          <a:prstGeom prst="rect">
            <a:avLst/>
          </a:prstGeom>
        </p:spPr>
        <p:txBody>
          <a:bodyPr/>
          <a:lstStyle/>
          <a:p>
            <a:fld id="{867559FA-2A0A-F34F-AF4C-C7F9D6B8B11F}" type="datetimeFigureOut">
              <a:rPr lang="en-US" smtClean="0"/>
              <a:t>8/24/2026</a:t>
            </a:fld>
            <a:endParaRPr lang="en-US"/>
          </a:p>
        </p:txBody>
      </p:sp>
      <p:sp>
        <p:nvSpPr>
          <p:cNvPr id="5" name="Footer Placeholder 4">
            <a:extLst>
              <a:ext uri="{FF2B5EF4-FFF2-40B4-BE49-F238E27FC236}">
                <a16:creationId xmlns:a16="http://schemas.microsoft.com/office/drawing/2014/main" id="{E185AFFC-2F64-D043-918A-3A7AB259244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B41164D-6F4C-4C4C-BA83-F0D7A16CE6D0}"/>
              </a:ext>
            </a:extLst>
          </p:cNvPr>
          <p:cNvSpPr>
            <a:spLocks noGrp="1"/>
          </p:cNvSpPr>
          <p:nvPr>
            <p:ph type="sldNum" sz="quarter" idx="12"/>
          </p:nvPr>
        </p:nvSpPr>
        <p:spPr>
          <a:xfrm>
            <a:off x="8610600" y="6356350"/>
            <a:ext cx="2743200" cy="365125"/>
          </a:xfrm>
          <a:prstGeom prst="rect">
            <a:avLst/>
          </a:prstGeom>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11230611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8C806-4534-194E-8534-5A744EB194DC}"/>
              </a:ext>
            </a:extLst>
          </p:cNvPr>
          <p:cNvSpPr>
            <a:spLocks noGrp="1"/>
          </p:cNvSpPr>
          <p:nvPr>
            <p:ph type="title" hasCustomPrompt="1"/>
          </p:nvPr>
        </p:nvSpPr>
        <p:spPr>
          <a:xfrm>
            <a:off x="831850" y="1709739"/>
            <a:ext cx="10515600" cy="1833562"/>
          </a:xfrm>
        </p:spPr>
        <p:txBody>
          <a:bodyPr anchor="b"/>
          <a:lstStyle>
            <a:lvl1pPr>
              <a:defRPr sz="3600"/>
            </a:lvl1pPr>
          </a:lstStyle>
          <a:p>
            <a:r>
              <a:rPr lang="en-US"/>
              <a:t>CLICK TO EDIT </a:t>
            </a:r>
            <a:br>
              <a:rPr lang="en-US"/>
            </a:br>
            <a:r>
              <a:rPr lang="en-US"/>
              <a:t>MASTER TITLE STYLE</a:t>
            </a:r>
          </a:p>
        </p:txBody>
      </p:sp>
      <p:sp>
        <p:nvSpPr>
          <p:cNvPr id="3" name="Text Placeholder 2">
            <a:extLst>
              <a:ext uri="{FF2B5EF4-FFF2-40B4-BE49-F238E27FC236}">
                <a16:creationId xmlns:a16="http://schemas.microsoft.com/office/drawing/2014/main" id="{F9179942-429F-E345-98D4-0E3DABA1D4FB}"/>
              </a:ext>
            </a:extLst>
          </p:cNvPr>
          <p:cNvSpPr>
            <a:spLocks noGrp="1"/>
          </p:cNvSpPr>
          <p:nvPr>
            <p:ph type="body" idx="1"/>
          </p:nvPr>
        </p:nvSpPr>
        <p:spPr>
          <a:xfrm>
            <a:off x="831850" y="3987801"/>
            <a:ext cx="10515600" cy="2101850"/>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C37C52-6CDF-C647-A2CC-296038960BFD}"/>
              </a:ext>
            </a:extLst>
          </p:cNvPr>
          <p:cNvSpPr>
            <a:spLocks noGrp="1"/>
          </p:cNvSpPr>
          <p:nvPr>
            <p:ph type="dt" sz="half" idx="10"/>
          </p:nvPr>
        </p:nvSpPr>
        <p:spPr>
          <a:xfrm>
            <a:off x="838200" y="6356350"/>
            <a:ext cx="2743200" cy="365125"/>
          </a:xfrm>
          <a:prstGeom prst="rect">
            <a:avLst/>
          </a:prstGeom>
        </p:spPr>
        <p:txBody>
          <a:bodyPr/>
          <a:lstStyle/>
          <a:p>
            <a:fld id="{867559FA-2A0A-F34F-AF4C-C7F9D6B8B11F}" type="datetimeFigureOut">
              <a:rPr lang="en-US" smtClean="0"/>
              <a:t>8/24/2026</a:t>
            </a:fld>
            <a:endParaRPr lang="en-US"/>
          </a:p>
        </p:txBody>
      </p:sp>
      <p:sp>
        <p:nvSpPr>
          <p:cNvPr id="5" name="Footer Placeholder 4">
            <a:extLst>
              <a:ext uri="{FF2B5EF4-FFF2-40B4-BE49-F238E27FC236}">
                <a16:creationId xmlns:a16="http://schemas.microsoft.com/office/drawing/2014/main" id="{6686CF0D-A9AC-E845-9051-E9D133493EB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18DDCC5-5E81-BD45-B2DD-780534CFCEF2}"/>
              </a:ext>
            </a:extLst>
          </p:cNvPr>
          <p:cNvSpPr>
            <a:spLocks noGrp="1"/>
          </p:cNvSpPr>
          <p:nvPr>
            <p:ph type="sldNum" sz="quarter" idx="12"/>
          </p:nvPr>
        </p:nvSpPr>
        <p:spPr>
          <a:xfrm>
            <a:off x="8610600" y="6356350"/>
            <a:ext cx="2743200" cy="365125"/>
          </a:xfrm>
          <a:prstGeom prst="rect">
            <a:avLst/>
          </a:prstGeom>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426925354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2417F-AFBC-A54B-9ADA-D2580CF4DD74}"/>
              </a:ext>
            </a:extLst>
          </p:cNvPr>
          <p:cNvSpPr>
            <a:spLocks noGrp="1"/>
          </p:cNvSpPr>
          <p:nvPr>
            <p:ph type="title" hasCustomPrompt="1"/>
          </p:nvPr>
        </p:nvSpPr>
        <p:spPr>
          <a:xfrm>
            <a:off x="838200" y="457200"/>
            <a:ext cx="10515600" cy="123348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B1D332B-A9A1-7142-AC49-0BC75D88AC3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2AE7A4-B964-E94D-9643-E172B7F611D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DB9E0B4-4153-BB40-A369-370C30F15705}"/>
              </a:ext>
            </a:extLst>
          </p:cNvPr>
          <p:cNvSpPr>
            <a:spLocks noGrp="1"/>
          </p:cNvSpPr>
          <p:nvPr>
            <p:ph type="dt" sz="half" idx="10"/>
          </p:nvPr>
        </p:nvSpPr>
        <p:spPr>
          <a:xfrm>
            <a:off x="838200" y="6356350"/>
            <a:ext cx="2743200" cy="365125"/>
          </a:xfrm>
          <a:prstGeom prst="rect">
            <a:avLst/>
          </a:prstGeom>
        </p:spPr>
        <p:txBody>
          <a:bodyPr/>
          <a:lstStyle/>
          <a:p>
            <a:fld id="{867559FA-2A0A-F34F-AF4C-C7F9D6B8B11F}" type="datetimeFigureOut">
              <a:rPr lang="en-US" smtClean="0"/>
              <a:t>8/24/2026</a:t>
            </a:fld>
            <a:endParaRPr lang="en-US"/>
          </a:p>
        </p:txBody>
      </p:sp>
      <p:sp>
        <p:nvSpPr>
          <p:cNvPr id="6" name="Footer Placeholder 5">
            <a:extLst>
              <a:ext uri="{FF2B5EF4-FFF2-40B4-BE49-F238E27FC236}">
                <a16:creationId xmlns:a16="http://schemas.microsoft.com/office/drawing/2014/main" id="{95D45EB5-673D-D247-8BD5-7C60BE62DDF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7AFB1C36-A51D-4148-8489-0E4DBFB00F5F}"/>
              </a:ext>
            </a:extLst>
          </p:cNvPr>
          <p:cNvSpPr>
            <a:spLocks noGrp="1"/>
          </p:cNvSpPr>
          <p:nvPr>
            <p:ph type="sldNum" sz="quarter" idx="12"/>
          </p:nvPr>
        </p:nvSpPr>
        <p:spPr>
          <a:xfrm>
            <a:off x="8610600" y="6356350"/>
            <a:ext cx="2743200" cy="365125"/>
          </a:xfrm>
          <a:prstGeom prst="rect">
            <a:avLst/>
          </a:prstGeom>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42898810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51A6A-F151-EE4C-B83B-933B1338D3CE}"/>
              </a:ext>
            </a:extLst>
          </p:cNvPr>
          <p:cNvSpPr>
            <a:spLocks noGrp="1"/>
          </p:cNvSpPr>
          <p:nvPr>
            <p:ph type="title" hasCustomPrompt="1"/>
          </p:nvPr>
        </p:nvSpPr>
        <p:spPr>
          <a:xfrm>
            <a:off x="839788" y="457200"/>
            <a:ext cx="10515600" cy="12334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F6613C-918D-CA49-A08A-FAAF73285E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2ABBC6D-9DE1-3F42-805D-0AC21368D43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AF3757-D228-4441-878E-CAF0ECD61D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E98BB9-F46D-6E44-9F3A-714BDEA068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E558106-6BB7-D14C-A30F-06611296CB81}"/>
              </a:ext>
            </a:extLst>
          </p:cNvPr>
          <p:cNvSpPr>
            <a:spLocks noGrp="1"/>
          </p:cNvSpPr>
          <p:nvPr>
            <p:ph type="dt" sz="half" idx="10"/>
          </p:nvPr>
        </p:nvSpPr>
        <p:spPr>
          <a:xfrm>
            <a:off x="838200" y="6356350"/>
            <a:ext cx="2743200" cy="365125"/>
          </a:xfrm>
          <a:prstGeom prst="rect">
            <a:avLst/>
          </a:prstGeom>
        </p:spPr>
        <p:txBody>
          <a:bodyPr/>
          <a:lstStyle/>
          <a:p>
            <a:fld id="{867559FA-2A0A-F34F-AF4C-C7F9D6B8B11F}" type="datetimeFigureOut">
              <a:rPr lang="en-US" smtClean="0"/>
              <a:t>8/24/2026</a:t>
            </a:fld>
            <a:endParaRPr lang="en-US"/>
          </a:p>
        </p:txBody>
      </p:sp>
      <p:sp>
        <p:nvSpPr>
          <p:cNvPr id="8" name="Footer Placeholder 7">
            <a:extLst>
              <a:ext uri="{FF2B5EF4-FFF2-40B4-BE49-F238E27FC236}">
                <a16:creationId xmlns:a16="http://schemas.microsoft.com/office/drawing/2014/main" id="{BEAE84C1-2C4F-9042-A3BA-873DE7E7646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4F9BE38F-4E3E-E54E-A205-908F9C25F5B0}"/>
              </a:ext>
            </a:extLst>
          </p:cNvPr>
          <p:cNvSpPr>
            <a:spLocks noGrp="1"/>
          </p:cNvSpPr>
          <p:nvPr>
            <p:ph type="sldNum" sz="quarter" idx="12"/>
          </p:nvPr>
        </p:nvSpPr>
        <p:spPr>
          <a:xfrm>
            <a:off x="8610600" y="6356350"/>
            <a:ext cx="2743200" cy="365125"/>
          </a:xfrm>
          <a:prstGeom prst="rect">
            <a:avLst/>
          </a:prstGeom>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4420156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514B1-0196-9A44-B386-9F819067667B}"/>
              </a:ext>
            </a:extLst>
          </p:cNvPr>
          <p:cNvSpPr>
            <a:spLocks noGrp="1"/>
          </p:cNvSpPr>
          <p:nvPr>
            <p:ph type="title" hasCustomPrompt="1"/>
          </p:nvPr>
        </p:nvSpPr>
        <p:spPr>
          <a:xfrm>
            <a:off x="838200" y="457200"/>
            <a:ext cx="10515600" cy="1233488"/>
          </a:xfrm>
        </p:spPr>
        <p:txBody>
          <a:bodyPr/>
          <a:lstStyle/>
          <a:p>
            <a:r>
              <a:rPr lang="en-US"/>
              <a:t>CLICK TO EDIT MASTER TITLE STYLE</a:t>
            </a:r>
          </a:p>
        </p:txBody>
      </p:sp>
      <p:sp>
        <p:nvSpPr>
          <p:cNvPr id="3" name="Date Placeholder 2">
            <a:extLst>
              <a:ext uri="{FF2B5EF4-FFF2-40B4-BE49-F238E27FC236}">
                <a16:creationId xmlns:a16="http://schemas.microsoft.com/office/drawing/2014/main" id="{ED300E22-BC4A-3542-BF49-2297CD697AE5}"/>
              </a:ext>
            </a:extLst>
          </p:cNvPr>
          <p:cNvSpPr>
            <a:spLocks noGrp="1"/>
          </p:cNvSpPr>
          <p:nvPr>
            <p:ph type="dt" sz="half" idx="10"/>
          </p:nvPr>
        </p:nvSpPr>
        <p:spPr>
          <a:xfrm>
            <a:off x="838200" y="6356350"/>
            <a:ext cx="2743200" cy="365125"/>
          </a:xfrm>
          <a:prstGeom prst="rect">
            <a:avLst/>
          </a:prstGeom>
        </p:spPr>
        <p:txBody>
          <a:bodyPr/>
          <a:lstStyle/>
          <a:p>
            <a:fld id="{867559FA-2A0A-F34F-AF4C-C7F9D6B8B11F}" type="datetimeFigureOut">
              <a:rPr lang="en-US" smtClean="0"/>
              <a:t>8/24/2026</a:t>
            </a:fld>
            <a:endParaRPr lang="en-US"/>
          </a:p>
        </p:txBody>
      </p:sp>
      <p:sp>
        <p:nvSpPr>
          <p:cNvPr id="4" name="Footer Placeholder 3">
            <a:extLst>
              <a:ext uri="{FF2B5EF4-FFF2-40B4-BE49-F238E27FC236}">
                <a16:creationId xmlns:a16="http://schemas.microsoft.com/office/drawing/2014/main" id="{B4F93F1E-F430-6E4F-8297-09D5B124726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89C2203-2C70-EB4E-91D1-43786E90795F}"/>
              </a:ext>
            </a:extLst>
          </p:cNvPr>
          <p:cNvSpPr>
            <a:spLocks noGrp="1"/>
          </p:cNvSpPr>
          <p:nvPr>
            <p:ph type="sldNum" sz="quarter" idx="12"/>
          </p:nvPr>
        </p:nvSpPr>
        <p:spPr>
          <a:xfrm>
            <a:off x="8610600" y="6356350"/>
            <a:ext cx="2743200" cy="365125"/>
          </a:xfrm>
          <a:prstGeom prst="rect">
            <a:avLst/>
          </a:prstGeom>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33495177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549345-CE3F-C54F-AE2F-E15BAA6B6F82}"/>
              </a:ext>
            </a:extLst>
          </p:cNvPr>
          <p:cNvSpPr>
            <a:spLocks noGrp="1"/>
          </p:cNvSpPr>
          <p:nvPr>
            <p:ph type="dt" sz="half" idx="10"/>
          </p:nvPr>
        </p:nvSpPr>
        <p:spPr>
          <a:xfrm>
            <a:off x="838200" y="6356350"/>
            <a:ext cx="2743200" cy="365125"/>
          </a:xfrm>
          <a:prstGeom prst="rect">
            <a:avLst/>
          </a:prstGeom>
        </p:spPr>
        <p:txBody>
          <a:bodyPr/>
          <a:lstStyle/>
          <a:p>
            <a:fld id="{867559FA-2A0A-F34F-AF4C-C7F9D6B8B11F}" type="datetimeFigureOut">
              <a:rPr lang="en-US" smtClean="0"/>
              <a:t>8/24/2026</a:t>
            </a:fld>
            <a:endParaRPr lang="en-US"/>
          </a:p>
        </p:txBody>
      </p:sp>
      <p:sp>
        <p:nvSpPr>
          <p:cNvPr id="3" name="Footer Placeholder 2">
            <a:extLst>
              <a:ext uri="{FF2B5EF4-FFF2-40B4-BE49-F238E27FC236}">
                <a16:creationId xmlns:a16="http://schemas.microsoft.com/office/drawing/2014/main" id="{F0053066-DA82-B44F-8AD5-23D137D87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F198EA1-351F-4848-BB6B-57438739FDD5}"/>
              </a:ext>
            </a:extLst>
          </p:cNvPr>
          <p:cNvSpPr>
            <a:spLocks noGrp="1"/>
          </p:cNvSpPr>
          <p:nvPr>
            <p:ph type="sldNum" sz="quarter" idx="12"/>
          </p:nvPr>
        </p:nvSpPr>
        <p:spPr>
          <a:xfrm>
            <a:off x="8610600" y="6356350"/>
            <a:ext cx="2743200" cy="365125"/>
          </a:xfrm>
          <a:prstGeom prst="rect">
            <a:avLst/>
          </a:prstGeom>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35237046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A9C78-3FF8-4A40-B8D9-AAE673D3E83D}"/>
              </a:ext>
            </a:extLst>
          </p:cNvPr>
          <p:cNvSpPr>
            <a:spLocks noGrp="1"/>
          </p:cNvSpPr>
          <p:nvPr>
            <p:ph type="title" hasCustomPrompt="1"/>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76FC16-9CAC-EA46-A43D-80FEA0E34C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C207C1-15C8-6445-908A-8A2660192B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D904BE-56C6-D043-A2D1-B9FD124AC2EE}"/>
              </a:ext>
            </a:extLst>
          </p:cNvPr>
          <p:cNvSpPr>
            <a:spLocks noGrp="1"/>
          </p:cNvSpPr>
          <p:nvPr>
            <p:ph type="dt" sz="half" idx="10"/>
          </p:nvPr>
        </p:nvSpPr>
        <p:spPr>
          <a:xfrm>
            <a:off x="838200" y="6356350"/>
            <a:ext cx="2743200" cy="365125"/>
          </a:xfrm>
          <a:prstGeom prst="rect">
            <a:avLst/>
          </a:prstGeom>
        </p:spPr>
        <p:txBody>
          <a:bodyPr/>
          <a:lstStyle/>
          <a:p>
            <a:fld id="{867559FA-2A0A-F34F-AF4C-C7F9D6B8B11F}" type="datetimeFigureOut">
              <a:rPr lang="en-US" smtClean="0"/>
              <a:t>8/24/2026</a:t>
            </a:fld>
            <a:endParaRPr lang="en-US"/>
          </a:p>
        </p:txBody>
      </p:sp>
      <p:sp>
        <p:nvSpPr>
          <p:cNvPr id="6" name="Footer Placeholder 5">
            <a:extLst>
              <a:ext uri="{FF2B5EF4-FFF2-40B4-BE49-F238E27FC236}">
                <a16:creationId xmlns:a16="http://schemas.microsoft.com/office/drawing/2014/main" id="{D68D3381-4ECC-9045-AE26-F130BA94F80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44BC6BB-E1D0-1741-BD86-E640E845BABC}"/>
              </a:ext>
            </a:extLst>
          </p:cNvPr>
          <p:cNvSpPr>
            <a:spLocks noGrp="1"/>
          </p:cNvSpPr>
          <p:nvPr>
            <p:ph type="sldNum" sz="quarter" idx="12"/>
          </p:nvPr>
        </p:nvSpPr>
        <p:spPr>
          <a:xfrm>
            <a:off x="8610600" y="6356350"/>
            <a:ext cx="2743200" cy="365125"/>
          </a:xfrm>
          <a:prstGeom prst="rect">
            <a:avLst/>
          </a:prstGeom>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199170027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9F879-F423-7C4B-AD53-3FFD3062F64B}"/>
              </a:ext>
            </a:extLst>
          </p:cNvPr>
          <p:cNvSpPr>
            <a:spLocks noGrp="1"/>
          </p:cNvSpPr>
          <p:nvPr>
            <p:ph type="title" hasCustomPrompt="1"/>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9CBDCAA-CA58-7E47-BFFA-634DBD6F07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0C00F1-AEE7-7E4F-AFC8-3F7D63F396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E86E29-798D-ED41-BD81-C8EAA2FE2A8D}"/>
              </a:ext>
            </a:extLst>
          </p:cNvPr>
          <p:cNvSpPr>
            <a:spLocks noGrp="1"/>
          </p:cNvSpPr>
          <p:nvPr>
            <p:ph type="dt" sz="half" idx="10"/>
          </p:nvPr>
        </p:nvSpPr>
        <p:spPr>
          <a:xfrm>
            <a:off x="838200" y="6356350"/>
            <a:ext cx="2743200" cy="365125"/>
          </a:xfrm>
          <a:prstGeom prst="rect">
            <a:avLst/>
          </a:prstGeom>
        </p:spPr>
        <p:txBody>
          <a:bodyPr/>
          <a:lstStyle/>
          <a:p>
            <a:fld id="{867559FA-2A0A-F34F-AF4C-C7F9D6B8B11F}" type="datetimeFigureOut">
              <a:rPr lang="en-US" smtClean="0"/>
              <a:t>8/24/2026</a:t>
            </a:fld>
            <a:endParaRPr lang="en-US"/>
          </a:p>
        </p:txBody>
      </p:sp>
      <p:sp>
        <p:nvSpPr>
          <p:cNvPr id="6" name="Footer Placeholder 5">
            <a:extLst>
              <a:ext uri="{FF2B5EF4-FFF2-40B4-BE49-F238E27FC236}">
                <a16:creationId xmlns:a16="http://schemas.microsoft.com/office/drawing/2014/main" id="{DBAE1602-B015-E64A-9CAB-BA899D35B9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665D8F2-2355-A04D-97FE-5DB141A1D6FC}"/>
              </a:ext>
            </a:extLst>
          </p:cNvPr>
          <p:cNvSpPr>
            <a:spLocks noGrp="1"/>
          </p:cNvSpPr>
          <p:nvPr>
            <p:ph type="sldNum" sz="quarter" idx="12"/>
          </p:nvPr>
        </p:nvSpPr>
        <p:spPr>
          <a:xfrm>
            <a:off x="8610600" y="6356350"/>
            <a:ext cx="2743200" cy="365125"/>
          </a:xfrm>
          <a:prstGeom prst="rect">
            <a:avLst/>
          </a:prstGeom>
        </p:spPr>
        <p:txBody>
          <a:bodyPr/>
          <a:lstStyle/>
          <a:p>
            <a:fld id="{0D37D404-0F36-364B-A315-CC51279A2806}" type="slidenum">
              <a:rPr lang="en-US" smtClean="0"/>
              <a:t>‹#›</a:t>
            </a:fld>
            <a:endParaRPr lang="en-US"/>
          </a:p>
        </p:txBody>
      </p:sp>
    </p:spTree>
    <p:extLst>
      <p:ext uri="{BB962C8B-B14F-4D97-AF65-F5344CB8AC3E}">
        <p14:creationId xmlns:p14="http://schemas.microsoft.com/office/powerpoint/2010/main" val="52899667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549345-CE3F-C54F-AE2F-E15BAA6B6F82}"/>
              </a:ext>
            </a:extLst>
          </p:cNvPr>
          <p:cNvSpPr>
            <a:spLocks noGrp="1"/>
          </p:cNvSpPr>
          <p:nvPr>
            <p:ph type="dt" sz="half" idx="10"/>
          </p:nvPr>
        </p:nvSpPr>
        <p:spPr>
          <a:xfrm>
            <a:off x="838200" y="6356350"/>
            <a:ext cx="2743200" cy="365125"/>
          </a:xfrm>
          <a:prstGeom prst="rect">
            <a:avLst/>
          </a:prstGeom>
        </p:spPr>
        <p:txBody>
          <a:bodyPr/>
          <a:lstStyle/>
          <a:p>
            <a:fld id="{867559FA-2A0A-F34F-AF4C-C7F9D6B8B11F}" type="datetimeFigureOut">
              <a:rPr lang="en-US" smtClean="0"/>
              <a:t>8/24/2026</a:t>
            </a:fld>
            <a:endParaRPr lang="en-US"/>
          </a:p>
        </p:txBody>
      </p:sp>
      <p:sp>
        <p:nvSpPr>
          <p:cNvPr id="3" name="Footer Placeholder 2">
            <a:extLst>
              <a:ext uri="{FF2B5EF4-FFF2-40B4-BE49-F238E27FC236}">
                <a16:creationId xmlns:a16="http://schemas.microsoft.com/office/drawing/2014/main" id="{F0053066-DA82-B44F-8AD5-23D137D87A4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F198EA1-351F-4848-BB6B-57438739FDD5}"/>
              </a:ext>
            </a:extLst>
          </p:cNvPr>
          <p:cNvSpPr>
            <a:spLocks noGrp="1"/>
          </p:cNvSpPr>
          <p:nvPr>
            <p:ph type="sldNum" sz="quarter" idx="12"/>
          </p:nvPr>
        </p:nvSpPr>
        <p:spPr>
          <a:xfrm>
            <a:off x="8610600" y="6356350"/>
            <a:ext cx="2743200" cy="365125"/>
          </a:xfrm>
          <a:prstGeom prst="rect">
            <a:avLst/>
          </a:prstGeom>
        </p:spPr>
        <p:txBody>
          <a:bodyPr/>
          <a:lstStyle/>
          <a:p>
            <a:fld id="{0D37D404-0F36-364B-A315-CC51279A2806}" type="slidenum">
              <a:rPr lang="en-US" smtClean="0"/>
              <a:t>‹#›</a:t>
            </a:fld>
            <a:endParaRPr lang="en-US"/>
          </a:p>
        </p:txBody>
      </p:sp>
      <p:sp>
        <p:nvSpPr>
          <p:cNvPr id="5" name="Title Placeholder 1">
            <a:extLst>
              <a:ext uri="{FF2B5EF4-FFF2-40B4-BE49-F238E27FC236}">
                <a16:creationId xmlns:a16="http://schemas.microsoft.com/office/drawing/2014/main" id="{353804C6-FF57-804C-B27F-20527F6AEAE5}"/>
              </a:ext>
            </a:extLst>
          </p:cNvPr>
          <p:cNvSpPr>
            <a:spLocks noGrp="1"/>
          </p:cNvSpPr>
          <p:nvPr>
            <p:ph type="title"/>
          </p:nvPr>
        </p:nvSpPr>
        <p:spPr>
          <a:xfrm>
            <a:off x="381000" y="2345970"/>
            <a:ext cx="114300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45856490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itle &amp; Content, 2-color, no Bullets">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519248" y="1447799"/>
            <a:ext cx="11151917" cy="1975926"/>
          </a:xfrm>
          <a:prstGeom prst="rect">
            <a:avLst/>
          </a:prstGeom>
        </p:spPr>
        <p:txBody>
          <a:bodyPr/>
          <a:lstStyle>
            <a:lvl1pPr marL="0" indent="0">
              <a:spcBef>
                <a:spcPts val="2400"/>
              </a:spcBef>
              <a:buNone/>
              <a:defRPr sz="4000">
                <a:gradFill>
                  <a:gsLst>
                    <a:gs pos="100000">
                      <a:schemeClr val="tx2"/>
                    </a:gs>
                    <a:gs pos="0">
                      <a:schemeClr val="tx2"/>
                    </a:gs>
                  </a:gsLst>
                  <a:lin ang="5400000" scaled="0"/>
                </a:gradFill>
                <a:latin typeface="+mj-lt"/>
              </a:defRPr>
            </a:lvl1pPr>
            <a:lvl2pPr marL="0" indent="0">
              <a:buNone/>
              <a:defRPr sz="2000">
                <a:gradFill>
                  <a:gsLst>
                    <a:gs pos="100000">
                      <a:schemeClr val="bg2"/>
                    </a:gs>
                    <a:gs pos="6000">
                      <a:schemeClr val="bg2"/>
                    </a:gs>
                  </a:gsLst>
                  <a:lin ang="5400000" scaled="0"/>
                </a:gradFill>
              </a:defRPr>
            </a:lvl2pPr>
            <a:lvl3pPr marL="231775" indent="0">
              <a:buNone/>
              <a:defRPr sz="2000">
                <a:gradFill>
                  <a:gsLst>
                    <a:gs pos="100000">
                      <a:schemeClr val="bg2"/>
                    </a:gs>
                    <a:gs pos="6000">
                      <a:schemeClr val="bg2"/>
                    </a:gs>
                  </a:gsLst>
                  <a:lin ang="5400000" scaled="0"/>
                </a:gradFill>
              </a:defRPr>
            </a:lvl3pPr>
            <a:lvl4pPr marL="457200" indent="0">
              <a:buNone/>
              <a:defRPr sz="2000">
                <a:gradFill>
                  <a:gsLst>
                    <a:gs pos="100000">
                      <a:schemeClr val="bg2"/>
                    </a:gs>
                    <a:gs pos="6000">
                      <a:schemeClr val="bg2"/>
                    </a:gs>
                  </a:gsLst>
                  <a:lin ang="5400000" scaled="0"/>
                </a:gradFill>
              </a:defRPr>
            </a:lvl4pPr>
            <a:lvl5pPr marL="693738" indent="0">
              <a:buNone/>
              <a:defRPr sz="2000">
                <a:gradFill>
                  <a:gsLst>
                    <a:gs pos="100000">
                      <a:schemeClr val="bg2"/>
                    </a:gs>
                    <a:gs pos="6000">
                      <a:schemeClr val="bg2"/>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p:cNvSpPr>
            <a:spLocks noGrp="1"/>
          </p:cNvSpPr>
          <p:nvPr>
            <p:ph type="title"/>
          </p:nvPr>
        </p:nvSpPr>
        <p:spPr/>
        <p:txBody>
          <a:bodyPr>
            <a:normAutofit/>
          </a:bodyPr>
          <a:lstStyle>
            <a:lvl1pPr>
              <a:defRPr lang="en-US" sz="3600" kern="1200" dirty="0">
                <a:ln>
                  <a:solidFill>
                    <a:schemeClr val="tx1"/>
                  </a:solidFill>
                </a:ln>
                <a:solidFill>
                  <a:schemeClr val="accent6"/>
                </a:solidFill>
                <a:effectLst>
                  <a:outerShdw dist="38100" dir="2700000" algn="tl" rotWithShape="0">
                    <a:schemeClr val="accent1"/>
                  </a:outerShdw>
                </a:effectLst>
                <a:latin typeface="+mj-lt"/>
                <a:ea typeface="+mj-ea"/>
                <a:cs typeface="+mj-cs"/>
              </a:defRPr>
            </a:lvl1pPr>
          </a:lstStyle>
          <a:p>
            <a:r>
              <a:rPr lang="en-US"/>
              <a:t>Click to edit Master title style</a:t>
            </a:r>
          </a:p>
        </p:txBody>
      </p:sp>
    </p:spTree>
    <p:extLst>
      <p:ext uri="{BB962C8B-B14F-4D97-AF65-F5344CB8AC3E}">
        <p14:creationId xmlns:p14="http://schemas.microsoft.com/office/powerpoint/2010/main" val="3387183690"/>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46A9-3438-C511-CF4F-80CC12B2F7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5281F04-C7BF-843D-FE57-7043307328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F8E4E3-C9A2-F325-58DA-2B2FFAF6FDD6}"/>
              </a:ext>
            </a:extLst>
          </p:cNvPr>
          <p:cNvSpPr>
            <a:spLocks noGrp="1"/>
          </p:cNvSpPr>
          <p:nvPr>
            <p:ph type="dt" sz="half" idx="10"/>
          </p:nvPr>
        </p:nvSpPr>
        <p:spPr/>
        <p:txBody>
          <a:bodyPr/>
          <a:lstStyle/>
          <a:p>
            <a:fld id="{D2F33161-56AF-4572-ADA3-06B66150B150}" type="datetimeFigureOut">
              <a:rPr lang="en-US" smtClean="0"/>
              <a:t>8/24/2026</a:t>
            </a:fld>
            <a:endParaRPr lang="en-US"/>
          </a:p>
        </p:txBody>
      </p:sp>
      <p:sp>
        <p:nvSpPr>
          <p:cNvPr id="5" name="Footer Placeholder 4">
            <a:extLst>
              <a:ext uri="{FF2B5EF4-FFF2-40B4-BE49-F238E27FC236}">
                <a16:creationId xmlns:a16="http://schemas.microsoft.com/office/drawing/2014/main" id="{D008B05B-AD77-AAD0-D550-CCD8EA11F5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8EA9D3-5E7E-3540-457E-7242CA4670D5}"/>
              </a:ext>
            </a:extLst>
          </p:cNvPr>
          <p:cNvSpPr>
            <a:spLocks noGrp="1"/>
          </p:cNvSpPr>
          <p:nvPr>
            <p:ph type="sldNum" sz="quarter" idx="12"/>
          </p:nvPr>
        </p:nvSpPr>
        <p:spPr/>
        <p:txBody>
          <a:bodyPr/>
          <a:lstStyle/>
          <a:p>
            <a:fld id="{20EE1B64-8348-49F2-A323-8BE900313399}" type="slidenum">
              <a:rPr lang="en-US" smtClean="0"/>
              <a:t>‹#›</a:t>
            </a:fld>
            <a:endParaRPr lang="en-US"/>
          </a:p>
        </p:txBody>
      </p:sp>
    </p:spTree>
    <p:extLst>
      <p:ext uri="{BB962C8B-B14F-4D97-AF65-F5344CB8AC3E}">
        <p14:creationId xmlns:p14="http://schemas.microsoft.com/office/powerpoint/2010/main" val="83289958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7C7DB-1041-7236-0BB2-16EE1CF46F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574F6C-F8B6-C7E0-5272-1452B6AB55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90DBD6-2D95-53A0-6550-6A3E1B650DAE}"/>
              </a:ext>
            </a:extLst>
          </p:cNvPr>
          <p:cNvSpPr>
            <a:spLocks noGrp="1"/>
          </p:cNvSpPr>
          <p:nvPr>
            <p:ph type="dt" sz="half" idx="10"/>
          </p:nvPr>
        </p:nvSpPr>
        <p:spPr/>
        <p:txBody>
          <a:bodyPr/>
          <a:lstStyle/>
          <a:p>
            <a:fld id="{D2F33161-56AF-4572-ADA3-06B66150B150}" type="datetimeFigureOut">
              <a:rPr lang="en-US" smtClean="0"/>
              <a:t>8/24/2026</a:t>
            </a:fld>
            <a:endParaRPr lang="en-US"/>
          </a:p>
        </p:txBody>
      </p:sp>
      <p:sp>
        <p:nvSpPr>
          <p:cNvPr id="5" name="Footer Placeholder 4">
            <a:extLst>
              <a:ext uri="{FF2B5EF4-FFF2-40B4-BE49-F238E27FC236}">
                <a16:creationId xmlns:a16="http://schemas.microsoft.com/office/drawing/2014/main" id="{24C67985-0EDE-1AD5-4FF5-1CB8719024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1471BA-B0D8-3B90-709A-DA7D6231B4FB}"/>
              </a:ext>
            </a:extLst>
          </p:cNvPr>
          <p:cNvSpPr>
            <a:spLocks noGrp="1"/>
          </p:cNvSpPr>
          <p:nvPr>
            <p:ph type="sldNum" sz="quarter" idx="12"/>
          </p:nvPr>
        </p:nvSpPr>
        <p:spPr/>
        <p:txBody>
          <a:bodyPr/>
          <a:lstStyle/>
          <a:p>
            <a:fld id="{20EE1B64-8348-49F2-A323-8BE900313399}" type="slidenum">
              <a:rPr lang="en-US" smtClean="0"/>
              <a:t>‹#›</a:t>
            </a:fld>
            <a:endParaRPr lang="en-US"/>
          </a:p>
        </p:txBody>
      </p:sp>
    </p:spTree>
    <p:extLst>
      <p:ext uri="{BB962C8B-B14F-4D97-AF65-F5344CB8AC3E}">
        <p14:creationId xmlns:p14="http://schemas.microsoft.com/office/powerpoint/2010/main" val="41069374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F920D-D0CB-BA65-1C24-D5DC8AF5C7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F0094E-3521-145D-86E8-AFD934BA43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8612D4-FB68-B8FB-1A1B-FB3358514BA2}"/>
              </a:ext>
            </a:extLst>
          </p:cNvPr>
          <p:cNvSpPr>
            <a:spLocks noGrp="1"/>
          </p:cNvSpPr>
          <p:nvPr>
            <p:ph type="dt" sz="half" idx="10"/>
          </p:nvPr>
        </p:nvSpPr>
        <p:spPr/>
        <p:txBody>
          <a:bodyPr/>
          <a:lstStyle/>
          <a:p>
            <a:fld id="{D2F33161-56AF-4572-ADA3-06B66150B150}" type="datetimeFigureOut">
              <a:rPr lang="en-US" smtClean="0"/>
              <a:t>8/24/2026</a:t>
            </a:fld>
            <a:endParaRPr lang="en-US"/>
          </a:p>
        </p:txBody>
      </p:sp>
      <p:sp>
        <p:nvSpPr>
          <p:cNvPr id="5" name="Footer Placeholder 4">
            <a:extLst>
              <a:ext uri="{FF2B5EF4-FFF2-40B4-BE49-F238E27FC236}">
                <a16:creationId xmlns:a16="http://schemas.microsoft.com/office/drawing/2014/main" id="{D2798B32-9229-7757-CEBB-07C63B3A24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5DF83D-80CD-4454-09B5-0A7219C91F34}"/>
              </a:ext>
            </a:extLst>
          </p:cNvPr>
          <p:cNvSpPr>
            <a:spLocks noGrp="1"/>
          </p:cNvSpPr>
          <p:nvPr>
            <p:ph type="sldNum" sz="quarter" idx="12"/>
          </p:nvPr>
        </p:nvSpPr>
        <p:spPr/>
        <p:txBody>
          <a:bodyPr/>
          <a:lstStyle/>
          <a:p>
            <a:fld id="{20EE1B64-8348-49F2-A323-8BE900313399}" type="slidenum">
              <a:rPr lang="en-US" smtClean="0"/>
              <a:t>‹#›</a:t>
            </a:fld>
            <a:endParaRPr lang="en-US"/>
          </a:p>
        </p:txBody>
      </p:sp>
    </p:spTree>
    <p:extLst>
      <p:ext uri="{BB962C8B-B14F-4D97-AF65-F5344CB8AC3E}">
        <p14:creationId xmlns:p14="http://schemas.microsoft.com/office/powerpoint/2010/main" val="60829386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D2934-B653-DEEB-8036-FA4AB633BB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91397C-DF75-3C37-B15F-4284629AD87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4BA876-2962-4C2E-9DC8-F06E6D0E6D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492262-2BD7-0A70-E7B1-610A937DF8B7}"/>
              </a:ext>
            </a:extLst>
          </p:cNvPr>
          <p:cNvSpPr>
            <a:spLocks noGrp="1"/>
          </p:cNvSpPr>
          <p:nvPr>
            <p:ph type="dt" sz="half" idx="10"/>
          </p:nvPr>
        </p:nvSpPr>
        <p:spPr/>
        <p:txBody>
          <a:bodyPr/>
          <a:lstStyle/>
          <a:p>
            <a:fld id="{D2F33161-56AF-4572-ADA3-06B66150B150}" type="datetimeFigureOut">
              <a:rPr lang="en-US" smtClean="0"/>
              <a:t>8/24/2026</a:t>
            </a:fld>
            <a:endParaRPr lang="en-US"/>
          </a:p>
        </p:txBody>
      </p:sp>
      <p:sp>
        <p:nvSpPr>
          <p:cNvPr id="6" name="Footer Placeholder 5">
            <a:extLst>
              <a:ext uri="{FF2B5EF4-FFF2-40B4-BE49-F238E27FC236}">
                <a16:creationId xmlns:a16="http://schemas.microsoft.com/office/drawing/2014/main" id="{778799C0-FCD2-EB02-B554-9F212CB4F9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58C71D-4AF2-FE4C-12D7-5EDA62E4E9CB}"/>
              </a:ext>
            </a:extLst>
          </p:cNvPr>
          <p:cNvSpPr>
            <a:spLocks noGrp="1"/>
          </p:cNvSpPr>
          <p:nvPr>
            <p:ph type="sldNum" sz="quarter" idx="12"/>
          </p:nvPr>
        </p:nvSpPr>
        <p:spPr/>
        <p:txBody>
          <a:bodyPr/>
          <a:lstStyle/>
          <a:p>
            <a:fld id="{20EE1B64-8348-49F2-A323-8BE900313399}" type="slidenum">
              <a:rPr lang="en-US" smtClean="0"/>
              <a:t>‹#›</a:t>
            </a:fld>
            <a:endParaRPr lang="en-US"/>
          </a:p>
        </p:txBody>
      </p:sp>
    </p:spTree>
    <p:extLst>
      <p:ext uri="{BB962C8B-B14F-4D97-AF65-F5344CB8AC3E}">
        <p14:creationId xmlns:p14="http://schemas.microsoft.com/office/powerpoint/2010/main" val="33280569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0BD22-63F0-498C-C98A-6AD6DA0E9B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F9B261-3EF1-F7A9-1225-DBDE696473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0D161B-906D-7B50-338B-4F6C8BEBF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5EEFCF-B311-CC69-B9AD-EC7EAE06D3B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9E3F52-1F4D-F013-E4AE-61C143EADF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7FCF2C-4806-9670-D219-52B178D423CE}"/>
              </a:ext>
            </a:extLst>
          </p:cNvPr>
          <p:cNvSpPr>
            <a:spLocks noGrp="1"/>
          </p:cNvSpPr>
          <p:nvPr>
            <p:ph type="dt" sz="half" idx="10"/>
          </p:nvPr>
        </p:nvSpPr>
        <p:spPr/>
        <p:txBody>
          <a:bodyPr/>
          <a:lstStyle/>
          <a:p>
            <a:fld id="{D2F33161-56AF-4572-ADA3-06B66150B150}" type="datetimeFigureOut">
              <a:rPr lang="en-US" smtClean="0"/>
              <a:t>8/24/2026</a:t>
            </a:fld>
            <a:endParaRPr lang="en-US"/>
          </a:p>
        </p:txBody>
      </p:sp>
      <p:sp>
        <p:nvSpPr>
          <p:cNvPr id="8" name="Footer Placeholder 7">
            <a:extLst>
              <a:ext uri="{FF2B5EF4-FFF2-40B4-BE49-F238E27FC236}">
                <a16:creationId xmlns:a16="http://schemas.microsoft.com/office/drawing/2014/main" id="{EC7FE817-210A-23FB-6AC9-7CE2A4D121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758E5B-8795-D793-343A-65EB0E6F7D85}"/>
              </a:ext>
            </a:extLst>
          </p:cNvPr>
          <p:cNvSpPr>
            <a:spLocks noGrp="1"/>
          </p:cNvSpPr>
          <p:nvPr>
            <p:ph type="sldNum" sz="quarter" idx="12"/>
          </p:nvPr>
        </p:nvSpPr>
        <p:spPr/>
        <p:txBody>
          <a:bodyPr/>
          <a:lstStyle/>
          <a:p>
            <a:fld id="{20EE1B64-8348-49F2-A323-8BE900313399}" type="slidenum">
              <a:rPr lang="en-US" smtClean="0"/>
              <a:t>‹#›</a:t>
            </a:fld>
            <a:endParaRPr lang="en-US"/>
          </a:p>
        </p:txBody>
      </p:sp>
    </p:spTree>
    <p:extLst>
      <p:ext uri="{BB962C8B-B14F-4D97-AF65-F5344CB8AC3E}">
        <p14:creationId xmlns:p14="http://schemas.microsoft.com/office/powerpoint/2010/main" val="40446880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7041E-EC39-B0E1-6701-29460B3A5E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735678-E951-BD6A-9EE4-75E0B3DA88DE}"/>
              </a:ext>
            </a:extLst>
          </p:cNvPr>
          <p:cNvSpPr>
            <a:spLocks noGrp="1"/>
          </p:cNvSpPr>
          <p:nvPr>
            <p:ph type="dt" sz="half" idx="10"/>
          </p:nvPr>
        </p:nvSpPr>
        <p:spPr/>
        <p:txBody>
          <a:bodyPr/>
          <a:lstStyle/>
          <a:p>
            <a:fld id="{D2F33161-56AF-4572-ADA3-06B66150B150}" type="datetimeFigureOut">
              <a:rPr lang="en-US" smtClean="0"/>
              <a:t>8/24/2026</a:t>
            </a:fld>
            <a:endParaRPr lang="en-US"/>
          </a:p>
        </p:txBody>
      </p:sp>
      <p:sp>
        <p:nvSpPr>
          <p:cNvPr id="4" name="Footer Placeholder 3">
            <a:extLst>
              <a:ext uri="{FF2B5EF4-FFF2-40B4-BE49-F238E27FC236}">
                <a16:creationId xmlns:a16="http://schemas.microsoft.com/office/drawing/2014/main" id="{F8A68703-5984-3C02-9A48-35415F7AC8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7EF8BAD-DCA5-2E8E-FC97-BE2A019D11DE}"/>
              </a:ext>
            </a:extLst>
          </p:cNvPr>
          <p:cNvSpPr>
            <a:spLocks noGrp="1"/>
          </p:cNvSpPr>
          <p:nvPr>
            <p:ph type="sldNum" sz="quarter" idx="12"/>
          </p:nvPr>
        </p:nvSpPr>
        <p:spPr/>
        <p:txBody>
          <a:bodyPr/>
          <a:lstStyle/>
          <a:p>
            <a:fld id="{20EE1B64-8348-49F2-A323-8BE900313399}" type="slidenum">
              <a:rPr lang="en-US" smtClean="0"/>
              <a:t>‹#›</a:t>
            </a:fld>
            <a:endParaRPr lang="en-US"/>
          </a:p>
        </p:txBody>
      </p:sp>
    </p:spTree>
    <p:extLst>
      <p:ext uri="{BB962C8B-B14F-4D97-AF65-F5344CB8AC3E}">
        <p14:creationId xmlns:p14="http://schemas.microsoft.com/office/powerpoint/2010/main" val="370166546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F4E885-752D-A005-BA25-227FF493D45C}"/>
              </a:ext>
            </a:extLst>
          </p:cNvPr>
          <p:cNvSpPr>
            <a:spLocks noGrp="1"/>
          </p:cNvSpPr>
          <p:nvPr>
            <p:ph type="dt" sz="half" idx="10"/>
          </p:nvPr>
        </p:nvSpPr>
        <p:spPr/>
        <p:txBody>
          <a:bodyPr/>
          <a:lstStyle/>
          <a:p>
            <a:fld id="{D2F33161-56AF-4572-ADA3-06B66150B150}" type="datetimeFigureOut">
              <a:rPr lang="en-US" smtClean="0"/>
              <a:t>8/24/2026</a:t>
            </a:fld>
            <a:endParaRPr lang="en-US"/>
          </a:p>
        </p:txBody>
      </p:sp>
      <p:sp>
        <p:nvSpPr>
          <p:cNvPr id="3" name="Footer Placeholder 2">
            <a:extLst>
              <a:ext uri="{FF2B5EF4-FFF2-40B4-BE49-F238E27FC236}">
                <a16:creationId xmlns:a16="http://schemas.microsoft.com/office/drawing/2014/main" id="{41DD14A8-07EE-B67B-B3F0-8FD1927859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C0CD1B-A859-571C-8D5B-F049CE048BCB}"/>
              </a:ext>
            </a:extLst>
          </p:cNvPr>
          <p:cNvSpPr>
            <a:spLocks noGrp="1"/>
          </p:cNvSpPr>
          <p:nvPr>
            <p:ph type="sldNum" sz="quarter" idx="12"/>
          </p:nvPr>
        </p:nvSpPr>
        <p:spPr/>
        <p:txBody>
          <a:bodyPr/>
          <a:lstStyle/>
          <a:p>
            <a:fld id="{20EE1B64-8348-49F2-A323-8BE900313399}" type="slidenum">
              <a:rPr lang="en-US" smtClean="0"/>
              <a:t>‹#›</a:t>
            </a:fld>
            <a:endParaRPr lang="en-US"/>
          </a:p>
        </p:txBody>
      </p:sp>
    </p:spTree>
    <p:extLst>
      <p:ext uri="{BB962C8B-B14F-4D97-AF65-F5344CB8AC3E}">
        <p14:creationId xmlns:p14="http://schemas.microsoft.com/office/powerpoint/2010/main" val="177428769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D64E1-F206-AD56-35D5-05BB0D91DD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ABEEFCE-B25C-4052-04E8-E8BC6A621D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7D09691-1BDA-8D25-A904-718CE0270F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FE1A45-152C-66A9-E730-65EDE1CB80F4}"/>
              </a:ext>
            </a:extLst>
          </p:cNvPr>
          <p:cNvSpPr>
            <a:spLocks noGrp="1"/>
          </p:cNvSpPr>
          <p:nvPr>
            <p:ph type="dt" sz="half" idx="10"/>
          </p:nvPr>
        </p:nvSpPr>
        <p:spPr/>
        <p:txBody>
          <a:bodyPr/>
          <a:lstStyle/>
          <a:p>
            <a:fld id="{D2F33161-56AF-4572-ADA3-06B66150B150}" type="datetimeFigureOut">
              <a:rPr lang="en-US" smtClean="0"/>
              <a:t>8/24/2026</a:t>
            </a:fld>
            <a:endParaRPr lang="en-US"/>
          </a:p>
        </p:txBody>
      </p:sp>
      <p:sp>
        <p:nvSpPr>
          <p:cNvPr id="6" name="Footer Placeholder 5">
            <a:extLst>
              <a:ext uri="{FF2B5EF4-FFF2-40B4-BE49-F238E27FC236}">
                <a16:creationId xmlns:a16="http://schemas.microsoft.com/office/drawing/2014/main" id="{FEDD70D5-C043-8C17-3160-21AC571F7E0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07000C-FEB6-F1EF-5DFB-1BAFD54DD0F1}"/>
              </a:ext>
            </a:extLst>
          </p:cNvPr>
          <p:cNvSpPr>
            <a:spLocks noGrp="1"/>
          </p:cNvSpPr>
          <p:nvPr>
            <p:ph type="sldNum" sz="quarter" idx="12"/>
          </p:nvPr>
        </p:nvSpPr>
        <p:spPr/>
        <p:txBody>
          <a:bodyPr/>
          <a:lstStyle/>
          <a:p>
            <a:fld id="{20EE1B64-8348-49F2-A323-8BE900313399}" type="slidenum">
              <a:rPr lang="en-US" smtClean="0"/>
              <a:t>‹#›</a:t>
            </a:fld>
            <a:endParaRPr lang="en-US"/>
          </a:p>
        </p:txBody>
      </p:sp>
    </p:spTree>
    <p:extLst>
      <p:ext uri="{BB962C8B-B14F-4D97-AF65-F5344CB8AC3E}">
        <p14:creationId xmlns:p14="http://schemas.microsoft.com/office/powerpoint/2010/main" val="260463843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5BB48-F943-483B-4C1B-833ACE24B8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1161359-6BBB-E3C7-F2E6-83C5CE97D5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6F98E62-5885-0A12-2877-7E06CC0396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5E55BF-9449-91F0-9997-29E682943C02}"/>
              </a:ext>
            </a:extLst>
          </p:cNvPr>
          <p:cNvSpPr>
            <a:spLocks noGrp="1"/>
          </p:cNvSpPr>
          <p:nvPr>
            <p:ph type="dt" sz="half" idx="10"/>
          </p:nvPr>
        </p:nvSpPr>
        <p:spPr/>
        <p:txBody>
          <a:bodyPr/>
          <a:lstStyle/>
          <a:p>
            <a:fld id="{D2F33161-56AF-4572-ADA3-06B66150B150}" type="datetimeFigureOut">
              <a:rPr lang="en-US" smtClean="0"/>
              <a:t>8/24/2026</a:t>
            </a:fld>
            <a:endParaRPr lang="en-US"/>
          </a:p>
        </p:txBody>
      </p:sp>
      <p:sp>
        <p:nvSpPr>
          <p:cNvPr id="6" name="Footer Placeholder 5">
            <a:extLst>
              <a:ext uri="{FF2B5EF4-FFF2-40B4-BE49-F238E27FC236}">
                <a16:creationId xmlns:a16="http://schemas.microsoft.com/office/drawing/2014/main" id="{5956337C-873E-D2AF-337D-EFA0690D03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CEB492-6C8F-BB50-3F38-8B79D10F83F3}"/>
              </a:ext>
            </a:extLst>
          </p:cNvPr>
          <p:cNvSpPr>
            <a:spLocks noGrp="1"/>
          </p:cNvSpPr>
          <p:nvPr>
            <p:ph type="sldNum" sz="quarter" idx="12"/>
          </p:nvPr>
        </p:nvSpPr>
        <p:spPr/>
        <p:txBody>
          <a:bodyPr/>
          <a:lstStyle/>
          <a:p>
            <a:fld id="{20EE1B64-8348-49F2-A323-8BE900313399}" type="slidenum">
              <a:rPr lang="en-US" smtClean="0"/>
              <a:t>‹#›</a:t>
            </a:fld>
            <a:endParaRPr lang="en-US"/>
          </a:p>
        </p:txBody>
      </p:sp>
    </p:spTree>
    <p:extLst>
      <p:ext uri="{BB962C8B-B14F-4D97-AF65-F5344CB8AC3E}">
        <p14:creationId xmlns:p14="http://schemas.microsoft.com/office/powerpoint/2010/main" val="41838928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C2B89-A761-404E-2AF8-B1488F2503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5B29520-707E-4CFD-E699-98ED7D281B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4B37C-C8F4-6DA9-E6AE-CDFFDDE2D72C}"/>
              </a:ext>
            </a:extLst>
          </p:cNvPr>
          <p:cNvSpPr>
            <a:spLocks noGrp="1"/>
          </p:cNvSpPr>
          <p:nvPr>
            <p:ph type="dt" sz="half" idx="10"/>
          </p:nvPr>
        </p:nvSpPr>
        <p:spPr/>
        <p:txBody>
          <a:bodyPr/>
          <a:lstStyle/>
          <a:p>
            <a:fld id="{D2F33161-56AF-4572-ADA3-06B66150B150}" type="datetimeFigureOut">
              <a:rPr lang="en-US" smtClean="0"/>
              <a:t>8/24/2026</a:t>
            </a:fld>
            <a:endParaRPr lang="en-US"/>
          </a:p>
        </p:txBody>
      </p:sp>
      <p:sp>
        <p:nvSpPr>
          <p:cNvPr id="5" name="Footer Placeholder 4">
            <a:extLst>
              <a:ext uri="{FF2B5EF4-FFF2-40B4-BE49-F238E27FC236}">
                <a16:creationId xmlns:a16="http://schemas.microsoft.com/office/drawing/2014/main" id="{33E220CA-4CD9-2D1B-131C-0895BE2A2E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09BC1F-4341-B1DA-6980-9136D1EE6429}"/>
              </a:ext>
            </a:extLst>
          </p:cNvPr>
          <p:cNvSpPr>
            <a:spLocks noGrp="1"/>
          </p:cNvSpPr>
          <p:nvPr>
            <p:ph type="sldNum" sz="quarter" idx="12"/>
          </p:nvPr>
        </p:nvSpPr>
        <p:spPr/>
        <p:txBody>
          <a:bodyPr/>
          <a:lstStyle/>
          <a:p>
            <a:fld id="{20EE1B64-8348-49F2-A323-8BE900313399}" type="slidenum">
              <a:rPr lang="en-US" smtClean="0"/>
              <a:t>‹#›</a:t>
            </a:fld>
            <a:endParaRPr lang="en-US"/>
          </a:p>
        </p:txBody>
      </p:sp>
    </p:spTree>
    <p:extLst>
      <p:ext uri="{BB962C8B-B14F-4D97-AF65-F5344CB8AC3E}">
        <p14:creationId xmlns:p14="http://schemas.microsoft.com/office/powerpoint/2010/main" val="20519207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51FC83-E6C1-37F1-498C-6609A33BAF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AFEE983-CF64-070D-0932-BDF6492765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BBC53D-D8FB-4642-25F1-DE0DE0316007}"/>
              </a:ext>
            </a:extLst>
          </p:cNvPr>
          <p:cNvSpPr>
            <a:spLocks noGrp="1"/>
          </p:cNvSpPr>
          <p:nvPr>
            <p:ph type="dt" sz="half" idx="10"/>
          </p:nvPr>
        </p:nvSpPr>
        <p:spPr/>
        <p:txBody>
          <a:bodyPr/>
          <a:lstStyle/>
          <a:p>
            <a:fld id="{D2F33161-56AF-4572-ADA3-06B66150B150}" type="datetimeFigureOut">
              <a:rPr lang="en-US" smtClean="0"/>
              <a:t>8/24/2026</a:t>
            </a:fld>
            <a:endParaRPr lang="en-US"/>
          </a:p>
        </p:txBody>
      </p:sp>
      <p:sp>
        <p:nvSpPr>
          <p:cNvPr id="5" name="Footer Placeholder 4">
            <a:extLst>
              <a:ext uri="{FF2B5EF4-FFF2-40B4-BE49-F238E27FC236}">
                <a16:creationId xmlns:a16="http://schemas.microsoft.com/office/drawing/2014/main" id="{47928E81-9B54-BA4F-B2BD-3C54FC8BBA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88CB2D-F3AD-6D16-48AB-FCB38F421933}"/>
              </a:ext>
            </a:extLst>
          </p:cNvPr>
          <p:cNvSpPr>
            <a:spLocks noGrp="1"/>
          </p:cNvSpPr>
          <p:nvPr>
            <p:ph type="sldNum" sz="quarter" idx="12"/>
          </p:nvPr>
        </p:nvSpPr>
        <p:spPr/>
        <p:txBody>
          <a:bodyPr/>
          <a:lstStyle/>
          <a:p>
            <a:fld id="{20EE1B64-8348-49F2-A323-8BE900313399}" type="slidenum">
              <a:rPr lang="en-US" smtClean="0"/>
              <a:t>‹#›</a:t>
            </a:fld>
            <a:endParaRPr lang="en-US"/>
          </a:p>
        </p:txBody>
      </p:sp>
    </p:spTree>
    <p:extLst>
      <p:ext uri="{BB962C8B-B14F-4D97-AF65-F5344CB8AC3E}">
        <p14:creationId xmlns:p14="http://schemas.microsoft.com/office/powerpoint/2010/main" val="2609973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2.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3.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21" Type="http://schemas.openxmlformats.org/officeDocument/2006/relationships/slideLayout" Target="../slideLayouts/slideLayout67.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image" Target="../media/image1.jpeg"/><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theme" Target="../theme/theme4.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5.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6.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image" Target="../media/image5.png"/><Relationship Id="rId2" Type="http://schemas.openxmlformats.org/officeDocument/2006/relationships/slideLayout" Target="../slideLayouts/slideLayout82.xml"/><Relationship Id="rId16" Type="http://schemas.openxmlformats.org/officeDocument/2006/relationships/image" Target="../media/image4.png"/><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image" Target="../media/image3.png"/><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image" Target="../media/image2.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0.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7.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C7DE4B-61E6-41E2-A1BE-571B3A782397}" type="datetimeFigureOut">
              <a:rPr lang="en-US" smtClean="0"/>
              <a:t>8/24/2026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070648-B4FF-4D0B-B04C-A57A13E74C53}" type="slidenum">
              <a:rPr lang="en-US" smtClean="0"/>
              <a:t>‹#›</a:t>
            </a:fld>
            <a:endParaRPr lang="en-US"/>
          </a:p>
        </p:txBody>
      </p:sp>
    </p:spTree>
    <p:extLst>
      <p:ext uri="{BB962C8B-B14F-4D97-AF65-F5344CB8AC3E}">
        <p14:creationId xmlns:p14="http://schemas.microsoft.com/office/powerpoint/2010/main" val="1200143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 id="2147483727" r:id="rId22"/>
    <p:sldLayoutId id="2147483728" r:id="rId23"/>
    <p:sldLayoutId id="2147483730"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2060"/>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2060"/>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2060"/>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2060"/>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00018E-9410-4AF2-B811-A73533A5CE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AD400EC-B163-4FB4-9873-0EB5D61B7D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272A42-C874-49AA-BBEA-FA9B565C3C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D8A14A-1509-4820-BFF1-2C703FA4B88B}" type="datetimeFigureOut">
              <a:rPr lang="en-US" smtClean="0"/>
              <a:t>8/24/2026</a:t>
            </a:fld>
            <a:endParaRPr lang="en-US"/>
          </a:p>
        </p:txBody>
      </p:sp>
      <p:sp>
        <p:nvSpPr>
          <p:cNvPr id="5" name="Footer Placeholder 4">
            <a:extLst>
              <a:ext uri="{FF2B5EF4-FFF2-40B4-BE49-F238E27FC236}">
                <a16:creationId xmlns:a16="http://schemas.microsoft.com/office/drawing/2014/main" id="{3BB5DDD8-9129-4C52-BC96-E981A0433F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3E42DBC-4C10-43D6-95B7-90F547FDE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F75211-670C-49A0-8629-EA29DA35866C}" type="slidenum">
              <a:rPr lang="en-US" smtClean="0"/>
              <a:t>‹#›</a:t>
            </a:fld>
            <a:endParaRPr lang="en-US"/>
          </a:p>
        </p:txBody>
      </p:sp>
    </p:spTree>
    <p:extLst>
      <p:ext uri="{BB962C8B-B14F-4D97-AF65-F5344CB8AC3E}">
        <p14:creationId xmlns:p14="http://schemas.microsoft.com/office/powerpoint/2010/main" val="1176184266"/>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1DF216-005E-488E-B695-1AD6F41D79AA}" type="datetimeFigureOut">
              <a:rPr lang="en-US" smtClean="0"/>
              <a:t>8/24/2026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65ADB9-C14B-4231-BBEC-49F6B76C87A6}" type="slidenum">
              <a:rPr lang="en-US" smtClean="0"/>
              <a:t>‹#›</a:t>
            </a:fld>
            <a:endParaRPr lang="en-US"/>
          </a:p>
        </p:txBody>
      </p:sp>
    </p:spTree>
    <p:extLst>
      <p:ext uri="{BB962C8B-B14F-4D97-AF65-F5344CB8AC3E}">
        <p14:creationId xmlns:p14="http://schemas.microsoft.com/office/powerpoint/2010/main" val="111901594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29C251-3E89-4B1E-ACA6-049FA1BCA1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A29B3B-4A2D-493A-B334-FCFE1081F9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E49F42-284D-464D-BB5C-7F8BB5DB8E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771FC7-8CDE-47B0-A48F-EF1BF3E0C252}" type="datetimeFigureOut">
              <a:rPr lang="en-US" smtClean="0"/>
              <a:t>8/24/2026</a:t>
            </a:fld>
            <a:endParaRPr lang="en-US"/>
          </a:p>
        </p:txBody>
      </p:sp>
      <p:sp>
        <p:nvSpPr>
          <p:cNvPr id="5" name="Footer Placeholder 4">
            <a:extLst>
              <a:ext uri="{FF2B5EF4-FFF2-40B4-BE49-F238E27FC236}">
                <a16:creationId xmlns:a16="http://schemas.microsoft.com/office/drawing/2014/main" id="{727EFF9E-D4D5-4F1D-977B-212A4D031F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55A2CC1-BA53-4256-BB38-165E1D7B12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ACEDAC-27C9-4AEB-B859-97865D6AAE39}" type="slidenum">
              <a:rPr lang="en-US" smtClean="0"/>
              <a:t>‹#›</a:t>
            </a:fld>
            <a:endParaRPr lang="en-US"/>
          </a:p>
        </p:txBody>
      </p:sp>
      <p:pic>
        <p:nvPicPr>
          <p:cNvPr id="7" name="Picture 6" descr="A white background with black text&#10;&#10;Description automatically generated with low confidence">
            <a:extLst>
              <a:ext uri="{FF2B5EF4-FFF2-40B4-BE49-F238E27FC236}">
                <a16:creationId xmlns:a16="http://schemas.microsoft.com/office/drawing/2014/main" id="{69DE9D3D-D817-4898-9C60-D7C14B880937}"/>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9902952" y="6058172"/>
            <a:ext cx="1908048" cy="688848"/>
          </a:xfrm>
          <a:prstGeom prst="rect">
            <a:avLst/>
          </a:prstGeom>
        </p:spPr>
      </p:pic>
    </p:spTree>
    <p:extLst>
      <p:ext uri="{BB962C8B-B14F-4D97-AF65-F5344CB8AC3E}">
        <p14:creationId xmlns:p14="http://schemas.microsoft.com/office/powerpoint/2010/main" val="187667737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83"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C7DE4B-61E6-41E2-A1BE-571B3A782397}" type="datetimeFigureOut">
              <a:rPr lang="en-US" smtClean="0"/>
              <a:t>8/24/2026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070648-B4FF-4D0B-B04C-A57A13E74C53}" type="slidenum">
              <a:rPr lang="en-US" smtClean="0"/>
              <a:t>‹#›</a:t>
            </a:fld>
            <a:endParaRPr lang="en-US"/>
          </a:p>
        </p:txBody>
      </p:sp>
    </p:spTree>
    <p:extLst>
      <p:ext uri="{BB962C8B-B14F-4D97-AF65-F5344CB8AC3E}">
        <p14:creationId xmlns:p14="http://schemas.microsoft.com/office/powerpoint/2010/main" val="152902147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rgbClr val="002060"/>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rgbClr val="002060"/>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rgbClr val="002060"/>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rgbClr val="002060"/>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rgbClr val="00206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picture containing text&#10;&#10;Description automatically generated">
            <a:extLst>
              <a:ext uri="{FF2B5EF4-FFF2-40B4-BE49-F238E27FC236}">
                <a16:creationId xmlns:a16="http://schemas.microsoft.com/office/drawing/2014/main" id="{76B38DD6-B583-C40D-5B90-EBD21990BFD6}"/>
              </a:ext>
            </a:extLst>
          </p:cNvPr>
          <p:cNvPicPr>
            <a:picLocks noChangeAspect="1"/>
          </p:cNvPicPr>
          <p:nvPr userDrawn="1"/>
        </p:nvPicPr>
        <p:blipFill>
          <a:blip r:embed="rId14"/>
          <a:stretch>
            <a:fillRect/>
          </a:stretch>
        </p:blipFill>
        <p:spPr>
          <a:xfrm>
            <a:off x="2467" y="0"/>
            <a:ext cx="12189533" cy="6859388"/>
          </a:xfrm>
          <a:prstGeom prst="rect">
            <a:avLst/>
          </a:prstGeom>
        </p:spPr>
      </p:pic>
      <p:pic>
        <p:nvPicPr>
          <p:cNvPr id="5" name="Picture 4" descr="A picture containing plant&#10;&#10;Description automatically generated">
            <a:extLst>
              <a:ext uri="{FF2B5EF4-FFF2-40B4-BE49-F238E27FC236}">
                <a16:creationId xmlns:a16="http://schemas.microsoft.com/office/drawing/2014/main" id="{B1F9C7D0-D3FF-C92D-C04D-F83C7B285A4F}"/>
              </a:ext>
            </a:extLst>
          </p:cNvPr>
          <p:cNvPicPr>
            <a:picLocks noChangeAspect="1"/>
          </p:cNvPicPr>
          <p:nvPr userDrawn="1"/>
        </p:nvPicPr>
        <p:blipFill>
          <a:blip r:embed="rId15"/>
          <a:stretch>
            <a:fillRect/>
          </a:stretch>
        </p:blipFill>
        <p:spPr>
          <a:xfrm>
            <a:off x="-2468" y="-154599"/>
            <a:ext cx="12189533" cy="6859388"/>
          </a:xfrm>
          <a:prstGeom prst="rect">
            <a:avLst/>
          </a:prstGeom>
        </p:spPr>
      </p:pic>
      <p:pic>
        <p:nvPicPr>
          <p:cNvPr id="8" name="Picture 7" descr="A picture containing night sky&#10;&#10;Description automatically generated">
            <a:extLst>
              <a:ext uri="{FF2B5EF4-FFF2-40B4-BE49-F238E27FC236}">
                <a16:creationId xmlns:a16="http://schemas.microsoft.com/office/drawing/2014/main" id="{6BA03B94-FC63-B3F6-DE3F-62C26F75BF21}"/>
              </a:ext>
            </a:extLst>
          </p:cNvPr>
          <p:cNvPicPr>
            <a:picLocks noChangeAspect="1"/>
          </p:cNvPicPr>
          <p:nvPr userDrawn="1"/>
        </p:nvPicPr>
        <p:blipFill>
          <a:blip r:embed="rId16"/>
          <a:stretch>
            <a:fillRect/>
          </a:stretch>
        </p:blipFill>
        <p:spPr>
          <a:xfrm>
            <a:off x="2468" y="-4164"/>
            <a:ext cx="12194467" cy="6862164"/>
          </a:xfrm>
          <a:prstGeom prst="rect">
            <a:avLst/>
          </a:prstGeom>
        </p:spPr>
      </p:pic>
      <p:pic>
        <p:nvPicPr>
          <p:cNvPr id="9" name="Picture 8" descr="Text&#10;&#10;Description automatically generated with medium confidence">
            <a:extLst>
              <a:ext uri="{FF2B5EF4-FFF2-40B4-BE49-F238E27FC236}">
                <a16:creationId xmlns:a16="http://schemas.microsoft.com/office/drawing/2014/main" id="{EDEF6352-A6F9-F770-E235-7632D66EA0DC}"/>
              </a:ext>
            </a:extLst>
          </p:cNvPr>
          <p:cNvPicPr>
            <a:picLocks noChangeAspect="1"/>
          </p:cNvPicPr>
          <p:nvPr userDrawn="1"/>
        </p:nvPicPr>
        <p:blipFill>
          <a:blip r:embed="rId17"/>
          <a:stretch>
            <a:fillRect/>
          </a:stretch>
        </p:blipFill>
        <p:spPr>
          <a:xfrm>
            <a:off x="10386754" y="6002359"/>
            <a:ext cx="1567175" cy="702430"/>
          </a:xfrm>
          <a:prstGeom prst="rect">
            <a:avLst/>
          </a:prstGeom>
        </p:spPr>
      </p:pic>
      <p:sp>
        <p:nvSpPr>
          <p:cNvPr id="2" name="Title Placeholder 1">
            <a:extLst>
              <a:ext uri="{FF2B5EF4-FFF2-40B4-BE49-F238E27FC236}">
                <a16:creationId xmlns:a16="http://schemas.microsoft.com/office/drawing/2014/main" id="{2BFFA1CF-5461-4C46-AE96-FA4F1C7E68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153D82-4956-994C-8313-2CD4E80A32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98541520"/>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Lst>
  <p:txStyles>
    <p:titleStyle>
      <a:lvl1pPr algn="ctr" defTabSz="914400" rtl="0" eaLnBrk="1" latinLnBrk="0" hangingPunct="1">
        <a:lnSpc>
          <a:spcPct val="90000"/>
        </a:lnSpc>
        <a:spcBef>
          <a:spcPct val="0"/>
        </a:spcBef>
        <a:buNone/>
        <a:defRPr sz="3600" kern="1200">
          <a:ln>
            <a:solidFill>
              <a:schemeClr val="tx1"/>
            </a:solidFill>
          </a:ln>
          <a:solidFill>
            <a:schemeClr val="accent6"/>
          </a:solidFill>
          <a:effectLst>
            <a:outerShdw dist="38100" dir="2700000" algn="tl" rotWithShape="0">
              <a:schemeClr val="accent1"/>
            </a:outerShd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8">
          <p15:clr>
            <a:srgbClr val="F26B43"/>
          </p15:clr>
        </p15:guide>
        <p15:guide id="2" orient="horz" pos="288">
          <p15:clr>
            <a:srgbClr val="F26B43"/>
          </p15:clr>
        </p15:guide>
        <p15:guide id="3" pos="240">
          <p15:clr>
            <a:srgbClr val="F26B43"/>
          </p15:clr>
        </p15:guide>
        <p15:guide id="4" pos="74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D72F88-4D0F-500A-EF4A-3948F551D1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EF279D0-07B7-88FC-82B3-2DDEF5780A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A8C2E5-B1ED-86EA-D404-0922652309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F33161-56AF-4572-ADA3-06B66150B150}" type="datetimeFigureOut">
              <a:rPr lang="en-US" smtClean="0"/>
              <a:t>8/24/2026</a:t>
            </a:fld>
            <a:endParaRPr lang="en-US"/>
          </a:p>
        </p:txBody>
      </p:sp>
      <p:sp>
        <p:nvSpPr>
          <p:cNvPr id="5" name="Footer Placeholder 4">
            <a:extLst>
              <a:ext uri="{FF2B5EF4-FFF2-40B4-BE49-F238E27FC236}">
                <a16:creationId xmlns:a16="http://schemas.microsoft.com/office/drawing/2014/main" id="{CF0BD0A9-1EE1-5545-1D07-9AAE5B1849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0865B8-74D0-0C96-A2C3-11D1DCD077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EE1B64-8348-49F2-A323-8BE900313399}" type="slidenum">
              <a:rPr lang="en-US" smtClean="0"/>
              <a:t>‹#›</a:t>
            </a:fld>
            <a:endParaRPr lang="en-US"/>
          </a:p>
        </p:txBody>
      </p:sp>
    </p:spTree>
    <p:extLst>
      <p:ext uri="{BB962C8B-B14F-4D97-AF65-F5344CB8AC3E}">
        <p14:creationId xmlns:p14="http://schemas.microsoft.com/office/powerpoint/2010/main" val="3914431565"/>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it.ly/AsifConference" TargetMode="External"/><Relationship Id="rId2" Type="http://schemas.openxmlformats.org/officeDocument/2006/relationships/notesSlide" Target="../notesSlides/notesSlide1.xml"/><Relationship Id="rId1" Type="http://schemas.openxmlformats.org/officeDocument/2006/relationships/slideLayout" Target="../slideLayouts/slideLayout48.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hyperlink" Target="https://bit.ly/AsifConference" TargetMode="External"/><Relationship Id="rId2" Type="http://schemas.openxmlformats.org/officeDocument/2006/relationships/notesSlide" Target="../notesSlides/notesSlide2.xml"/><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www.visualsp.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27.xml"/><Relationship Id="rId5" Type="http://schemas.openxmlformats.org/officeDocument/2006/relationships/hyperlink" Target="http://commons.wikimedia.org/wiki/File:Handshake2.svg" TargetMode="External"/><Relationship Id="rId4" Type="http://schemas.openxmlformats.org/officeDocument/2006/relationships/image" Target="../media/image29.png"/></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36.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7.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2.xml"/><Relationship Id="rId1" Type="http://schemas.openxmlformats.org/officeDocument/2006/relationships/slideLayout" Target="../slideLayouts/slideLayout94.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3.xml"/><Relationship Id="rId1" Type="http://schemas.openxmlformats.org/officeDocument/2006/relationships/slideLayout" Target="../slideLayouts/slideLayout98.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4.xml"/><Relationship Id="rId1" Type="http://schemas.openxmlformats.org/officeDocument/2006/relationships/slideLayout" Target="../slideLayouts/slideLayout94.xml"/></Relationships>
</file>

<file path=ppt/slides/_rels/slide48.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18" Type="http://schemas.openxmlformats.org/officeDocument/2006/relationships/image" Target="../media/image58.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17" Type="http://schemas.openxmlformats.org/officeDocument/2006/relationships/image" Target="../media/image57.png"/><Relationship Id="rId2" Type="http://schemas.openxmlformats.org/officeDocument/2006/relationships/notesSlide" Target="../notesSlides/notesSlide45.xml"/><Relationship Id="rId16"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6.xml"/><Relationship Id="rId1" Type="http://schemas.openxmlformats.org/officeDocument/2006/relationships/slideLayout" Target="../slideLayouts/slideLayout2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65.gif"/><Relationship Id="rId2" Type="http://schemas.openxmlformats.org/officeDocument/2006/relationships/notesSlide" Target="../notesSlides/notesSlide55.xml"/><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66.gif"/><Relationship Id="rId2" Type="http://schemas.openxmlformats.org/officeDocument/2006/relationships/notesSlide" Target="../notesSlides/notesSlide58.xml"/><Relationship Id="rId1" Type="http://schemas.openxmlformats.org/officeDocument/2006/relationships/slideLayout" Target="../slideLayouts/slideLayout37.xml"/></Relationships>
</file>

<file path=ppt/slides/_rels/slide62.xml.rels><?xml version="1.0" encoding="UTF-8" standalone="yes"?>
<Relationships xmlns="http://schemas.openxmlformats.org/package/2006/relationships"><Relationship Id="rId3" Type="http://schemas.openxmlformats.org/officeDocument/2006/relationships/image" Target="../media/image67.gif"/><Relationship Id="rId2" Type="http://schemas.openxmlformats.org/officeDocument/2006/relationships/notesSlide" Target="../notesSlides/notesSlide59.xml"/><Relationship Id="rId1" Type="http://schemas.openxmlformats.org/officeDocument/2006/relationships/slideLayout" Target="../slideLayouts/slideLayout52.xml"/></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0.xml"/><Relationship Id="rId1" Type="http://schemas.openxmlformats.org/officeDocument/2006/relationships/slideLayout" Target="../slideLayouts/slideLayout76.xml"/><Relationship Id="rId4" Type="http://schemas.openxmlformats.org/officeDocument/2006/relationships/image" Target="../media/image69.svg"/></Relationships>
</file>

<file path=ppt/slides/_rels/slide6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1.xml"/><Relationship Id="rId1" Type="http://schemas.openxmlformats.org/officeDocument/2006/relationships/slideLayout" Target="../slideLayouts/slideLayout76.xml"/><Relationship Id="rId5" Type="http://schemas.openxmlformats.org/officeDocument/2006/relationships/image" Target="../media/image70.png"/><Relationship Id="rId4" Type="http://schemas.openxmlformats.org/officeDocument/2006/relationships/image" Target="../media/image69.svg"/></Relationships>
</file>

<file path=ppt/slides/_rels/slide65.xml.rels><?xml version="1.0" encoding="UTF-8" standalone="yes"?>
<Relationships xmlns="http://schemas.openxmlformats.org/package/2006/relationships"><Relationship Id="rId3" Type="http://schemas.openxmlformats.org/officeDocument/2006/relationships/image" Target="../media/image71.gif"/><Relationship Id="rId2" Type="http://schemas.openxmlformats.org/officeDocument/2006/relationships/notesSlide" Target="../notesSlides/notesSlide62.xml"/><Relationship Id="rId1" Type="http://schemas.openxmlformats.org/officeDocument/2006/relationships/slideLayout" Target="../slideLayouts/slideLayout5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mailto:asif@visualsp.com" TargetMode="External"/><Relationship Id="rId7" Type="http://schemas.openxmlformats.org/officeDocument/2006/relationships/image" Target="../media/image6.png"/><Relationship Id="rId2" Type="http://schemas.openxmlformats.org/officeDocument/2006/relationships/notesSlide" Target="../notesSlides/notesSlide65.xml"/><Relationship Id="rId1" Type="http://schemas.openxmlformats.org/officeDocument/2006/relationships/slideLayout" Target="../slideLayouts/slideLayout26.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hyperlink" Target="http://bit.ly/AsifConferen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16515-B739-4AAA-B465-9230AD51DE11}"/>
              </a:ext>
            </a:extLst>
          </p:cNvPr>
          <p:cNvSpPr>
            <a:spLocks noGrp="1"/>
          </p:cNvSpPr>
          <p:nvPr>
            <p:ph type="title"/>
          </p:nvPr>
        </p:nvSpPr>
        <p:spPr>
          <a:xfrm>
            <a:off x="207561" y="201904"/>
            <a:ext cx="6527776" cy="1454051"/>
          </a:xfrm>
        </p:spPr>
        <p:txBody>
          <a:bodyPr>
            <a:normAutofit/>
          </a:bodyPr>
          <a:lstStyle/>
          <a:p>
            <a:r>
              <a:rPr lang="en-US" sz="3600">
                <a:solidFill>
                  <a:schemeClr val="tx2"/>
                </a:solidFill>
              </a:rPr>
              <a:t>Download all my presentations and video recordings</a:t>
            </a:r>
          </a:p>
        </p:txBody>
      </p:sp>
      <p:sp>
        <p:nvSpPr>
          <p:cNvPr id="3" name="Content Placeholder 2">
            <a:extLst>
              <a:ext uri="{FF2B5EF4-FFF2-40B4-BE49-F238E27FC236}">
                <a16:creationId xmlns:a16="http://schemas.microsoft.com/office/drawing/2014/main" id="{869F5A59-F5AB-4B45-BFAC-23A1E4743F7D}"/>
              </a:ext>
            </a:extLst>
          </p:cNvPr>
          <p:cNvSpPr>
            <a:spLocks noGrp="1"/>
          </p:cNvSpPr>
          <p:nvPr>
            <p:ph idx="1"/>
          </p:nvPr>
        </p:nvSpPr>
        <p:spPr>
          <a:xfrm>
            <a:off x="329988" y="1980822"/>
            <a:ext cx="7245774" cy="4385254"/>
          </a:xfrm>
        </p:spPr>
        <p:txBody>
          <a:bodyPr anchor="t">
            <a:normAutofit fontScale="77500" lnSpcReduction="20000"/>
          </a:bodyPr>
          <a:lstStyle/>
          <a:p>
            <a:pPr marL="0" indent="0">
              <a:buNone/>
            </a:pPr>
            <a:r>
              <a:rPr lang="en-US" sz="3200">
                <a:solidFill>
                  <a:schemeClr val="tx2"/>
                </a:solidFill>
                <a:hlinkClick r:id="rId3">
                  <a:extLst>
                    <a:ext uri="{A12FA001-AC4F-418D-AE19-62706E023703}">
                      <ahyp:hlinkClr xmlns:ahyp="http://schemas.microsoft.com/office/drawing/2018/hyperlinkcolor" val="tx"/>
                    </a:ext>
                  </a:extLst>
                </a:hlinkClick>
              </a:rPr>
              <a:t>http://bit.ly/AsifConference</a:t>
            </a:r>
            <a:endParaRPr lang="x-none" sz="3200">
              <a:solidFill>
                <a:schemeClr val="tx2"/>
              </a:solidFill>
            </a:endParaRPr>
          </a:p>
          <a:p>
            <a:endParaRPr lang="en-US" sz="3200">
              <a:solidFill>
                <a:schemeClr val="tx2"/>
              </a:solidFill>
            </a:endParaRPr>
          </a:p>
          <a:p>
            <a:pPr marL="0" indent="0">
              <a:buNone/>
            </a:pPr>
            <a:r>
              <a:rPr lang="en-US" sz="3200">
                <a:solidFill>
                  <a:schemeClr val="tx2"/>
                </a:solidFill>
              </a:rPr>
              <a:t>Presentations on:</a:t>
            </a:r>
          </a:p>
          <a:p>
            <a:r>
              <a:rPr lang="en-US" sz="3200">
                <a:solidFill>
                  <a:schemeClr val="tx2"/>
                </a:solidFill>
              </a:rPr>
              <a:t>Sustainable user adoption strategies</a:t>
            </a:r>
          </a:p>
          <a:p>
            <a:r>
              <a:rPr lang="en-US" sz="3200">
                <a:solidFill>
                  <a:schemeClr val="tx2"/>
                </a:solidFill>
              </a:rPr>
              <a:t>Organizational change management </a:t>
            </a:r>
          </a:p>
          <a:p>
            <a:r>
              <a:rPr lang="en-US" sz="3200">
                <a:solidFill>
                  <a:schemeClr val="tx2"/>
                </a:solidFill>
              </a:rPr>
              <a:t>Increase user adoption while decreasing support tickets</a:t>
            </a:r>
          </a:p>
          <a:p>
            <a:r>
              <a:rPr lang="en-US" sz="3200">
                <a:solidFill>
                  <a:schemeClr val="tx2"/>
                </a:solidFill>
              </a:rPr>
              <a:t>Learning in the flow of work </a:t>
            </a:r>
          </a:p>
          <a:p>
            <a:r>
              <a:rPr lang="en-US" sz="3200">
                <a:solidFill>
                  <a:schemeClr val="tx2"/>
                </a:solidFill>
              </a:rPr>
              <a:t>Blended learning</a:t>
            </a:r>
          </a:p>
          <a:p>
            <a:r>
              <a:rPr lang="en-US" sz="3200">
                <a:solidFill>
                  <a:schemeClr val="tx2"/>
                </a:solidFill>
              </a:rPr>
              <a:t>Providing contextual support to users</a:t>
            </a:r>
          </a:p>
          <a:p>
            <a:r>
              <a:rPr lang="en-US" sz="3200">
                <a:solidFill>
                  <a:schemeClr val="tx2"/>
                </a:solidFill>
              </a:rPr>
              <a:t>And more…</a:t>
            </a:r>
          </a:p>
          <a:p>
            <a:endParaRPr lang="en-US" sz="3200">
              <a:solidFill>
                <a:schemeClr val="tx2"/>
              </a:solidFill>
            </a:endParaRPr>
          </a:p>
          <a:p>
            <a:endParaRPr lang="en-US" sz="3200">
              <a:solidFill>
                <a:schemeClr val="tx2"/>
              </a:solidFill>
            </a:endParaRPr>
          </a:p>
          <a:p>
            <a:endParaRPr lang="en-US" sz="3200">
              <a:solidFill>
                <a:schemeClr val="tx2"/>
              </a:solidFill>
            </a:endParaRPr>
          </a:p>
          <a:p>
            <a:endParaRPr lang="en-US" sz="3200">
              <a:solidFill>
                <a:schemeClr val="tx2"/>
              </a:solidFill>
            </a:endParaRPr>
          </a:p>
        </p:txBody>
      </p:sp>
      <p:pic>
        <p:nvPicPr>
          <p:cNvPr id="6" name="Picture 5">
            <a:extLst>
              <a:ext uri="{FF2B5EF4-FFF2-40B4-BE49-F238E27FC236}">
                <a16:creationId xmlns:a16="http://schemas.microsoft.com/office/drawing/2014/main" id="{D44D289B-C8C1-DB45-365C-030DF65677D1}"/>
              </a:ext>
            </a:extLst>
          </p:cNvPr>
          <p:cNvPicPr>
            <a:picLocks noChangeAspect="1"/>
          </p:cNvPicPr>
          <p:nvPr/>
        </p:nvPicPr>
        <p:blipFill>
          <a:blip r:embed="rId4"/>
          <a:stretch>
            <a:fillRect/>
          </a:stretch>
        </p:blipFill>
        <p:spPr>
          <a:xfrm>
            <a:off x="7575762" y="1545757"/>
            <a:ext cx="4286250" cy="4286250"/>
          </a:xfrm>
          <a:prstGeom prst="rect">
            <a:avLst/>
          </a:prstGeom>
        </p:spPr>
      </p:pic>
    </p:spTree>
    <p:extLst>
      <p:ext uri="{BB962C8B-B14F-4D97-AF65-F5344CB8AC3E}">
        <p14:creationId xmlns:p14="http://schemas.microsoft.com/office/powerpoint/2010/main" val="34660559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4A70F4F6-8761-4016-931A-4535464E4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ABF1ACD-E543-4AB8-B2C9-376981628C56}"/>
              </a:ext>
            </a:extLst>
          </p:cNvPr>
          <p:cNvSpPr>
            <a:spLocks noGrp="1"/>
          </p:cNvSpPr>
          <p:nvPr>
            <p:ph type="ctrTitle"/>
          </p:nvPr>
        </p:nvSpPr>
        <p:spPr>
          <a:xfrm>
            <a:off x="1033272" y="1048877"/>
            <a:ext cx="10977360" cy="2545342"/>
          </a:xfrm>
        </p:spPr>
        <p:txBody>
          <a:bodyPr>
            <a:normAutofit/>
          </a:bodyPr>
          <a:lstStyle/>
          <a:p>
            <a:pPr algn="l"/>
            <a:r>
              <a:rPr lang="en-US" sz="5000"/>
              <a:t>5 Proven Steps for Driving Sustainable </a:t>
            </a:r>
            <a:br>
              <a:rPr lang="en-US" sz="5000"/>
            </a:br>
            <a:r>
              <a:rPr lang="en-US" sz="5000"/>
              <a:t>Copilot Adoption</a:t>
            </a:r>
            <a:endParaRPr lang="en-US" sz="5000" b="1" i="1"/>
          </a:p>
        </p:txBody>
      </p:sp>
      <p:sp>
        <p:nvSpPr>
          <p:cNvPr id="73" name="Rectangle 72">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5" name="Group 74">
            <a:extLst>
              <a:ext uri="{FF2B5EF4-FFF2-40B4-BE49-F238E27FC236}">
                <a16:creationId xmlns:a16="http://schemas.microsoft.com/office/drawing/2014/main" id="{B4C49FD3-CD95-4BA4-8BD3-B4A4C6844F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5422392" y="64008"/>
            <a:chExt cx="1178966" cy="232963"/>
          </a:xfrm>
        </p:grpSpPr>
        <p:sp>
          <p:nvSpPr>
            <p:cNvPr id="76" name="Rectangle 64">
              <a:extLst>
                <a:ext uri="{FF2B5EF4-FFF2-40B4-BE49-F238E27FC236}">
                  <a16:creationId xmlns:a16="http://schemas.microsoft.com/office/drawing/2014/main" id="{194125EE-68A0-44AF-9565-81EF0F3118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Rectangle 66">
              <a:extLst>
                <a:ext uri="{FF2B5EF4-FFF2-40B4-BE49-F238E27FC236}">
                  <a16:creationId xmlns:a16="http://schemas.microsoft.com/office/drawing/2014/main" id="{47D98E13-5DFC-4FC3-B217-18D7503F2D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2221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Rectangle 64">
              <a:extLst>
                <a:ext uri="{FF2B5EF4-FFF2-40B4-BE49-F238E27FC236}">
                  <a16:creationId xmlns:a16="http://schemas.microsoft.com/office/drawing/2014/main" id="{1208B249-52C1-45B2-94CA-7FCF767BD5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66">
              <a:extLst>
                <a:ext uri="{FF2B5EF4-FFF2-40B4-BE49-F238E27FC236}">
                  <a16:creationId xmlns:a16="http://schemas.microsoft.com/office/drawing/2014/main" id="{8E8EC538-BB99-4192-A555-FD23D92C5C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7258"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Rectangle 64">
              <a:extLst>
                <a:ext uri="{FF2B5EF4-FFF2-40B4-BE49-F238E27FC236}">
                  <a16:creationId xmlns:a16="http://schemas.microsoft.com/office/drawing/2014/main" id="{C818F7CD-D8C3-4B0E-8332-5F5D23675C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66">
              <a:extLst>
                <a:ext uri="{FF2B5EF4-FFF2-40B4-BE49-F238E27FC236}">
                  <a16:creationId xmlns:a16="http://schemas.microsoft.com/office/drawing/2014/main" id="{BA3A1026-C945-44C7-95BC-3BF4551EF3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672303"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64">
              <a:extLst>
                <a:ext uri="{FF2B5EF4-FFF2-40B4-BE49-F238E27FC236}">
                  <a16:creationId xmlns:a16="http://schemas.microsoft.com/office/drawing/2014/main" id="{E7A2271E-1BF0-4DBF-BDC5-8205DFE2B7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66">
              <a:extLst>
                <a:ext uri="{FF2B5EF4-FFF2-40B4-BE49-F238E27FC236}">
                  <a16:creationId xmlns:a16="http://schemas.microsoft.com/office/drawing/2014/main" id="{FC359C9B-D7DB-4D67-BC20-0ED526C67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47347"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Rectangle 64">
              <a:extLst>
                <a:ext uri="{FF2B5EF4-FFF2-40B4-BE49-F238E27FC236}">
                  <a16:creationId xmlns:a16="http://schemas.microsoft.com/office/drawing/2014/main" id="{5DA7CDCF-326D-40F3-9FA1-F6B696E8F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66">
              <a:extLst>
                <a:ext uri="{FF2B5EF4-FFF2-40B4-BE49-F238E27FC236}">
                  <a16:creationId xmlns:a16="http://schemas.microsoft.com/office/drawing/2014/main" id="{42EAB6A2-C79F-4E11-BA2B-823945037E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22392"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6" name="Rectangle 64">
              <a:extLst>
                <a:ext uri="{FF2B5EF4-FFF2-40B4-BE49-F238E27FC236}">
                  <a16:creationId xmlns:a16="http://schemas.microsoft.com/office/drawing/2014/main" id="{0409AE1C-32E7-42F0-8174-D8EC28D1D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7" name="Rectangle 66">
              <a:extLst>
                <a:ext uri="{FF2B5EF4-FFF2-40B4-BE49-F238E27FC236}">
                  <a16:creationId xmlns:a16="http://schemas.microsoft.com/office/drawing/2014/main" id="{6D094018-4CC4-4507-BD21-223B12217DF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4699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8" name="Rectangle 64">
              <a:extLst>
                <a:ext uri="{FF2B5EF4-FFF2-40B4-BE49-F238E27FC236}">
                  <a16:creationId xmlns:a16="http://schemas.microsoft.com/office/drawing/2014/main" id="{4971B5B3-87D2-49C1-9AD0-984AF7579C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9" name="Rectangle 66">
              <a:extLst>
                <a:ext uri="{FF2B5EF4-FFF2-40B4-BE49-F238E27FC236}">
                  <a16:creationId xmlns:a16="http://schemas.microsoft.com/office/drawing/2014/main" id="{7F8CC77F-5D16-46D1-9E76-844D3D54B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22035"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0" name="Rectangle 64">
              <a:extLst>
                <a:ext uri="{FF2B5EF4-FFF2-40B4-BE49-F238E27FC236}">
                  <a16:creationId xmlns:a16="http://schemas.microsoft.com/office/drawing/2014/main" id="{3136B198-9314-404B-9B2A-B12F1C81E8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1" name="Rectangle 66">
              <a:extLst>
                <a:ext uri="{FF2B5EF4-FFF2-40B4-BE49-F238E27FC236}">
                  <a16:creationId xmlns:a16="http://schemas.microsoft.com/office/drawing/2014/main" id="{3AD2B785-CD5F-4846-8278-FD202F836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97080"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2" name="Rectangle 64">
              <a:extLst>
                <a:ext uri="{FF2B5EF4-FFF2-40B4-BE49-F238E27FC236}">
                  <a16:creationId xmlns:a16="http://schemas.microsoft.com/office/drawing/2014/main" id="{3C6BD3BE-D8A5-4561-9641-5F579267C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3" name="Rectangle 66">
              <a:extLst>
                <a:ext uri="{FF2B5EF4-FFF2-40B4-BE49-F238E27FC236}">
                  <a16:creationId xmlns:a16="http://schemas.microsoft.com/office/drawing/2014/main" id="{883722C6-0687-4FBC-924C-022C334B35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72124"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4" name="Rectangle 64">
              <a:extLst>
                <a:ext uri="{FF2B5EF4-FFF2-40B4-BE49-F238E27FC236}">
                  <a16:creationId xmlns:a16="http://schemas.microsoft.com/office/drawing/2014/main" id="{50E3342E-EFDF-4EE7-A275-A46FE15FD9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6400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5" name="Rectangle 66">
              <a:extLst>
                <a:ext uri="{FF2B5EF4-FFF2-40B4-BE49-F238E27FC236}">
                  <a16:creationId xmlns:a16="http://schemas.microsoft.com/office/drawing/2014/main" id="{02A591D3-77C5-427A-84E7-5040F9C17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47169" y="237744"/>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7" name="Rectangle 96">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ubtitle 2">
            <a:extLst>
              <a:ext uri="{FF2B5EF4-FFF2-40B4-BE49-F238E27FC236}">
                <a16:creationId xmlns:a16="http://schemas.microsoft.com/office/drawing/2014/main" id="{B5E5C278-5E32-B2F9-2D42-3DFE684271EF}"/>
              </a:ext>
            </a:extLst>
          </p:cNvPr>
          <p:cNvSpPr>
            <a:spLocks noGrp="1"/>
          </p:cNvSpPr>
          <p:nvPr>
            <p:ph type="subTitle" idx="1"/>
          </p:nvPr>
        </p:nvSpPr>
        <p:spPr>
          <a:xfrm>
            <a:off x="1033272" y="4262016"/>
            <a:ext cx="10513106" cy="1242688"/>
          </a:xfrm>
        </p:spPr>
        <p:txBody>
          <a:bodyPr anchor="t">
            <a:normAutofit/>
          </a:bodyPr>
          <a:lstStyle/>
          <a:p>
            <a:pPr algn="l"/>
            <a:r>
              <a:rPr lang="en-US" sz="2000"/>
              <a:t>Presented by:</a:t>
            </a:r>
          </a:p>
          <a:p>
            <a:pPr algn="l"/>
            <a:r>
              <a:rPr lang="en-US" sz="2000" b="1"/>
              <a:t>Asif Rehmani, MVP</a:t>
            </a:r>
          </a:p>
          <a:p>
            <a:pPr algn="l"/>
            <a:r>
              <a:rPr lang="en-US" sz="2000" b="1"/>
              <a:t>VisualSP</a:t>
            </a:r>
          </a:p>
        </p:txBody>
      </p:sp>
      <p:sp>
        <p:nvSpPr>
          <p:cNvPr id="7" name="TextBox 6">
            <a:extLst>
              <a:ext uri="{FF2B5EF4-FFF2-40B4-BE49-F238E27FC236}">
                <a16:creationId xmlns:a16="http://schemas.microsoft.com/office/drawing/2014/main" id="{82383E53-BB88-BBBC-C1F8-0885926D77CC}"/>
              </a:ext>
            </a:extLst>
          </p:cNvPr>
          <p:cNvSpPr txBox="1"/>
          <p:nvPr/>
        </p:nvSpPr>
        <p:spPr>
          <a:xfrm>
            <a:off x="7359397" y="4339166"/>
            <a:ext cx="3221736" cy="984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Download All of my presentations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F160FC29-05AA-612A-BCA9-648988B60E32}"/>
              </a:ext>
            </a:extLst>
          </p:cNvPr>
          <p:cNvSpPr txBox="1">
            <a:spLocks/>
          </p:cNvSpPr>
          <p:nvPr/>
        </p:nvSpPr>
        <p:spPr>
          <a:xfrm>
            <a:off x="6260496" y="4963461"/>
            <a:ext cx="5931504" cy="992004"/>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070C0"/>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https://bit.ly/AsifConference</a:t>
            </a:r>
            <a:endParaRPr kumimoji="0" lang="x-none" sz="2400" b="0" i="0" u="none" strike="noStrike" kern="1200" cap="none" spc="0" normalizeH="0" baseline="0" noProof="0">
              <a:ln>
                <a:noFill/>
              </a:ln>
              <a:solidFill>
                <a:srgbClr val="0070C0"/>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B0F0"/>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B0F0"/>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B0F0"/>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a:ln>
                <a:noFill/>
              </a:ln>
              <a:solidFill>
                <a:srgbClr val="00B0F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50209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918752" y="294538"/>
            <a:ext cx="9895951" cy="1033669"/>
          </a:xfrm>
        </p:spPr>
        <p:txBody>
          <a:bodyPr>
            <a:normAutofit/>
          </a:bodyPr>
          <a:lstStyle/>
          <a:p>
            <a:r>
              <a:rPr lang="en-US" sz="3200">
                <a:solidFill>
                  <a:srgbClr val="FFFFFF"/>
                </a:solidFill>
              </a:rPr>
              <a:t>Are you thinking about any of the following?</a:t>
            </a:r>
          </a:p>
        </p:txBody>
      </p:sp>
      <p:sp>
        <p:nvSpPr>
          <p:cNvPr id="3" name="Content Placeholder 2"/>
          <p:cNvSpPr>
            <a:spLocks noGrp="1"/>
          </p:cNvSpPr>
          <p:nvPr>
            <p:ph idx="1"/>
          </p:nvPr>
        </p:nvSpPr>
        <p:spPr>
          <a:xfrm>
            <a:off x="459350" y="1756611"/>
            <a:ext cx="11410433" cy="4987089"/>
          </a:xfrm>
        </p:spPr>
        <p:txBody>
          <a:bodyPr anchor="ctr">
            <a:normAutofit/>
          </a:bodyPr>
          <a:lstStyle/>
          <a:p>
            <a:pPr>
              <a:lnSpc>
                <a:spcPct val="105000"/>
              </a:lnSpc>
            </a:pPr>
            <a:r>
              <a:rPr lang="en-US" sz="2000"/>
              <a:t>We bought Copilot licenses — but how do we get people to actually use them?</a:t>
            </a:r>
            <a:endParaRPr lang="en-US" sz="2000">
              <a:ea typeface="Calibri"/>
              <a:cs typeface="Calibri"/>
            </a:endParaRPr>
          </a:p>
          <a:p>
            <a:pPr>
              <a:lnSpc>
                <a:spcPct val="105000"/>
              </a:lnSpc>
            </a:pPr>
            <a:r>
              <a:rPr lang="en-US" sz="2000"/>
              <a:t>Usage spiked after launch, then fell off a cliff. How do we make adoption stick?</a:t>
            </a:r>
            <a:endParaRPr lang="en-US" sz="2000">
              <a:ea typeface="Calibri"/>
              <a:cs typeface="Calibri"/>
            </a:endParaRPr>
          </a:p>
          <a:p>
            <a:pPr>
              <a:lnSpc>
                <a:spcPct val="105000"/>
              </a:lnSpc>
            </a:pPr>
            <a:r>
              <a:rPr lang="en-US" sz="2000"/>
              <a:t>How do I prove ROI to leadership before the next renewal?</a:t>
            </a:r>
            <a:endParaRPr lang="en-US" sz="2000">
              <a:ea typeface="Calibri"/>
              <a:cs typeface="Calibri"/>
            </a:endParaRPr>
          </a:p>
          <a:p>
            <a:pPr>
              <a:lnSpc>
                <a:spcPct val="105000"/>
              </a:lnSpc>
            </a:pPr>
            <a:r>
              <a:rPr lang="en-US" sz="2000"/>
              <a:t>People don’t know what to ask Copilot — how do we teach good prompting at scale?</a:t>
            </a:r>
            <a:endParaRPr lang="en-US" sz="2000">
              <a:ea typeface="Calibri"/>
              <a:cs typeface="Calibri"/>
            </a:endParaRPr>
          </a:p>
          <a:p>
            <a:pPr>
              <a:lnSpc>
                <a:spcPct val="105000"/>
              </a:lnSpc>
            </a:pPr>
            <a:r>
              <a:rPr lang="en-US" sz="2000"/>
              <a:t>How do we train thousands of users without pulling them into more training sessions?</a:t>
            </a:r>
            <a:endParaRPr lang="en-US" sz="2000">
              <a:ea typeface="Calibri"/>
              <a:cs typeface="Calibri"/>
            </a:endParaRPr>
          </a:p>
          <a:p>
            <a:pPr>
              <a:lnSpc>
                <a:spcPct val="105000"/>
              </a:lnSpc>
            </a:pPr>
            <a:r>
              <a:rPr lang="en-US" sz="2000"/>
              <a:t>Our support team is buried in “how do I…” tickets. How do we reduce that burden?</a:t>
            </a:r>
            <a:endParaRPr lang="en-US" sz="2000">
              <a:ea typeface="Calibri"/>
              <a:cs typeface="Calibri"/>
            </a:endParaRPr>
          </a:p>
          <a:p>
            <a:pPr>
              <a:lnSpc>
                <a:spcPct val="105000"/>
              </a:lnSpc>
            </a:pPr>
            <a:r>
              <a:rPr lang="en-US" sz="2000"/>
              <a:t>How do we handle the skeptics, the fear, and the “will this replace my job?” resistance?</a:t>
            </a:r>
            <a:endParaRPr lang="en-US" sz="2000">
              <a:ea typeface="Calibri"/>
              <a:cs typeface="Calibri"/>
            </a:endParaRPr>
          </a:p>
          <a:p>
            <a:pPr>
              <a:lnSpc>
                <a:spcPct val="105000"/>
              </a:lnSpc>
            </a:pPr>
            <a:r>
              <a:rPr lang="en-US" sz="2000"/>
              <a:t>What about data security, governance, and oversharing risk?</a:t>
            </a:r>
            <a:endParaRPr lang="en-US" sz="2000">
              <a:ea typeface="Calibri"/>
              <a:cs typeface="Calibri"/>
            </a:endParaRPr>
          </a:p>
          <a:p>
            <a:pPr>
              <a:lnSpc>
                <a:spcPct val="105000"/>
              </a:lnSpc>
            </a:pPr>
            <a:r>
              <a:rPr lang="en-US" sz="2000"/>
              <a:t>How do we build champions and executive sponsorship that lasts beyond the pilot?</a:t>
            </a:r>
            <a:endParaRPr lang="en-US" sz="2000">
              <a:ea typeface="Calibri"/>
              <a:cs typeface="Calibri"/>
            </a:endParaRPr>
          </a:p>
          <a:p>
            <a:pPr>
              <a:lnSpc>
                <a:spcPct val="105000"/>
              </a:lnSpc>
            </a:pPr>
            <a:r>
              <a:rPr lang="en-US" sz="2000"/>
              <a:t>Which measures actually tell us adoption is working — and which are vanity metrics?</a:t>
            </a:r>
            <a:endParaRPr lang="en-US" sz="2000">
              <a:ea typeface="Calibri"/>
              <a:cs typeface="Calibri"/>
            </a:endParaRPr>
          </a:p>
          <a:p>
            <a:pPr marL="0" indent="0">
              <a:lnSpc>
                <a:spcPct val="120000"/>
              </a:lnSpc>
              <a:spcBef>
                <a:spcPts val="1600"/>
              </a:spcBef>
              <a:buNone/>
            </a:pPr>
            <a:r>
              <a:rPr lang="en-US" sz="2000" b="1"/>
              <a:t>If Yes, Great! This session is for You!</a:t>
            </a:r>
          </a:p>
        </p:txBody>
      </p:sp>
    </p:spTree>
    <p:extLst>
      <p:ext uri="{BB962C8B-B14F-4D97-AF65-F5344CB8AC3E}">
        <p14:creationId xmlns:p14="http://schemas.microsoft.com/office/powerpoint/2010/main" val="32058560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fade">
                                      <p:cBhvr>
                                        <p:cTn id="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Freeform: Shape 35">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8" name="Freeform: Shape 37">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6F5A798-361C-4430-B129-602D5E0952A0}"/>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5600" i="1" kern="1200">
                <a:solidFill>
                  <a:schemeClr val="tx1"/>
                </a:solidFill>
                <a:latin typeface="+mj-lt"/>
                <a:ea typeface="+mj-ea"/>
                <a:cs typeface="+mj-cs"/>
              </a:rPr>
              <a:t>Why not just 1 silver bullet for increasing adoption instead of </a:t>
            </a:r>
            <a:br>
              <a:rPr lang="en-US" sz="5600" i="1" kern="1200">
                <a:solidFill>
                  <a:schemeClr val="tx1"/>
                </a:solidFill>
                <a:latin typeface="+mj-lt"/>
                <a:ea typeface="+mj-ea"/>
                <a:cs typeface="+mj-cs"/>
              </a:rPr>
            </a:br>
            <a:r>
              <a:rPr lang="en-US" sz="5600" i="1" kern="1200">
                <a:solidFill>
                  <a:schemeClr val="tx1"/>
                </a:solidFill>
                <a:latin typeface="+mj-lt"/>
                <a:ea typeface="+mj-ea"/>
                <a:cs typeface="+mj-cs"/>
              </a:rPr>
              <a:t>5 steps?</a:t>
            </a:r>
          </a:p>
        </p:txBody>
      </p:sp>
      <p:sp>
        <p:nvSpPr>
          <p:cNvPr id="3" name="Text Placeholder 2">
            <a:extLst>
              <a:ext uri="{FF2B5EF4-FFF2-40B4-BE49-F238E27FC236}">
                <a16:creationId xmlns:a16="http://schemas.microsoft.com/office/drawing/2014/main" id="{B3ACA57F-A9BB-4194-85DD-03750F1D2C6C}"/>
              </a:ext>
            </a:extLst>
          </p:cNvPr>
          <p:cNvSpPr>
            <a:spLocks noGrp="1"/>
          </p:cNvSpPr>
          <p:nvPr>
            <p:ph type="body" idx="1"/>
          </p:nvPr>
        </p:nvSpPr>
        <p:spPr>
          <a:xfrm>
            <a:off x="1966912" y="5645150"/>
            <a:ext cx="8258176" cy="631825"/>
          </a:xfrm>
        </p:spPr>
        <p:txBody>
          <a:bodyPr vert="horz" lIns="91440" tIns="45720" rIns="91440" bIns="45720" rtlCol="0" anchor="ctr">
            <a:normAutofit/>
          </a:bodyPr>
          <a:lstStyle/>
          <a:p>
            <a:pPr algn="ctr"/>
            <a:endParaRPr lang="en-US" sz="2800" kern="1200">
              <a:solidFill>
                <a:schemeClr val="tx1"/>
              </a:solidFill>
              <a:latin typeface="+mn-lt"/>
              <a:ea typeface="+mn-ea"/>
              <a:cs typeface="+mn-cs"/>
            </a:endParaRPr>
          </a:p>
        </p:txBody>
      </p:sp>
      <p:sp>
        <p:nvSpPr>
          <p:cNvPr id="40" name="Rectangle 39">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08738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mage result for million dollars">
            <a:extLst>
              <a:ext uri="{FF2B5EF4-FFF2-40B4-BE49-F238E27FC236}">
                <a16:creationId xmlns:a16="http://schemas.microsoft.com/office/drawing/2014/main" id="{43BA587B-D7D1-4C60-83B2-0DC44C9C77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72" r="2972" b="-1"/>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71"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marL="0" marR="0" lvl="0" indent="0" algn="ctr" defTabSz="914367"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656BBBE-7160-48B6-BBDE-CFAB0D877AB7}"/>
              </a:ext>
            </a:extLst>
          </p:cNvPr>
          <p:cNvSpPr>
            <a:spLocks noGrp="1"/>
          </p:cNvSpPr>
          <p:nvPr>
            <p:ph type="title"/>
          </p:nvPr>
        </p:nvSpPr>
        <p:spPr>
          <a:xfrm>
            <a:off x="8022021" y="3231931"/>
            <a:ext cx="3852041" cy="1290830"/>
          </a:xfrm>
        </p:spPr>
        <p:txBody>
          <a:bodyPr vert="horz" lIns="91440" tIns="45720" rIns="91440" bIns="45720" rtlCol="0" anchor="b">
            <a:normAutofit/>
          </a:bodyPr>
          <a:lstStyle/>
          <a:p>
            <a:pPr algn="ctr"/>
            <a:r>
              <a:rPr lang="en-US" kern="1200">
                <a:solidFill>
                  <a:schemeClr val="tx1"/>
                </a:solidFill>
                <a:latin typeface="+mj-lt"/>
                <a:ea typeface="+mj-ea"/>
                <a:cs typeface="+mj-cs"/>
              </a:rPr>
              <a:t>The offer</a:t>
            </a:r>
          </a:p>
        </p:txBody>
      </p:sp>
      <p:sp>
        <p:nvSpPr>
          <p:cNvPr id="3" name="Text Placeholder 2">
            <a:extLst>
              <a:ext uri="{FF2B5EF4-FFF2-40B4-BE49-F238E27FC236}">
                <a16:creationId xmlns:a16="http://schemas.microsoft.com/office/drawing/2014/main" id="{5F122E97-5080-473F-A8CA-08AFFA8F4A35}"/>
              </a:ext>
            </a:extLst>
          </p:cNvPr>
          <p:cNvSpPr>
            <a:spLocks noGrp="1"/>
          </p:cNvSpPr>
          <p:nvPr>
            <p:ph type="body" idx="1"/>
          </p:nvPr>
        </p:nvSpPr>
        <p:spPr>
          <a:xfrm>
            <a:off x="7782910" y="5242675"/>
            <a:ext cx="4330262" cy="683284"/>
          </a:xfrm>
        </p:spPr>
        <p:txBody>
          <a:bodyPr vert="horz" lIns="91440" tIns="45720" rIns="91440" bIns="45720" rtlCol="0">
            <a:normAutofit/>
          </a:bodyPr>
          <a:lstStyle/>
          <a:p>
            <a:pPr algn="ctr"/>
            <a:endParaRPr lang="en-US" sz="2000" kern="1200">
              <a:solidFill>
                <a:schemeClr val="tx1"/>
              </a:solidFill>
              <a:latin typeface="+mn-lt"/>
              <a:ea typeface="+mn-ea"/>
              <a:cs typeface="+mn-cs"/>
            </a:endParaRPr>
          </a:p>
        </p:txBody>
      </p:sp>
      <p:cxnSp>
        <p:nvCxnSpPr>
          <p:cNvPr id="73" name="Straight Connector 72">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43288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F39509-B4AA-360A-363E-1D642D6210B9}"/>
              </a:ext>
            </a:extLst>
          </p:cNvPr>
          <p:cNvSpPr>
            <a:spLocks noGrp="1"/>
          </p:cNvSpPr>
          <p:nvPr>
            <p:ph type="title"/>
          </p:nvPr>
        </p:nvSpPr>
        <p:spPr>
          <a:xfrm>
            <a:off x="686834" y="1153572"/>
            <a:ext cx="3200400" cy="4461163"/>
          </a:xfrm>
        </p:spPr>
        <p:txBody>
          <a:bodyPr>
            <a:normAutofit/>
          </a:bodyPr>
          <a:lstStyle/>
          <a:p>
            <a:r>
              <a:rPr lang="en-US">
                <a:solidFill>
                  <a:srgbClr val="FFFFFF"/>
                </a:solidFill>
              </a:rPr>
              <a:t>What to expect in this session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Content Placeholder 2">
            <a:extLst>
              <a:ext uri="{FF2B5EF4-FFF2-40B4-BE49-F238E27FC236}">
                <a16:creationId xmlns:a16="http://schemas.microsoft.com/office/drawing/2014/main" id="{5D56EE63-4AA1-BF3E-6DB6-57DF6FA90FB4}"/>
              </a:ext>
            </a:extLst>
          </p:cNvPr>
          <p:cNvSpPr>
            <a:spLocks noGrp="1"/>
          </p:cNvSpPr>
          <p:nvPr>
            <p:ph idx="1"/>
          </p:nvPr>
        </p:nvSpPr>
        <p:spPr>
          <a:xfrm>
            <a:off x="4447308" y="591344"/>
            <a:ext cx="7744691" cy="5585619"/>
          </a:xfrm>
        </p:spPr>
        <p:txBody>
          <a:bodyPr anchor="ctr">
            <a:normAutofit/>
          </a:bodyPr>
          <a:lstStyle/>
          <a:p>
            <a:r>
              <a:rPr lang="en-US" sz="4000"/>
              <a:t>5 concrete things that have created sustainable digital adoption at organizations around the world</a:t>
            </a:r>
          </a:p>
          <a:p>
            <a:endParaRPr lang="en-US" sz="4000"/>
          </a:p>
          <a:p>
            <a:r>
              <a:rPr lang="en-US" sz="4000"/>
              <a:t>Stories / experience share of successes and failures</a:t>
            </a:r>
          </a:p>
          <a:p>
            <a:endParaRPr lang="en-US" sz="4000"/>
          </a:p>
        </p:txBody>
      </p:sp>
    </p:spTree>
    <p:extLst>
      <p:ext uri="{BB962C8B-B14F-4D97-AF65-F5344CB8AC3E}">
        <p14:creationId xmlns:p14="http://schemas.microsoft.com/office/powerpoint/2010/main" val="8249475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858000"/>
          </a:xfrm>
          <a:prstGeom prst="rect">
            <a:avLst/>
          </a:prstGeom>
        </p:spPr>
      </p:pic>
      <p:sp>
        <p:nvSpPr>
          <p:cNvPr id="3" name="Text 0"/>
          <p:cNvSpPr/>
          <p:nvPr/>
        </p:nvSpPr>
        <p:spPr>
          <a:xfrm>
            <a:off x="661492" y="241995"/>
            <a:ext cx="4725492" cy="590649"/>
          </a:xfrm>
          <a:prstGeom prst="rect">
            <a:avLst/>
          </a:prstGeom>
          <a:noFill/>
          <a:ln/>
        </p:spPr>
        <p:txBody>
          <a:bodyPr wrap="none" lIns="0" tIns="0" rIns="0" bIns="0" rtlCol="0" anchor="t"/>
          <a:lstStyle/>
          <a:p>
            <a:pPr defTabSz="761970">
              <a:lnSpc>
                <a:spcPts val="4625"/>
              </a:lnSpc>
              <a:defRPr/>
            </a:pPr>
            <a:r>
              <a:rPr lang="en-US" sz="3708" b="1">
                <a:solidFill>
                  <a:srgbClr val="21232F"/>
                </a:solidFill>
                <a:latin typeface="Inter Bold" pitchFamily="34" charset="0"/>
                <a:ea typeface="Inter Bold" pitchFamily="34" charset="-122"/>
                <a:cs typeface="Inter Bold" pitchFamily="34" charset="-120"/>
              </a:rPr>
              <a:t>Meet Your Guide: </a:t>
            </a:r>
            <a:endParaRPr lang="en-US" sz="3708">
              <a:solidFill>
                <a:prstClr val="black"/>
              </a:solidFill>
              <a:latin typeface="Calibri" panose="020F0502020204030204"/>
            </a:endParaRPr>
          </a:p>
        </p:txBody>
      </p:sp>
      <p:sp>
        <p:nvSpPr>
          <p:cNvPr id="4" name="Text 1"/>
          <p:cNvSpPr/>
          <p:nvPr/>
        </p:nvSpPr>
        <p:spPr>
          <a:xfrm>
            <a:off x="661492" y="908249"/>
            <a:ext cx="4725492" cy="590649"/>
          </a:xfrm>
          <a:prstGeom prst="rect">
            <a:avLst/>
          </a:prstGeom>
          <a:noFill/>
          <a:ln/>
        </p:spPr>
        <p:txBody>
          <a:bodyPr wrap="none" lIns="0" tIns="0" rIns="0" bIns="0" rtlCol="0" anchor="t"/>
          <a:lstStyle/>
          <a:p>
            <a:pPr defTabSz="761970">
              <a:lnSpc>
                <a:spcPts val="4625"/>
              </a:lnSpc>
              <a:defRPr/>
            </a:pPr>
            <a:r>
              <a:rPr lang="en-US" sz="3708" b="1">
                <a:solidFill>
                  <a:srgbClr val="21232F"/>
                </a:solidFill>
                <a:latin typeface="Inter Bold" pitchFamily="34" charset="0"/>
                <a:ea typeface="Inter Bold" pitchFamily="34" charset="-122"/>
                <a:cs typeface="Inter Bold" pitchFamily="34" charset="-120"/>
              </a:rPr>
              <a:t>Asif Rehmani</a:t>
            </a:r>
            <a:endParaRPr lang="en-US" sz="3708">
              <a:solidFill>
                <a:prstClr val="black"/>
              </a:solidFill>
              <a:latin typeface="Calibri" panose="020F0502020204030204"/>
            </a:endParaRPr>
          </a:p>
        </p:txBody>
      </p:sp>
      <p:sp>
        <p:nvSpPr>
          <p:cNvPr id="5" name="Text 2"/>
          <p:cNvSpPr/>
          <p:nvPr/>
        </p:nvSpPr>
        <p:spPr>
          <a:xfrm>
            <a:off x="661492" y="1773039"/>
            <a:ext cx="6297018" cy="302419"/>
          </a:xfrm>
          <a:prstGeom prst="rect">
            <a:avLst/>
          </a:prstGeom>
          <a:noFill/>
          <a:ln/>
        </p:spPr>
        <p:txBody>
          <a:bodyPr wrap="none" lIns="0" tIns="0" rIns="0" bIns="0" rtlCol="0" anchor="t"/>
          <a:lstStyle/>
          <a:p>
            <a:pPr defTabSz="761970">
              <a:lnSpc>
                <a:spcPts val="2375"/>
              </a:lnSpc>
              <a:defRPr/>
            </a:pPr>
            <a:r>
              <a:rPr lang="en-US" sz="1667">
                <a:solidFill>
                  <a:srgbClr val="222430"/>
                </a:solidFill>
                <a:latin typeface="Inter" pitchFamily="34" charset="0"/>
                <a:ea typeface="Inter" pitchFamily="34" charset="-122"/>
                <a:cs typeface="Inter" pitchFamily="34" charset="-120"/>
              </a:rPr>
              <a:t>Founder &amp; CEO | </a:t>
            </a:r>
            <a:r>
              <a:rPr lang="en-US" sz="1667" u="sng">
                <a:solidFill>
                  <a:srgbClr val="5B9100"/>
                </a:solidFill>
                <a:latin typeface="Inter" pitchFamily="34" charset="0"/>
                <a:ea typeface="Inter" pitchFamily="34" charset="-122"/>
                <a:cs typeface="Inter" pitchFamily="34" charset="-120"/>
                <a:hlinkClick r:id="rId4">
                  <a:extLst>
                    <a:ext uri="{A12FA001-AC4F-418D-AE19-62706E023703}">
                      <ahyp:hlinkClr xmlns:ahyp="http://schemas.microsoft.com/office/drawing/2018/hyperlinkcolor" val="tx"/>
                    </a:ext>
                  </a:extLst>
                </a:hlinkClick>
              </a:rPr>
              <a:t>VisualSP</a:t>
            </a:r>
            <a:endParaRPr lang="en-US" sz="1667" u="sng">
              <a:solidFill>
                <a:srgbClr val="5B9100"/>
              </a:solidFill>
              <a:latin typeface="Inter" pitchFamily="34" charset="0"/>
              <a:ea typeface="Inter" pitchFamily="34" charset="-122"/>
              <a:cs typeface="Inter" pitchFamily="34" charset="-120"/>
            </a:endParaRPr>
          </a:p>
          <a:p>
            <a:pPr>
              <a:lnSpc>
                <a:spcPts val="2375"/>
              </a:lnSpc>
              <a:defRPr/>
            </a:pPr>
            <a:r>
              <a:rPr lang="en-US" sz="1667">
                <a:solidFill>
                  <a:srgbClr val="222430"/>
                </a:solidFill>
                <a:latin typeface="Inter" pitchFamily="34" charset="0"/>
                <a:ea typeface="Inter" pitchFamily="34" charset="-122"/>
                <a:cs typeface="Inter" pitchFamily="34" charset="-120"/>
              </a:rPr>
              <a:t>Based in Chicago, IL</a:t>
            </a:r>
          </a:p>
          <a:p>
            <a:pPr>
              <a:lnSpc>
                <a:spcPts val="2375"/>
              </a:lnSpc>
              <a:defRPr/>
            </a:pPr>
            <a:r>
              <a:rPr lang="en-US" sz="1667">
                <a:solidFill>
                  <a:srgbClr val="222430"/>
                </a:solidFill>
                <a:latin typeface="Inter"/>
                <a:ea typeface="Inter"/>
              </a:rPr>
              <a:t>Asif@visualsp.com</a:t>
            </a:r>
          </a:p>
        </p:txBody>
      </p:sp>
      <p:sp>
        <p:nvSpPr>
          <p:cNvPr id="6" name="Text 3"/>
          <p:cNvSpPr/>
          <p:nvPr/>
        </p:nvSpPr>
        <p:spPr>
          <a:xfrm>
            <a:off x="661492" y="3068048"/>
            <a:ext cx="6297018" cy="604838"/>
          </a:xfrm>
          <a:prstGeom prst="rect">
            <a:avLst/>
          </a:prstGeom>
          <a:noFill/>
          <a:ln/>
        </p:spPr>
        <p:txBody>
          <a:bodyPr wrap="square" lIns="0" tIns="0" rIns="0" bIns="0" rtlCol="0" anchor="t"/>
          <a:lstStyle/>
          <a:p>
            <a:pPr marL="285739" indent="-285739" defTabSz="761970">
              <a:lnSpc>
                <a:spcPts val="2375"/>
              </a:lnSpc>
              <a:buSzPct val="100000"/>
              <a:buFontTx/>
              <a:buChar char="•"/>
              <a:defRPr/>
            </a:pPr>
            <a:r>
              <a:rPr lang="en-US" sz="1667">
                <a:solidFill>
                  <a:srgbClr val="222430"/>
                </a:solidFill>
                <a:latin typeface="Inter" pitchFamily="34" charset="0"/>
                <a:ea typeface="Inter" pitchFamily="34" charset="-122"/>
                <a:cs typeface="Inter" pitchFamily="34" charset="-120"/>
              </a:rPr>
              <a:t>A </a:t>
            </a:r>
            <a:r>
              <a:rPr lang="en-US" sz="1667" b="1">
                <a:solidFill>
                  <a:srgbClr val="222430"/>
                </a:solidFill>
                <a:latin typeface="Inter" pitchFamily="34" charset="0"/>
                <a:ea typeface="Inter" pitchFamily="34" charset="-122"/>
                <a:cs typeface="Inter" pitchFamily="34" charset="-120"/>
              </a:rPr>
              <a:t>20-year</a:t>
            </a:r>
            <a:r>
              <a:rPr lang="en-US" sz="1667">
                <a:solidFill>
                  <a:srgbClr val="222430"/>
                </a:solidFill>
                <a:latin typeface="Inter" pitchFamily="34" charset="0"/>
                <a:ea typeface="Inter" pitchFamily="34" charset="-122"/>
                <a:cs typeface="Inter" pitchFamily="34" charset="-120"/>
              </a:rPr>
              <a:t> </a:t>
            </a:r>
            <a:r>
              <a:rPr lang="en-US" sz="1667" b="1">
                <a:solidFill>
                  <a:srgbClr val="222430"/>
                </a:solidFill>
                <a:latin typeface="Inter" pitchFamily="34" charset="0"/>
                <a:ea typeface="Inter" pitchFamily="34" charset="-122"/>
                <a:cs typeface="Inter" pitchFamily="34" charset="-120"/>
              </a:rPr>
              <a:t>Microsoft MVP</a:t>
            </a:r>
            <a:r>
              <a:rPr lang="en-US" sz="1667">
                <a:solidFill>
                  <a:srgbClr val="222430"/>
                </a:solidFill>
                <a:latin typeface="Inter" pitchFamily="34" charset="0"/>
                <a:ea typeface="Inter" pitchFamily="34" charset="-122"/>
                <a:cs typeface="Inter" pitchFamily="34" charset="-120"/>
              </a:rPr>
              <a:t>, specializing in digital adoption and end-user enablement.</a:t>
            </a:r>
            <a:endParaRPr lang="en-US" sz="1667">
              <a:solidFill>
                <a:prstClr val="black"/>
              </a:solidFill>
              <a:latin typeface="Calibri" panose="020F0502020204030204"/>
            </a:endParaRPr>
          </a:p>
        </p:txBody>
      </p:sp>
      <p:sp>
        <p:nvSpPr>
          <p:cNvPr id="7" name="Text 4"/>
          <p:cNvSpPr/>
          <p:nvPr/>
        </p:nvSpPr>
        <p:spPr>
          <a:xfrm>
            <a:off x="661492" y="5357770"/>
            <a:ext cx="6297018" cy="604838"/>
          </a:xfrm>
          <a:prstGeom prst="rect">
            <a:avLst/>
          </a:prstGeom>
          <a:noFill/>
          <a:ln/>
        </p:spPr>
        <p:txBody>
          <a:bodyPr wrap="square" lIns="0" tIns="0" rIns="0" bIns="0" rtlCol="0" anchor="t"/>
          <a:lstStyle/>
          <a:p>
            <a:pPr marL="285739" indent="-285739" defTabSz="761970">
              <a:lnSpc>
                <a:spcPts val="2375"/>
              </a:lnSpc>
              <a:buSzPct val="100000"/>
              <a:buFontTx/>
              <a:buChar char="•"/>
              <a:defRPr/>
            </a:pPr>
            <a:r>
              <a:rPr lang="en-US" sz="1667">
                <a:solidFill>
                  <a:srgbClr val="222430"/>
                </a:solidFill>
                <a:latin typeface="Inter" pitchFamily="34" charset="0"/>
                <a:ea typeface="Inter" pitchFamily="34" charset="-122"/>
                <a:cs typeface="Inter" pitchFamily="34" charset="-120"/>
              </a:rPr>
              <a:t>VisualSP is a Digital Adoption Platform - in-app guidance that helps </a:t>
            </a:r>
            <a:r>
              <a:rPr lang="en-US" sz="1667" b="1">
                <a:solidFill>
                  <a:srgbClr val="222430"/>
                </a:solidFill>
                <a:latin typeface="Inter" pitchFamily="34" charset="0"/>
                <a:ea typeface="Inter" pitchFamily="34" charset="-122"/>
                <a:cs typeface="Inter" pitchFamily="34" charset="-120"/>
              </a:rPr>
              <a:t>reduce support burden </a:t>
            </a:r>
            <a:r>
              <a:rPr lang="en-US" sz="1667">
                <a:solidFill>
                  <a:srgbClr val="222430"/>
                </a:solidFill>
                <a:latin typeface="Inter" pitchFamily="34" charset="0"/>
                <a:ea typeface="Inter" pitchFamily="34" charset="-122"/>
                <a:cs typeface="Inter" pitchFamily="34" charset="-120"/>
              </a:rPr>
              <a:t>while </a:t>
            </a:r>
            <a:r>
              <a:rPr lang="en-US" sz="1667" b="1">
                <a:solidFill>
                  <a:srgbClr val="222430"/>
                </a:solidFill>
                <a:latin typeface="Inter" pitchFamily="34" charset="0"/>
                <a:ea typeface="Inter" pitchFamily="34" charset="-122"/>
                <a:cs typeface="Inter" pitchFamily="34" charset="-120"/>
              </a:rPr>
              <a:t>increasing adoption</a:t>
            </a:r>
            <a:r>
              <a:rPr lang="en-US" sz="1667">
                <a:solidFill>
                  <a:srgbClr val="222430"/>
                </a:solidFill>
                <a:latin typeface="Inter" pitchFamily="34" charset="0"/>
                <a:ea typeface="Inter" pitchFamily="34" charset="-122"/>
                <a:cs typeface="Inter" pitchFamily="34" charset="-120"/>
              </a:rPr>
              <a:t> of Dynamics 365, Copilot, Microsoft 365 and your internal web applications.</a:t>
            </a:r>
            <a:endParaRPr lang="en-US" sz="1667">
              <a:solidFill>
                <a:prstClr val="black"/>
              </a:solidFill>
              <a:latin typeface="Calibri" panose="020F0502020204030204"/>
            </a:endParaRPr>
          </a:p>
        </p:txBody>
      </p:sp>
      <p:sp>
        <p:nvSpPr>
          <p:cNvPr id="8" name="Text 5"/>
          <p:cNvSpPr/>
          <p:nvPr/>
        </p:nvSpPr>
        <p:spPr>
          <a:xfrm>
            <a:off x="661491" y="3831289"/>
            <a:ext cx="6297018" cy="604838"/>
          </a:xfrm>
          <a:prstGeom prst="rect">
            <a:avLst/>
          </a:prstGeom>
          <a:noFill/>
          <a:ln/>
        </p:spPr>
        <p:txBody>
          <a:bodyPr wrap="square" lIns="0" tIns="0" rIns="0" bIns="0" rtlCol="0" anchor="t"/>
          <a:lstStyle/>
          <a:p>
            <a:pPr marL="285739" indent="-285739" defTabSz="761970">
              <a:lnSpc>
                <a:spcPts val="2375"/>
              </a:lnSpc>
              <a:buSzPct val="100000"/>
              <a:buFontTx/>
              <a:buChar char="•"/>
              <a:defRPr/>
            </a:pPr>
            <a:r>
              <a:rPr lang="en-US" sz="1667">
                <a:solidFill>
                  <a:srgbClr val="222430"/>
                </a:solidFill>
                <a:latin typeface="Inter" pitchFamily="34" charset="0"/>
                <a:ea typeface="Inter" pitchFamily="34" charset="-122"/>
                <a:cs typeface="Inter" pitchFamily="34" charset="-120"/>
              </a:rPr>
              <a:t>Globally recognized </a:t>
            </a:r>
            <a:r>
              <a:rPr lang="en-US" sz="1667" b="1">
                <a:solidFill>
                  <a:srgbClr val="222430"/>
                </a:solidFill>
                <a:latin typeface="Inter" pitchFamily="34" charset="0"/>
                <a:ea typeface="Inter" pitchFamily="34" charset="-122"/>
                <a:cs typeface="Inter" pitchFamily="34" charset="-120"/>
              </a:rPr>
              <a:t>speaker</a:t>
            </a:r>
            <a:r>
              <a:rPr lang="en-US" sz="1667">
                <a:solidFill>
                  <a:srgbClr val="222430"/>
                </a:solidFill>
                <a:latin typeface="Inter" pitchFamily="34" charset="0"/>
                <a:ea typeface="Inter" pitchFamily="34" charset="-122"/>
                <a:cs typeface="Inter" pitchFamily="34" charset="-120"/>
              </a:rPr>
              <a:t>, sharing insights at conferences on maximizing technology investments.</a:t>
            </a:r>
            <a:endParaRPr lang="en-US" sz="1667">
              <a:solidFill>
                <a:prstClr val="black"/>
              </a:solidFill>
              <a:latin typeface="Calibri" panose="020F0502020204030204"/>
            </a:endParaRPr>
          </a:p>
        </p:txBody>
      </p:sp>
      <p:sp>
        <p:nvSpPr>
          <p:cNvPr id="9" name="Text 6"/>
          <p:cNvSpPr/>
          <p:nvPr/>
        </p:nvSpPr>
        <p:spPr>
          <a:xfrm>
            <a:off x="661492" y="4594529"/>
            <a:ext cx="6297018" cy="604838"/>
          </a:xfrm>
          <a:prstGeom prst="rect">
            <a:avLst/>
          </a:prstGeom>
          <a:noFill/>
          <a:ln/>
        </p:spPr>
        <p:txBody>
          <a:bodyPr wrap="square" lIns="0" tIns="0" rIns="0" bIns="0" rtlCol="0" anchor="t"/>
          <a:lstStyle/>
          <a:p>
            <a:pPr marL="285739" indent="-285739" defTabSz="761970">
              <a:lnSpc>
                <a:spcPts val="2375"/>
              </a:lnSpc>
              <a:buSzPct val="100000"/>
              <a:buFontTx/>
              <a:buChar char="•"/>
              <a:defRPr/>
            </a:pPr>
            <a:r>
              <a:rPr lang="en-US" sz="1667" b="1">
                <a:solidFill>
                  <a:srgbClr val="222430"/>
                </a:solidFill>
                <a:latin typeface="Inter" pitchFamily="34" charset="0"/>
                <a:ea typeface="Inter" pitchFamily="34" charset="-122"/>
                <a:cs typeface="Inter" pitchFamily="34" charset="-120"/>
              </a:rPr>
              <a:t>Author </a:t>
            </a:r>
            <a:r>
              <a:rPr lang="en-US" sz="1667">
                <a:solidFill>
                  <a:srgbClr val="222430"/>
                </a:solidFill>
                <a:latin typeface="Inter" pitchFamily="34" charset="0"/>
                <a:ea typeface="Inter" pitchFamily="34" charset="-122"/>
                <a:cs typeface="Inter" pitchFamily="34" charset="-120"/>
              </a:rPr>
              <a:t>of 4 books, dedicated to making technology accessible and productive.</a:t>
            </a:r>
            <a:endParaRPr lang="en-US" sz="1667">
              <a:solidFill>
                <a:prstClr val="black"/>
              </a:solidFill>
              <a:latin typeface="Calibri" panose="020F0502020204030204"/>
            </a:endParaRPr>
          </a:p>
        </p:txBody>
      </p:sp>
      <p:pic>
        <p:nvPicPr>
          <p:cNvPr id="11" name="Picture 10">
            <a:extLst>
              <a:ext uri="{FF2B5EF4-FFF2-40B4-BE49-F238E27FC236}">
                <a16:creationId xmlns:a16="http://schemas.microsoft.com/office/drawing/2014/main" id="{46E143DF-2B7D-E66A-41DF-B4BD00B5E739}"/>
              </a:ext>
            </a:extLst>
          </p:cNvPr>
          <p:cNvPicPr>
            <a:picLocks noChangeAspect="1"/>
          </p:cNvPicPr>
          <p:nvPr/>
        </p:nvPicPr>
        <p:blipFill>
          <a:blip r:embed="rId5"/>
          <a:stretch>
            <a:fillRect/>
          </a:stretch>
        </p:blipFill>
        <p:spPr>
          <a:xfrm>
            <a:off x="5213684" y="134069"/>
            <a:ext cx="2372653" cy="2372653"/>
          </a:xfrm>
          <a:prstGeom prst="rect">
            <a:avLst/>
          </a:prstGeom>
        </p:spPr>
      </p:pic>
      <p:sp>
        <p:nvSpPr>
          <p:cNvPr id="10" name="TextBox 9">
            <a:extLst>
              <a:ext uri="{FF2B5EF4-FFF2-40B4-BE49-F238E27FC236}">
                <a16:creationId xmlns:a16="http://schemas.microsoft.com/office/drawing/2014/main" id="{8EA31216-D21C-A727-C6CF-B02380CD902C}"/>
              </a:ext>
            </a:extLst>
          </p:cNvPr>
          <p:cNvSpPr txBox="1"/>
          <p:nvPr/>
        </p:nvSpPr>
        <p:spPr>
          <a:xfrm>
            <a:off x="5694457" y="2470457"/>
            <a:ext cx="1701999" cy="323165"/>
          </a:xfrm>
          <a:prstGeom prst="rect">
            <a:avLst/>
          </a:prstGeom>
          <a:noFill/>
        </p:spPr>
        <p:txBody>
          <a:bodyPr wrap="square" rtlCol="0">
            <a:spAutoFit/>
          </a:bodyPr>
          <a:lstStyle/>
          <a:p>
            <a:r>
              <a:rPr lang="en-US" sz="1500" b="1">
                <a:solidFill>
                  <a:srgbClr val="0070C0"/>
                </a:solidFill>
              </a:rPr>
              <a:t>Connect with me</a:t>
            </a:r>
          </a:p>
        </p:txBody>
      </p:sp>
      <p:pic>
        <p:nvPicPr>
          <p:cNvPr id="12" name="Image 0" descr="preencoded.png">
            <a:extLst>
              <a:ext uri="{FF2B5EF4-FFF2-40B4-BE49-F238E27FC236}">
                <a16:creationId xmlns:a16="http://schemas.microsoft.com/office/drawing/2014/main" id="{8A2CDD0B-3B90-3CD5-EC90-5973129B9449}"/>
              </a:ext>
            </a:extLst>
          </p:cNvPr>
          <p:cNvPicPr>
            <a:picLocks noChangeAspect="1"/>
          </p:cNvPicPr>
          <p:nvPr/>
        </p:nvPicPr>
        <p:blipFill>
          <a:blip r:embed="rId6"/>
          <a:stretch>
            <a:fillRect/>
          </a:stretch>
        </p:blipFill>
        <p:spPr>
          <a:xfrm>
            <a:off x="6369792" y="6463384"/>
            <a:ext cx="1138436" cy="2605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bg/>
                                          </p:spTgt>
                                        </p:tgtEl>
                                        <p:attrNameLst>
                                          <p:attrName>style.visibility</p:attrName>
                                        </p:attrNameLst>
                                      </p:cBhvr>
                                      <p:to>
                                        <p:strVal val="visible"/>
                                      </p:to>
                                    </p:set>
                                    <p:animEffect transition="in" filter="fade">
                                      <p:cBhvr>
                                        <p:cTn id="12" dur="500"/>
                                        <p:tgtEl>
                                          <p:spTgt spid="6">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bg/>
                                          </p:spTgt>
                                        </p:tgtEl>
                                        <p:attrNameLst>
                                          <p:attrName>style.visibility</p:attrName>
                                        </p:attrNameLst>
                                      </p:cBhvr>
                                      <p:to>
                                        <p:strVal val="visible"/>
                                      </p:to>
                                    </p:set>
                                    <p:animEffect transition="in" filter="fade">
                                      <p:cBhvr>
                                        <p:cTn id="20" dur="500"/>
                                        <p:tgtEl>
                                          <p:spTgt spid="8">
                                            <p:bg/>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500"/>
                                        <p:tgtEl>
                                          <p:spTgt spid="8">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bg/>
                                          </p:spTgt>
                                        </p:tgtEl>
                                        <p:attrNameLst>
                                          <p:attrName>style.visibility</p:attrName>
                                        </p:attrNameLst>
                                      </p:cBhvr>
                                      <p:to>
                                        <p:strVal val="visible"/>
                                      </p:to>
                                    </p:set>
                                    <p:animEffect transition="in" filter="fade">
                                      <p:cBhvr>
                                        <p:cTn id="28" dur="500"/>
                                        <p:tgtEl>
                                          <p:spTgt spid="9">
                                            <p:bg/>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fade">
                                      <p:cBhvr>
                                        <p:cTn id="33" dur="500"/>
                                        <p:tgtEl>
                                          <p:spTgt spid="9">
                                            <p:txEl>
                                              <p:pRg st="0" end="0"/>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bg/>
                                          </p:spTgt>
                                        </p:tgtEl>
                                        <p:attrNameLst>
                                          <p:attrName>style.visibility</p:attrName>
                                        </p:attrNameLst>
                                      </p:cBhvr>
                                      <p:to>
                                        <p:strVal val="visible"/>
                                      </p:to>
                                    </p:set>
                                    <p:animEffect transition="in" filter="fade">
                                      <p:cBhvr>
                                        <p:cTn id="36" dur="500"/>
                                        <p:tgtEl>
                                          <p:spTgt spid="7">
                                            <p:bg/>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7">
                                            <p:txEl>
                                              <p:pRg st="0" end="0"/>
                                            </p:txEl>
                                          </p:spTgt>
                                        </p:tgtEl>
                                        <p:attrNameLst>
                                          <p:attrName>style.visibility</p:attrName>
                                        </p:attrNameLst>
                                      </p:cBhvr>
                                      <p:to>
                                        <p:strVal val="visible"/>
                                      </p:to>
                                    </p:set>
                                    <p:animEffect transition="in" filter="fade">
                                      <p:cBhvr>
                                        <p:cTn id="4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uiExpand="1" build="p" animBg="1"/>
      <p:bldP spid="7" grpId="0" build="p" animBg="1"/>
      <p:bldP spid="8" grpId="0" build="p" animBg="1"/>
      <p:bldP spid="9"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5100" kern="1200">
                <a:solidFill>
                  <a:srgbClr val="FFFFFF"/>
                </a:solidFill>
                <a:latin typeface="+mj-lt"/>
                <a:ea typeface="+mj-ea"/>
                <a:cs typeface="+mj-cs"/>
              </a:rPr>
              <a:t>The “Why” of </a:t>
            </a:r>
            <a:br>
              <a:rPr lang="en-US" sz="5100" kern="1200">
                <a:solidFill>
                  <a:srgbClr val="FFFFFF"/>
                </a:solidFill>
                <a:latin typeface="+mj-lt"/>
                <a:ea typeface="+mj-ea"/>
                <a:cs typeface="+mj-cs"/>
              </a:rPr>
            </a:br>
            <a:r>
              <a:rPr lang="en-US" sz="5100" kern="1200">
                <a:solidFill>
                  <a:srgbClr val="FFFFFF"/>
                </a:solidFill>
                <a:latin typeface="+mj-lt"/>
                <a:ea typeface="+mj-ea"/>
                <a:cs typeface="+mj-cs"/>
              </a:rPr>
              <a:t>User Adoption</a:t>
            </a:r>
          </a:p>
        </p:txBody>
      </p:sp>
    </p:spTree>
    <p:extLst>
      <p:ext uri="{BB962C8B-B14F-4D97-AF65-F5344CB8AC3E}">
        <p14:creationId xmlns:p14="http://schemas.microsoft.com/office/powerpoint/2010/main" val="41927759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8000" b="15755"/>
          <a:stretch>
            <a:fillRect/>
          </a:stretch>
        </p:blipFill>
        <p:spPr>
          <a:xfrm>
            <a:off x="1769312" y="4192995"/>
            <a:ext cx="4798176" cy="1807756"/>
          </a:xfrm>
          <a:prstGeom prst="rect">
            <a:avLst/>
          </a:prstGeom>
          <a:ln>
            <a:noFill/>
          </a:ln>
          <a:effectLst>
            <a:outerShdw blurRad="292100" dist="139700" dir="2700000" algn="tl" rotWithShape="0">
              <a:srgbClr val="333333">
                <a:alpha val="65000"/>
              </a:srgbClr>
            </a:outerShdw>
          </a:effectLst>
        </p:spPr>
      </p:pic>
      <p:pic>
        <p:nvPicPr>
          <p:cNvPr id="6" name="Picture 5"/>
          <p:cNvPicPr>
            <a:picLocks noChangeAspect="1"/>
          </p:cNvPicPr>
          <p:nvPr/>
        </p:nvPicPr>
        <p:blipFill rotWithShape="1">
          <a:blip r:embed="rId4"/>
          <a:srcRect b="21612"/>
          <a:stretch/>
        </p:blipFill>
        <p:spPr>
          <a:xfrm>
            <a:off x="1625601" y="1193801"/>
            <a:ext cx="9037321" cy="26700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5"/>
          <a:srcRect t="11000" b="7312"/>
          <a:stretch>
            <a:fillRect/>
          </a:stretch>
        </p:blipFill>
        <p:spPr>
          <a:xfrm>
            <a:off x="6781344" y="4192997"/>
            <a:ext cx="3690715" cy="180775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0" y="0"/>
            <a:ext cx="12192000" cy="1325563"/>
          </a:xfrm>
        </p:spPr>
        <p:txBody>
          <a:bodyPr/>
          <a:lstStyle/>
          <a:p>
            <a:pPr algn="ctr"/>
            <a:r>
              <a:rPr lang="en-US"/>
              <a:t>The ‘Jumbo’ problem we are trying to solve</a:t>
            </a:r>
          </a:p>
        </p:txBody>
      </p:sp>
      <p:sp>
        <p:nvSpPr>
          <p:cNvPr id="3" name="TextBox 2">
            <a:extLst>
              <a:ext uri="{FF2B5EF4-FFF2-40B4-BE49-F238E27FC236}">
                <a16:creationId xmlns:a16="http://schemas.microsoft.com/office/drawing/2014/main" id="{1F567689-59B1-493A-9319-3EEFF4574295}"/>
              </a:ext>
            </a:extLst>
          </p:cNvPr>
          <p:cNvSpPr txBox="1"/>
          <p:nvPr/>
        </p:nvSpPr>
        <p:spPr>
          <a:xfrm>
            <a:off x="4331368" y="6087979"/>
            <a:ext cx="4078706" cy="400110"/>
          </a:xfrm>
          <a:prstGeom prst="rect">
            <a:avLst/>
          </a:prstGeom>
          <a:noFill/>
        </p:spPr>
        <p:txBody>
          <a:bodyPr wrap="square" rtlCol="0">
            <a:spAutoFit/>
          </a:bodyPr>
          <a:lstStyle/>
          <a:p>
            <a:r>
              <a:rPr lang="en-US" sz="2000"/>
              <a:t>What’s wrong with these pictures?</a:t>
            </a:r>
          </a:p>
        </p:txBody>
      </p:sp>
    </p:spTree>
    <p:extLst>
      <p:ext uri="{BB962C8B-B14F-4D97-AF65-F5344CB8AC3E}">
        <p14:creationId xmlns:p14="http://schemas.microsoft.com/office/powerpoint/2010/main" val="10876146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67990" y="2074363"/>
            <a:ext cx="3122342" cy="2709275"/>
          </a:xfrm>
          <a:prstGeom prst="ellipse">
            <a:avLst/>
          </a:prstGeom>
          <a:solidFill>
            <a:srgbClr val="262626"/>
          </a:solidFill>
          <a:ln w="174625" cmpd="thinThick">
            <a:solidFill>
              <a:srgbClr val="262626"/>
            </a:solidFill>
          </a:ln>
        </p:spPr>
        <p:txBody>
          <a:bodyPr anchor="ctr">
            <a:normAutofit/>
          </a:bodyPr>
          <a:lstStyle/>
          <a:p>
            <a:pPr algn="ctr"/>
            <a:r>
              <a:rPr lang="en-US" sz="2200">
                <a:solidFill>
                  <a:srgbClr val="FFFFFF"/>
                </a:solidFill>
              </a:rPr>
              <a:t>Strive to try new things instead of making same mistakes</a:t>
            </a:r>
          </a:p>
        </p:txBody>
      </p:sp>
      <p:pic>
        <p:nvPicPr>
          <p:cNvPr id="1331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234905"/>
            <a:ext cx="7188199" cy="438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2902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118A3-F1B9-4ADC-8CCE-3E4EC5515DCC}"/>
              </a:ext>
            </a:extLst>
          </p:cNvPr>
          <p:cNvSpPr>
            <a:spLocks noGrp="1"/>
          </p:cNvSpPr>
          <p:nvPr>
            <p:ph type="title"/>
          </p:nvPr>
        </p:nvSpPr>
        <p:spPr>
          <a:xfrm>
            <a:off x="2370667" y="2187743"/>
            <a:ext cx="8868833" cy="2482515"/>
          </a:xfrm>
        </p:spPr>
        <p:txBody>
          <a:bodyPr vert="horz" lIns="91440" tIns="45720" rIns="91440" bIns="45720" rtlCol="0" anchor="ctr">
            <a:normAutofit/>
          </a:bodyPr>
          <a:lstStyle/>
          <a:p>
            <a:r>
              <a:rPr lang="en-US" sz="5100" kern="1200">
                <a:solidFill>
                  <a:schemeClr val="tx1"/>
                </a:solidFill>
                <a:latin typeface="+mj-lt"/>
                <a:ea typeface="+mj-ea"/>
                <a:cs typeface="+mj-cs"/>
              </a:rPr>
              <a:t>User adoption does not have a Begin and End date</a:t>
            </a:r>
          </a:p>
        </p:txBody>
      </p:sp>
      <p:sp>
        <p:nvSpPr>
          <p:cNvPr id="3" name="Text Placeholder 2">
            <a:extLst>
              <a:ext uri="{FF2B5EF4-FFF2-40B4-BE49-F238E27FC236}">
                <a16:creationId xmlns:a16="http://schemas.microsoft.com/office/drawing/2014/main" id="{BBBC4B6B-9C33-4F62-97D6-0C8E5601E707}"/>
              </a:ext>
            </a:extLst>
          </p:cNvPr>
          <p:cNvSpPr>
            <a:spLocks noGrp="1"/>
          </p:cNvSpPr>
          <p:nvPr>
            <p:ph type="body" idx="1"/>
          </p:nvPr>
        </p:nvSpPr>
        <p:spPr>
          <a:xfrm>
            <a:off x="2370667" y="4670258"/>
            <a:ext cx="5293449" cy="1371405"/>
          </a:xfrm>
        </p:spPr>
        <p:txBody>
          <a:bodyPr vert="horz" lIns="91440" tIns="45720" rIns="91440" bIns="45720" rtlCol="0">
            <a:normAutofit/>
          </a:bodyPr>
          <a:lstStyle/>
          <a:p>
            <a:r>
              <a:rPr lang="en-US" sz="2400" kern="1200">
                <a:solidFill>
                  <a:schemeClr val="tx1"/>
                </a:solidFill>
                <a:latin typeface="+mn-lt"/>
                <a:ea typeface="+mn-ea"/>
                <a:cs typeface="+mn-cs"/>
              </a:rPr>
              <a:t>Be prepared for the journey…</a:t>
            </a:r>
          </a:p>
        </p:txBody>
      </p:sp>
      <p:pic>
        <p:nvPicPr>
          <p:cNvPr id="7" name="Graphic 6" descr="Daily Calendar">
            <a:extLst>
              <a:ext uri="{FF2B5EF4-FFF2-40B4-BE49-F238E27FC236}">
                <a16:creationId xmlns:a16="http://schemas.microsoft.com/office/drawing/2014/main" id="{32806224-7AD4-481C-814D-282FD27E001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1" y="2743201"/>
            <a:ext cx="1371600" cy="1371600"/>
          </a:xfrm>
          <a:prstGeom prst="rect">
            <a:avLst/>
          </a:prstGeom>
        </p:spPr>
      </p:pic>
      <p:pic>
        <p:nvPicPr>
          <p:cNvPr id="9" name="Graphic 8">
            <a:extLst>
              <a:ext uri="{FF2B5EF4-FFF2-40B4-BE49-F238E27FC236}">
                <a16:creationId xmlns:a16="http://schemas.microsoft.com/office/drawing/2014/main" id="{14661F89-0A5A-4F7E-BB92-3FF3D3DE69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19536057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79CC44B5-53F9-4F03-9EEB-4C3C821A6F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Shape 72">
            <a:extLst>
              <a:ext uri="{FF2B5EF4-FFF2-40B4-BE49-F238E27FC236}">
                <a16:creationId xmlns:a16="http://schemas.microsoft.com/office/drawing/2014/main" id="{1A3688C8-DFCE-4CCD-BCF0-5FB239E507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30410"/>
            <a:ext cx="7005134" cy="4827590"/>
          </a:xfrm>
          <a:custGeom>
            <a:avLst/>
            <a:gdLst>
              <a:gd name="connsiteX0" fmla="*/ 1974535 w 7005134"/>
              <a:gd name="connsiteY0" fmla="*/ 0 h 4827590"/>
              <a:gd name="connsiteX1" fmla="*/ 7003848 w 7005134"/>
              <a:gd name="connsiteY1" fmla="*/ 4776721 h 4827590"/>
              <a:gd name="connsiteX2" fmla="*/ 7005134 w 7005134"/>
              <a:gd name="connsiteY2" fmla="*/ 4827590 h 4827590"/>
              <a:gd name="connsiteX3" fmla="*/ 0 w 7005134"/>
              <a:gd name="connsiteY3" fmla="*/ 4827590 h 4827590"/>
              <a:gd name="connsiteX4" fmla="*/ 0 w 7005134"/>
              <a:gd name="connsiteY4" fmla="*/ 402231 h 4827590"/>
              <a:gd name="connsiteX5" fmla="*/ 14349 w 7005134"/>
              <a:gd name="connsiteY5" fmla="*/ 395744 h 4827590"/>
              <a:gd name="connsiteX6" fmla="*/ 1974535 w 7005134"/>
              <a:gd name="connsiteY6" fmla="*/ 0 h 482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05134" h="4827590">
                <a:moveTo>
                  <a:pt x="1974535" y="0"/>
                </a:moveTo>
                <a:cubicBezTo>
                  <a:pt x="4668853" y="0"/>
                  <a:pt x="6868971" y="2115921"/>
                  <a:pt x="7003848" y="4776721"/>
                </a:cubicBezTo>
                <a:lnTo>
                  <a:pt x="7005134" y="4827590"/>
                </a:lnTo>
                <a:lnTo>
                  <a:pt x="0" y="4827590"/>
                </a:lnTo>
                <a:lnTo>
                  <a:pt x="0" y="402231"/>
                </a:lnTo>
                <a:lnTo>
                  <a:pt x="14349" y="395744"/>
                </a:lnTo>
                <a:cubicBezTo>
                  <a:pt x="616832" y="140915"/>
                  <a:pt x="1279227" y="0"/>
                  <a:pt x="1974535" y="0"/>
                </a:cubicBezTo>
                <a:close/>
              </a:path>
            </a:pathLst>
          </a:custGeom>
          <a:solidFill>
            <a:schemeClr val="accent4">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13FFC5B-3261-4C73-BF66-A598BB681519}"/>
              </a:ext>
            </a:extLst>
          </p:cNvPr>
          <p:cNvSpPr>
            <a:spLocks noGrp="1"/>
          </p:cNvSpPr>
          <p:nvPr>
            <p:ph type="title"/>
          </p:nvPr>
        </p:nvSpPr>
        <p:spPr>
          <a:xfrm>
            <a:off x="776748" y="457200"/>
            <a:ext cx="10677833" cy="3578225"/>
          </a:xfrm>
        </p:spPr>
        <p:txBody>
          <a:bodyPr vert="horz" lIns="91440" tIns="45720" rIns="91440" bIns="45720" rtlCol="0" anchor="b">
            <a:normAutofit/>
          </a:bodyPr>
          <a:lstStyle/>
          <a:p>
            <a:r>
              <a:rPr lang="en-US" sz="5400" i="1"/>
              <a:t>“User adoption is a journey, not a destination. If you stop engaging your users, adoption will slowly die out”</a:t>
            </a:r>
            <a:endParaRPr lang="en-US" sz="5100" kern="1200">
              <a:solidFill>
                <a:schemeClr val="tx1"/>
              </a:solidFill>
              <a:latin typeface="+mj-lt"/>
              <a:ea typeface="+mj-ea"/>
              <a:cs typeface="+mj-cs"/>
            </a:endParaRPr>
          </a:p>
        </p:txBody>
      </p:sp>
      <p:cxnSp>
        <p:nvCxnSpPr>
          <p:cNvPr id="75" name="Straight Connector 74">
            <a:extLst>
              <a:ext uri="{FF2B5EF4-FFF2-40B4-BE49-F238E27FC236}">
                <a16:creationId xmlns:a16="http://schemas.microsoft.com/office/drawing/2014/main" id="{D598FBE3-48D2-40A2-B7E6-F485834C82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72540" y="4450080"/>
            <a:ext cx="1234440" cy="0"/>
          </a:xfrm>
          <a:prstGeom prst="line">
            <a:avLst/>
          </a:prstGeom>
          <a:ln w="508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6519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199" y="4525347"/>
            <a:ext cx="6801321" cy="1737360"/>
          </a:xfrm>
        </p:spPr>
        <p:txBody>
          <a:bodyPr vert="horz" lIns="91440" tIns="45720" rIns="91440" bIns="45720" rtlCol="0" anchor="ctr">
            <a:normAutofit/>
          </a:bodyPr>
          <a:lstStyle/>
          <a:p>
            <a:pPr algn="r"/>
            <a:r>
              <a:rPr lang="en-US" sz="6000" kern="1200">
                <a:solidFill>
                  <a:schemeClr val="tx1"/>
                </a:solidFill>
                <a:latin typeface="+mj-lt"/>
                <a:ea typeface="+mj-ea"/>
                <a:cs typeface="+mj-cs"/>
              </a:rPr>
              <a:t>User Adoption as a Service (</a:t>
            </a:r>
            <a:r>
              <a:rPr lang="en-US" sz="6000" kern="1200" err="1">
                <a:solidFill>
                  <a:schemeClr val="tx1"/>
                </a:solidFill>
                <a:latin typeface="+mj-lt"/>
                <a:ea typeface="+mj-ea"/>
                <a:cs typeface="+mj-cs"/>
              </a:rPr>
              <a:t>UAaaS</a:t>
            </a:r>
            <a:r>
              <a:rPr lang="en-US" sz="6000" kern="1200">
                <a:solidFill>
                  <a:schemeClr val="tx1"/>
                </a:solidFill>
                <a:latin typeface="+mj-lt"/>
                <a:ea typeface="+mj-ea"/>
                <a:cs typeface="+mj-cs"/>
              </a:rPr>
              <a:t>)</a:t>
            </a:r>
          </a:p>
        </p:txBody>
      </p:sp>
      <p:sp>
        <p:nvSpPr>
          <p:cNvPr id="3" name="Content Placeholder 2"/>
          <p:cNvSpPr>
            <a:spLocks noGrp="1"/>
          </p:cNvSpPr>
          <p:nvPr>
            <p:ph idx="1"/>
          </p:nvPr>
        </p:nvSpPr>
        <p:spPr>
          <a:xfrm>
            <a:off x="7961258" y="4525347"/>
            <a:ext cx="3900539" cy="1737360"/>
          </a:xfrm>
        </p:spPr>
        <p:txBody>
          <a:bodyPr vert="horz" lIns="91440" tIns="45720" rIns="91440" bIns="45720" rtlCol="0" anchor="ctr">
            <a:normAutofit/>
          </a:bodyPr>
          <a:lstStyle/>
          <a:p>
            <a:r>
              <a:rPr lang="en-US" sz="2400" kern="1200">
                <a:solidFill>
                  <a:schemeClr val="tx1"/>
                </a:solidFill>
                <a:latin typeface="+mn-lt"/>
                <a:ea typeface="+mn-ea"/>
                <a:cs typeface="+mn-cs"/>
              </a:rPr>
              <a:t>Treat </a:t>
            </a:r>
            <a:r>
              <a:rPr lang="en-US" sz="2400" u="sng" kern="1200">
                <a:solidFill>
                  <a:schemeClr val="tx1"/>
                </a:solidFill>
                <a:latin typeface="+mn-lt"/>
                <a:ea typeface="+mn-ea"/>
                <a:cs typeface="+mn-cs"/>
              </a:rPr>
              <a:t>User Adoption as a Service</a:t>
            </a:r>
            <a:r>
              <a:rPr lang="en-US" sz="2400" kern="1200">
                <a:solidFill>
                  <a:schemeClr val="tx1"/>
                </a:solidFill>
                <a:latin typeface="+mn-lt"/>
                <a:ea typeface="+mn-ea"/>
                <a:cs typeface="+mn-cs"/>
              </a:rPr>
              <a:t> and not as a Project</a:t>
            </a:r>
          </a:p>
        </p:txBody>
      </p:sp>
      <p:sp>
        <p:nvSpPr>
          <p:cNvPr id="10"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2113" y="0"/>
            <a:ext cx="5699887"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96503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94716" y="739978"/>
            <a:ext cx="5334930" cy="3004145"/>
          </a:xfrm>
        </p:spPr>
        <p:txBody>
          <a:bodyPr vert="horz" lIns="91440" tIns="45720" rIns="91440" bIns="45720" rtlCol="0" anchor="b">
            <a:normAutofit/>
          </a:bodyPr>
          <a:lstStyle/>
          <a:p>
            <a:pPr algn="ctr"/>
            <a:r>
              <a:rPr lang="en-US"/>
              <a:t>Get Executive Buy-In</a:t>
            </a:r>
          </a:p>
        </p:txBody>
      </p:sp>
      <p:sp>
        <p:nvSpPr>
          <p:cNvPr id="1033" name="Freeform: Shape 103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5" name="Freeform: Shape 103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037" name="Freeform: Shape 103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9" name="Freeform: Shape 103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1041" name="Freeform: Shape 104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1026" name="Picture 2" descr="Green, number, numbers, one, study, 1 icon - Free download">
            <a:extLst>
              <a:ext uri="{FF2B5EF4-FFF2-40B4-BE49-F238E27FC236}">
                <a16:creationId xmlns:a16="http://schemas.microsoft.com/office/drawing/2014/main" id="{BCE9A797-FAA4-98B6-7CFC-420189A0D16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2"/>
          <a:stretch/>
        </p:blipFill>
        <p:spPr bwMode="auto">
          <a:xfrm>
            <a:off x="291121" y="59101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a:extLst>
            <a:ext uri="{909E8E84-426E-40DD-AFC4-6F175D3DCCD1}">
              <a14:hiddenFill xmlns:a14="http://schemas.microsoft.com/office/drawing/2010/main">
                <a:solidFill>
                  <a:srgbClr val="FFFFFF"/>
                </a:solidFill>
              </a14:hiddenFill>
            </a:ext>
          </a:extLst>
        </p:spPr>
      </p:pic>
      <p:sp>
        <p:nvSpPr>
          <p:cNvPr id="1043" name="Freeform: Shape 104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692967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4125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551962"/>
            <a:ext cx="10999072" cy="461854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88FA25-615B-2697-D452-198AEABCA362}"/>
              </a:ext>
            </a:extLst>
          </p:cNvPr>
          <p:cNvSpPr>
            <a:spLocks noGrp="1"/>
          </p:cNvSpPr>
          <p:nvPr>
            <p:ph type="title"/>
          </p:nvPr>
        </p:nvSpPr>
        <p:spPr>
          <a:xfrm>
            <a:off x="1524000" y="1293338"/>
            <a:ext cx="9144000" cy="3274592"/>
          </a:xfrm>
        </p:spPr>
        <p:txBody>
          <a:bodyPr vert="horz" lIns="91440" tIns="45720" rIns="91440" bIns="45720" rtlCol="0" anchor="ctr">
            <a:normAutofit/>
          </a:bodyPr>
          <a:lstStyle/>
          <a:p>
            <a:pPr algn="ctr"/>
            <a:r>
              <a:rPr lang="en-US" sz="7200" kern="1200">
                <a:solidFill>
                  <a:schemeClr val="tx1"/>
                </a:solidFill>
                <a:latin typeface="+mj-lt"/>
                <a:ea typeface="+mj-ea"/>
                <a:cs typeface="+mj-cs"/>
              </a:rPr>
              <a:t>Without an executive sponsor, user adoption is an uphill battle </a:t>
            </a:r>
          </a:p>
        </p:txBody>
      </p:sp>
      <p:sp>
        <p:nvSpPr>
          <p:cNvPr id="3" name="Text Placeholder 2">
            <a:extLst>
              <a:ext uri="{FF2B5EF4-FFF2-40B4-BE49-F238E27FC236}">
                <a16:creationId xmlns:a16="http://schemas.microsoft.com/office/drawing/2014/main" id="{ABD72164-CC23-BA25-4DE0-7B0FCF9ACBBD}"/>
              </a:ext>
            </a:extLst>
          </p:cNvPr>
          <p:cNvSpPr>
            <a:spLocks noGrp="1"/>
          </p:cNvSpPr>
          <p:nvPr>
            <p:ph type="body" idx="1"/>
          </p:nvPr>
        </p:nvSpPr>
        <p:spPr>
          <a:xfrm>
            <a:off x="1524000" y="5514052"/>
            <a:ext cx="9144000" cy="651910"/>
          </a:xfrm>
        </p:spPr>
        <p:txBody>
          <a:bodyPr vert="horz" lIns="91440" tIns="45720" rIns="91440" bIns="45720" rtlCol="0" anchor="ctr">
            <a:normAutofit/>
          </a:bodyPr>
          <a:lstStyle/>
          <a:p>
            <a:pPr algn="ctr"/>
            <a:endParaRPr lang="en-US" sz="2400" kern="1200">
              <a:solidFill>
                <a:schemeClr val="tx1"/>
              </a:solidFill>
              <a:latin typeface="+mn-lt"/>
              <a:ea typeface="+mn-ea"/>
              <a:cs typeface="+mn-cs"/>
            </a:endParaRPr>
          </a:p>
        </p:txBody>
      </p:sp>
      <p:cxnSp>
        <p:nvCxnSpPr>
          <p:cNvPr id="21" name="Straight Connector 20">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96464" y="6354708"/>
            <a:ext cx="11000232"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55242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18DE14-D3F5-B51A-5530-5FF198B0EE11}"/>
              </a:ext>
            </a:extLst>
          </p:cNvPr>
          <p:cNvSpPr>
            <a:spLocks noGrp="1"/>
          </p:cNvSpPr>
          <p:nvPr>
            <p:ph type="title"/>
          </p:nvPr>
        </p:nvSpPr>
        <p:spPr>
          <a:xfrm>
            <a:off x="1386865" y="818984"/>
            <a:ext cx="6596245" cy="3268520"/>
          </a:xfrm>
        </p:spPr>
        <p:txBody>
          <a:bodyPr vert="horz" lIns="91440" tIns="45720" rIns="91440" bIns="45720" rtlCol="0" anchor="b">
            <a:normAutofit/>
          </a:bodyPr>
          <a:lstStyle/>
          <a:p>
            <a:pPr algn="r"/>
            <a:r>
              <a:rPr lang="en-US" sz="4800" kern="1200">
                <a:solidFill>
                  <a:srgbClr val="FFFFFF"/>
                </a:solidFill>
                <a:latin typeface="+mj-lt"/>
                <a:ea typeface="+mj-ea"/>
                <a:cs typeface="+mj-cs"/>
              </a:rPr>
              <a:t>Story of the Motivated Influencer</a:t>
            </a:r>
          </a:p>
        </p:txBody>
      </p:sp>
      <p:sp>
        <p:nvSpPr>
          <p:cNvPr id="18" name="Rectangle 17">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C715AF17-2857-BE1F-2E6A-A845063B6943}"/>
              </a:ext>
            </a:extLst>
          </p:cNvPr>
          <p:cNvSpPr>
            <a:spLocks noGrp="1"/>
          </p:cNvSpPr>
          <p:nvPr>
            <p:ph type="body" idx="1"/>
          </p:nvPr>
        </p:nvSpPr>
        <p:spPr>
          <a:xfrm>
            <a:off x="1931874" y="4797188"/>
            <a:ext cx="6051236" cy="1241828"/>
          </a:xfrm>
        </p:spPr>
        <p:txBody>
          <a:bodyPr vert="horz" lIns="91440" tIns="45720" rIns="91440" bIns="45720" rtlCol="0">
            <a:normAutofit/>
          </a:bodyPr>
          <a:lstStyle/>
          <a:p>
            <a:pPr algn="r"/>
            <a:endParaRPr lang="en-US" sz="2400" kern="1200">
              <a:solidFill>
                <a:srgbClr val="FFFFFF"/>
              </a:solidFill>
              <a:latin typeface="+mn-lt"/>
              <a:ea typeface="+mn-ea"/>
              <a:cs typeface="+mn-cs"/>
            </a:endParaRPr>
          </a:p>
        </p:txBody>
      </p:sp>
      <p:sp>
        <p:nvSpPr>
          <p:cNvPr id="20" name="Rectangle 19">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01513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801998-094C-E123-FDE0-92B86B82E424}"/>
              </a:ext>
            </a:extLst>
          </p:cNvPr>
          <p:cNvSpPr>
            <a:spLocks noGrp="1"/>
          </p:cNvSpPr>
          <p:nvPr>
            <p:ph type="title"/>
          </p:nvPr>
        </p:nvSpPr>
        <p:spPr>
          <a:xfrm>
            <a:off x="4572001" y="601744"/>
            <a:ext cx="6781800" cy="1338696"/>
          </a:xfrm>
        </p:spPr>
        <p:txBody>
          <a:bodyPr>
            <a:normAutofit/>
          </a:bodyPr>
          <a:lstStyle/>
          <a:p>
            <a:r>
              <a:rPr lang="en-US"/>
              <a:t>The necessity of an </a:t>
            </a:r>
            <a:br>
              <a:rPr lang="en-US"/>
            </a:br>
            <a:r>
              <a:rPr lang="en-US"/>
              <a:t>executive sponsor</a:t>
            </a:r>
          </a:p>
        </p:txBody>
      </p:sp>
      <p:pic>
        <p:nvPicPr>
          <p:cNvPr id="5" name="Picture 4" descr="Hands holding each other's wrists and interlinked to form a circle">
            <a:extLst>
              <a:ext uri="{FF2B5EF4-FFF2-40B4-BE49-F238E27FC236}">
                <a16:creationId xmlns:a16="http://schemas.microsoft.com/office/drawing/2014/main" id="{24C93116-D5D5-80B1-1401-536229DAB9DD}"/>
              </a:ext>
            </a:extLst>
          </p:cNvPr>
          <p:cNvPicPr>
            <a:picLocks noChangeAspect="1"/>
          </p:cNvPicPr>
          <p:nvPr/>
        </p:nvPicPr>
        <p:blipFill rotWithShape="1">
          <a:blip r:embed="rId3"/>
          <a:srcRect l="33545" r="29909" b="-1"/>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Content Placeholder 2">
            <a:extLst>
              <a:ext uri="{FF2B5EF4-FFF2-40B4-BE49-F238E27FC236}">
                <a16:creationId xmlns:a16="http://schemas.microsoft.com/office/drawing/2014/main" id="{D5F387AD-E37A-86FC-5E83-2CF41C19BD73}"/>
              </a:ext>
            </a:extLst>
          </p:cNvPr>
          <p:cNvSpPr>
            <a:spLocks noGrp="1"/>
          </p:cNvSpPr>
          <p:nvPr>
            <p:ph idx="1"/>
          </p:nvPr>
        </p:nvSpPr>
        <p:spPr>
          <a:xfrm>
            <a:off x="4572001" y="2201958"/>
            <a:ext cx="7349066" cy="3900730"/>
          </a:xfrm>
        </p:spPr>
        <p:txBody>
          <a:bodyPr anchor="t">
            <a:normAutofit/>
          </a:bodyPr>
          <a:lstStyle/>
          <a:p>
            <a:pPr marL="457200" indent="-457200">
              <a:buFont typeface="+mj-lt"/>
              <a:buAutoNum type="arabicPeriod"/>
            </a:pPr>
            <a:r>
              <a:rPr lang="en-US"/>
              <a:t>Prioritization of budget and resources</a:t>
            </a:r>
          </a:p>
          <a:p>
            <a:pPr marL="457200" indent="-457200">
              <a:buFont typeface="+mj-lt"/>
              <a:buAutoNum type="arabicPeriod"/>
            </a:pPr>
            <a:r>
              <a:rPr lang="en-US"/>
              <a:t>Embracing the shift in processes and culture</a:t>
            </a:r>
          </a:p>
          <a:p>
            <a:pPr marL="457200" indent="-457200">
              <a:buFont typeface="+mj-lt"/>
              <a:buAutoNum type="arabicPeriod"/>
            </a:pPr>
            <a:r>
              <a:rPr lang="en-US"/>
              <a:t>Authority and influence of the sponsor helps break down barriers and overcome resistance</a:t>
            </a:r>
          </a:p>
          <a:p>
            <a:pPr marL="457200" indent="-457200">
              <a:buFont typeface="+mj-lt"/>
              <a:buAutoNum type="arabicPeriod"/>
            </a:pPr>
            <a:r>
              <a:rPr lang="en-US"/>
              <a:t>The sponsor can lead by example actively using the software and demonstrating benefits to others</a:t>
            </a:r>
          </a:p>
          <a:p>
            <a:pPr marL="457200" indent="-457200">
              <a:buFont typeface="+mj-lt"/>
              <a:buAutoNum type="arabicPeriod"/>
            </a:pPr>
            <a:r>
              <a:rPr lang="en-US"/>
              <a:t>Accountability structure for the initiative</a:t>
            </a:r>
          </a:p>
        </p:txBody>
      </p:sp>
    </p:spTree>
    <p:extLst>
      <p:ext uri="{BB962C8B-B14F-4D97-AF65-F5344CB8AC3E}">
        <p14:creationId xmlns:p14="http://schemas.microsoft.com/office/powerpoint/2010/main" val="35044879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C4673F-CB0A-B59F-12BD-9FAC2FE41716}"/>
              </a:ext>
            </a:extLst>
          </p:cNvPr>
          <p:cNvSpPr>
            <a:spLocks noGrp="1"/>
          </p:cNvSpPr>
          <p:nvPr>
            <p:ph type="title"/>
          </p:nvPr>
        </p:nvSpPr>
        <p:spPr>
          <a:xfrm>
            <a:off x="804672" y="802955"/>
            <a:ext cx="4977976" cy="1454051"/>
          </a:xfrm>
        </p:spPr>
        <p:txBody>
          <a:bodyPr>
            <a:normAutofit/>
          </a:bodyPr>
          <a:lstStyle/>
          <a:p>
            <a:r>
              <a:rPr lang="en-US" sz="3600">
                <a:solidFill>
                  <a:schemeClr val="tx2"/>
                </a:solidFill>
              </a:rPr>
              <a:t>Who exactly is considered an executive sponsor?</a:t>
            </a:r>
          </a:p>
        </p:txBody>
      </p:sp>
      <p:sp>
        <p:nvSpPr>
          <p:cNvPr id="3" name="Content Placeholder 2">
            <a:extLst>
              <a:ext uri="{FF2B5EF4-FFF2-40B4-BE49-F238E27FC236}">
                <a16:creationId xmlns:a16="http://schemas.microsoft.com/office/drawing/2014/main" id="{EEF59CA9-20E5-9D07-70C7-7C5EE1D30F80}"/>
              </a:ext>
            </a:extLst>
          </p:cNvPr>
          <p:cNvSpPr>
            <a:spLocks noGrp="1"/>
          </p:cNvSpPr>
          <p:nvPr>
            <p:ph idx="1"/>
          </p:nvPr>
        </p:nvSpPr>
        <p:spPr>
          <a:xfrm>
            <a:off x="804672" y="2421682"/>
            <a:ext cx="5565224" cy="3639289"/>
          </a:xfrm>
        </p:spPr>
        <p:txBody>
          <a:bodyPr anchor="ctr">
            <a:normAutofit/>
          </a:bodyPr>
          <a:lstStyle/>
          <a:p>
            <a:r>
              <a:rPr lang="en-US">
                <a:solidFill>
                  <a:schemeClr val="tx2"/>
                </a:solidFill>
              </a:rPr>
              <a:t>For smaller companies it's a C-level executive</a:t>
            </a:r>
          </a:p>
          <a:p>
            <a:endParaRPr lang="en-US">
              <a:solidFill>
                <a:schemeClr val="tx2"/>
              </a:solidFill>
            </a:endParaRPr>
          </a:p>
          <a:p>
            <a:r>
              <a:rPr lang="en-US">
                <a:solidFill>
                  <a:schemeClr val="tx2"/>
                </a:solidFill>
              </a:rPr>
              <a:t>For larger companies, it can be someone at the director level or above</a:t>
            </a: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Building">
            <a:extLst>
              <a:ext uri="{FF2B5EF4-FFF2-40B4-BE49-F238E27FC236}">
                <a16:creationId xmlns:a16="http://schemas.microsoft.com/office/drawing/2014/main" id="{F360A28E-DA81-1AEE-4166-88A488A65A9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3928370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D97DC2-FBBD-A5C5-CA0E-72E4B31699DA}"/>
              </a:ext>
            </a:extLst>
          </p:cNvPr>
          <p:cNvSpPr>
            <a:spLocks noGrp="1"/>
          </p:cNvSpPr>
          <p:nvPr>
            <p:ph type="title"/>
          </p:nvPr>
        </p:nvSpPr>
        <p:spPr>
          <a:xfrm>
            <a:off x="804672" y="802955"/>
            <a:ext cx="4977976" cy="1454051"/>
          </a:xfrm>
        </p:spPr>
        <p:txBody>
          <a:bodyPr>
            <a:normAutofit/>
          </a:bodyPr>
          <a:lstStyle/>
          <a:p>
            <a:r>
              <a:rPr lang="en-US" sz="3300">
                <a:solidFill>
                  <a:schemeClr val="tx2"/>
                </a:solidFill>
              </a:rPr>
              <a:t>Create a governance board with the executive sponsor</a:t>
            </a:r>
          </a:p>
        </p:txBody>
      </p:sp>
      <p:sp>
        <p:nvSpPr>
          <p:cNvPr id="3" name="Content Placeholder 2">
            <a:extLst>
              <a:ext uri="{FF2B5EF4-FFF2-40B4-BE49-F238E27FC236}">
                <a16:creationId xmlns:a16="http://schemas.microsoft.com/office/drawing/2014/main" id="{3496B71F-9184-3382-4FD7-80B8658FF3AA}"/>
              </a:ext>
            </a:extLst>
          </p:cNvPr>
          <p:cNvSpPr>
            <a:spLocks noGrp="1"/>
          </p:cNvSpPr>
          <p:nvPr>
            <p:ph idx="1"/>
          </p:nvPr>
        </p:nvSpPr>
        <p:spPr>
          <a:xfrm>
            <a:off x="804672" y="2421682"/>
            <a:ext cx="5565224" cy="3639289"/>
          </a:xfrm>
        </p:spPr>
        <p:txBody>
          <a:bodyPr anchor="ctr">
            <a:normAutofit/>
          </a:bodyPr>
          <a:lstStyle/>
          <a:p>
            <a:pPr marL="0" indent="0">
              <a:buNone/>
            </a:pPr>
            <a:r>
              <a:rPr lang="en-US" sz="2400">
                <a:solidFill>
                  <a:schemeClr val="tx2"/>
                </a:solidFill>
              </a:rPr>
              <a:t>The composition of the governance board:</a:t>
            </a:r>
          </a:p>
          <a:p>
            <a:endParaRPr lang="en-US" sz="2400">
              <a:solidFill>
                <a:schemeClr val="tx2"/>
              </a:solidFill>
            </a:endParaRPr>
          </a:p>
          <a:p>
            <a:pPr marL="342900" indent="-342900">
              <a:buFont typeface="+mj-lt"/>
              <a:buAutoNum type="arabicPeriod"/>
            </a:pPr>
            <a:r>
              <a:rPr lang="en-US" sz="2400">
                <a:solidFill>
                  <a:schemeClr val="tx2"/>
                </a:solidFill>
              </a:rPr>
              <a:t>The Executive Sponsor</a:t>
            </a:r>
          </a:p>
          <a:p>
            <a:pPr marL="342900" indent="-342900">
              <a:buFont typeface="+mj-lt"/>
              <a:buAutoNum type="arabicPeriod"/>
            </a:pPr>
            <a:r>
              <a:rPr lang="en-US" sz="2400">
                <a:solidFill>
                  <a:schemeClr val="tx2"/>
                </a:solidFill>
              </a:rPr>
              <a:t>System Administrator(s)</a:t>
            </a:r>
          </a:p>
          <a:p>
            <a:pPr marL="342900" indent="-342900">
              <a:buFont typeface="+mj-lt"/>
              <a:buAutoNum type="arabicPeriod"/>
            </a:pPr>
            <a:r>
              <a:rPr lang="en-US" sz="2400">
                <a:solidFill>
                  <a:schemeClr val="tx2"/>
                </a:solidFill>
              </a:rPr>
              <a:t>Influencers from each department – sales, marketing, customer service</a:t>
            </a: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User Network">
            <a:extLst>
              <a:ext uri="{FF2B5EF4-FFF2-40B4-BE49-F238E27FC236}">
                <a16:creationId xmlns:a16="http://schemas.microsoft.com/office/drawing/2014/main" id="{ADE65C56-6AB5-9DE7-18E3-97945950B3D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12246527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BC99CB9-DDAD-44A2-8A1C-E3AF4E72DF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5D56D4A-CCFB-938E-A028-481B5802B3A0}"/>
              </a:ext>
            </a:extLst>
          </p:cNvPr>
          <p:cNvSpPr>
            <a:spLocks noGrp="1"/>
          </p:cNvSpPr>
          <p:nvPr>
            <p:ph type="title"/>
          </p:nvPr>
        </p:nvSpPr>
        <p:spPr>
          <a:xfrm>
            <a:off x="3112496" y="748193"/>
            <a:ext cx="5754696" cy="1219504"/>
          </a:xfrm>
        </p:spPr>
        <p:txBody>
          <a:bodyPr anchor="b">
            <a:normAutofit/>
          </a:bodyPr>
          <a:lstStyle/>
          <a:p>
            <a:pPr algn="ctr"/>
            <a:r>
              <a:rPr lang="en-US" sz="3600">
                <a:solidFill>
                  <a:schemeClr val="tx2"/>
                </a:solidFill>
              </a:rPr>
              <a:t>Charter of the </a:t>
            </a:r>
            <a:br>
              <a:rPr lang="en-US" sz="3600">
                <a:solidFill>
                  <a:schemeClr val="tx2"/>
                </a:solidFill>
              </a:rPr>
            </a:br>
            <a:r>
              <a:rPr lang="en-US" sz="3600">
                <a:solidFill>
                  <a:schemeClr val="tx2"/>
                </a:solidFill>
              </a:rPr>
              <a:t>governance board</a:t>
            </a:r>
          </a:p>
        </p:txBody>
      </p:sp>
      <p:grpSp>
        <p:nvGrpSpPr>
          <p:cNvPr id="10" name="Group 9">
            <a:extLst>
              <a:ext uri="{FF2B5EF4-FFF2-40B4-BE49-F238E27FC236}">
                <a16:creationId xmlns:a16="http://schemas.microsoft.com/office/drawing/2014/main" id="{5C3921CD-DDE5-4B57-8FDF-B37ADE4EDAC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219" y="3985"/>
            <a:ext cx="9747620" cy="6858000"/>
            <a:chOff x="1318434" y="36937"/>
            <a:chExt cx="9747620" cy="6858000"/>
          </a:xfrm>
        </p:grpSpPr>
        <p:sp>
          <p:nvSpPr>
            <p:cNvPr id="11" name="Freeform: Shape 10">
              <a:extLst>
                <a:ext uri="{FF2B5EF4-FFF2-40B4-BE49-F238E27FC236}">
                  <a16:creationId xmlns:a16="http://schemas.microsoft.com/office/drawing/2014/main" id="{A4CBEDF6-7B5F-471F-AF99-301A23748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1D43DB10-4F84-47C2-8170-CB9EED8667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9F35C7A0-1526-4D97-BCD8-91B3576E3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1009574A-38B7-43A8-A925-1FB54C6B1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EA3AAA50-DE22-4E5D-9064-A37786C590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3" name="Content Placeholder 2">
            <a:extLst>
              <a:ext uri="{FF2B5EF4-FFF2-40B4-BE49-F238E27FC236}">
                <a16:creationId xmlns:a16="http://schemas.microsoft.com/office/drawing/2014/main" id="{587048CF-8DCB-FB72-EA3A-185F886F8E5B}"/>
              </a:ext>
            </a:extLst>
          </p:cNvPr>
          <p:cNvSpPr>
            <a:spLocks noGrp="1"/>
          </p:cNvSpPr>
          <p:nvPr>
            <p:ph idx="1"/>
          </p:nvPr>
        </p:nvSpPr>
        <p:spPr>
          <a:xfrm>
            <a:off x="2963119" y="2342728"/>
            <a:ext cx="6238753" cy="3618233"/>
          </a:xfrm>
        </p:spPr>
        <p:txBody>
          <a:bodyPr anchor="t">
            <a:normAutofit/>
          </a:bodyPr>
          <a:lstStyle/>
          <a:p>
            <a:r>
              <a:rPr lang="en-US" sz="2000">
                <a:solidFill>
                  <a:schemeClr val="tx2"/>
                </a:solidFill>
              </a:rPr>
              <a:t>Meet monthly to:</a:t>
            </a:r>
          </a:p>
          <a:p>
            <a:pPr marL="342900" indent="-342900">
              <a:buFont typeface="Arial" panose="020B0604020202020204" pitchFamily="34" charset="0"/>
              <a:buChar char="•"/>
            </a:pPr>
            <a:endParaRPr lang="en-US" sz="2000">
              <a:solidFill>
                <a:schemeClr val="tx2"/>
              </a:solidFill>
            </a:endParaRPr>
          </a:p>
          <a:p>
            <a:pPr marL="342900" indent="-342900">
              <a:buFont typeface="Arial" panose="020B0604020202020204" pitchFamily="34" charset="0"/>
              <a:buChar char="•"/>
            </a:pPr>
            <a:r>
              <a:rPr lang="en-US" sz="2000">
                <a:solidFill>
                  <a:schemeClr val="tx2"/>
                </a:solidFill>
              </a:rPr>
              <a:t>Create and maintain best practices (told with stories ideally)</a:t>
            </a:r>
          </a:p>
          <a:p>
            <a:pPr marL="342900" indent="-342900">
              <a:buFont typeface="Arial" panose="020B0604020202020204" pitchFamily="34" charset="0"/>
              <a:buChar char="•"/>
            </a:pPr>
            <a:r>
              <a:rPr lang="en-US" sz="2000">
                <a:solidFill>
                  <a:schemeClr val="tx2"/>
                </a:solidFill>
              </a:rPr>
              <a:t>Assess upcoming product release waves</a:t>
            </a:r>
          </a:p>
          <a:p>
            <a:pPr marL="342900" indent="-342900">
              <a:buFont typeface="Arial" panose="020B0604020202020204" pitchFamily="34" charset="0"/>
              <a:buChar char="•"/>
            </a:pPr>
            <a:r>
              <a:rPr lang="en-US" sz="2000">
                <a:solidFill>
                  <a:schemeClr val="tx2"/>
                </a:solidFill>
              </a:rPr>
              <a:t>Assess user behaviors to determine where they are getting stuck</a:t>
            </a:r>
          </a:p>
          <a:p>
            <a:pPr marL="342900" indent="-342900">
              <a:buFont typeface="Arial" panose="020B0604020202020204" pitchFamily="34" charset="0"/>
              <a:buChar char="•"/>
            </a:pPr>
            <a:r>
              <a:rPr lang="en-US" sz="2000">
                <a:solidFill>
                  <a:schemeClr val="tx2"/>
                </a:solidFill>
              </a:rPr>
              <a:t>Evaluate Microsoft provided or third-party solutions that would facilitate user adoption</a:t>
            </a:r>
          </a:p>
          <a:p>
            <a:pPr marL="342900" indent="-342900">
              <a:buFont typeface="Arial" panose="020B0604020202020204" pitchFamily="34" charset="0"/>
              <a:buChar char="•"/>
            </a:pPr>
            <a:endParaRPr lang="en-US" sz="2000">
              <a:solidFill>
                <a:schemeClr val="tx2"/>
              </a:solidFill>
            </a:endParaRPr>
          </a:p>
          <a:p>
            <a:pPr marL="342900" indent="-342900">
              <a:buFont typeface="Arial" panose="020B0604020202020204" pitchFamily="34" charset="0"/>
              <a:buChar char="•"/>
            </a:pPr>
            <a:endParaRPr lang="en-US" sz="2000">
              <a:solidFill>
                <a:schemeClr val="tx2"/>
              </a:solidFill>
            </a:endParaRPr>
          </a:p>
        </p:txBody>
      </p:sp>
    </p:spTree>
    <p:extLst>
      <p:ext uri="{BB962C8B-B14F-4D97-AF65-F5344CB8AC3E}">
        <p14:creationId xmlns:p14="http://schemas.microsoft.com/office/powerpoint/2010/main" val="36491281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99609" y="679731"/>
            <a:ext cx="4171994" cy="3736540"/>
          </a:xfrm>
        </p:spPr>
        <p:txBody>
          <a:bodyPr vert="horz" lIns="91440" tIns="45720" rIns="91440" bIns="45720" rtlCol="0" anchor="b">
            <a:normAutofit/>
          </a:bodyPr>
          <a:lstStyle/>
          <a:p>
            <a:r>
              <a:rPr lang="en-US" kern="1200">
                <a:solidFill>
                  <a:schemeClr val="tx1"/>
                </a:solidFill>
                <a:latin typeface="+mj-lt"/>
                <a:ea typeface="+mj-ea"/>
                <a:cs typeface="+mj-cs"/>
              </a:rPr>
              <a:t>Identify a Critical Problem to Solve</a:t>
            </a:r>
          </a:p>
        </p:txBody>
      </p:sp>
      <p:sp>
        <p:nvSpPr>
          <p:cNvPr id="3" name="Text Placeholder 2"/>
          <p:cNvSpPr>
            <a:spLocks noGrp="1"/>
          </p:cNvSpPr>
          <p:nvPr>
            <p:ph type="body" idx="1"/>
          </p:nvPr>
        </p:nvSpPr>
        <p:spPr>
          <a:xfrm>
            <a:off x="599609" y="4685288"/>
            <a:ext cx="4171994" cy="1035781"/>
          </a:xfrm>
        </p:spPr>
        <p:txBody>
          <a:bodyPr vert="horz" lIns="91440" tIns="45720" rIns="91440" bIns="45720" rtlCol="0">
            <a:normAutofit/>
          </a:bodyPr>
          <a:lstStyle/>
          <a:p>
            <a:r>
              <a:rPr lang="en-US" kern="1200">
                <a:solidFill>
                  <a:schemeClr val="tx1"/>
                </a:solidFill>
                <a:latin typeface="+mn-lt"/>
                <a:ea typeface="+mn-ea"/>
                <a:cs typeface="+mn-cs"/>
              </a:rPr>
              <a:t>It’s Always about </a:t>
            </a:r>
            <a:r>
              <a:rPr lang="en-US" b="1" kern="1200">
                <a:solidFill>
                  <a:schemeClr val="tx1"/>
                </a:solidFill>
                <a:latin typeface="+mn-lt"/>
                <a:ea typeface="+mn-ea"/>
                <a:cs typeface="+mn-cs"/>
              </a:rPr>
              <a:t>WIIFM</a:t>
            </a:r>
            <a:r>
              <a:rPr lang="en-US" kern="1200">
                <a:solidFill>
                  <a:schemeClr val="tx1"/>
                </a:solidFill>
                <a:latin typeface="+mn-lt"/>
                <a:ea typeface="+mn-ea"/>
                <a:cs typeface="+mn-cs"/>
              </a:rPr>
              <a:t> -</a:t>
            </a:r>
          </a:p>
          <a:p>
            <a:r>
              <a:rPr lang="en-US" i="1" kern="1200">
                <a:solidFill>
                  <a:schemeClr val="tx1"/>
                </a:solidFill>
                <a:latin typeface="+mn-lt"/>
                <a:ea typeface="+mn-ea"/>
                <a:cs typeface="+mn-cs"/>
              </a:rPr>
              <a:t>What’s In It For Me?</a:t>
            </a:r>
          </a:p>
        </p:txBody>
      </p:sp>
      <p:grpSp>
        <p:nvGrpSpPr>
          <p:cNvPr id="2057" name="Group 2056">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2058" name="Straight Connector 2057">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059" name="Rectangle 205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61" name="Rectangle 206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lass 2-C | My Hero Academia Fanon Wiki | Fandom">
            <a:extLst>
              <a:ext uri="{FF2B5EF4-FFF2-40B4-BE49-F238E27FC236}">
                <a16:creationId xmlns:a16="http://schemas.microsoft.com/office/drawing/2014/main" id="{BCA722F0-6FFA-8E9E-276A-E3F99D766F7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107415" y="557360"/>
            <a:ext cx="4675144" cy="5632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4313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962611-DFD5-4092-AAFD-559E3DFCE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488" y="0"/>
            <a:ext cx="10910292"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270F1FA-0425-408F-9861-80BF5AFB27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3045368" y="2043663"/>
            <a:ext cx="6105194" cy="2031055"/>
          </a:xfrm>
        </p:spPr>
        <p:txBody>
          <a:bodyPr vert="horz" lIns="91440" tIns="45720" rIns="91440" bIns="45720" rtlCol="0" anchor="b">
            <a:normAutofit/>
          </a:bodyPr>
          <a:lstStyle/>
          <a:p>
            <a:pPr algn="ctr"/>
            <a:r>
              <a:rPr lang="en-US" sz="5100" kern="1200">
                <a:solidFill>
                  <a:srgbClr val="FFFFFF"/>
                </a:solidFill>
                <a:latin typeface="+mj-lt"/>
                <a:ea typeface="+mj-ea"/>
                <a:cs typeface="+mj-cs"/>
              </a:rPr>
              <a:t>The story of the secretary in Tennessee</a:t>
            </a:r>
          </a:p>
        </p:txBody>
      </p:sp>
    </p:spTree>
    <p:extLst>
      <p:ext uri="{BB962C8B-B14F-4D97-AF65-F5344CB8AC3E}">
        <p14:creationId xmlns:p14="http://schemas.microsoft.com/office/powerpoint/2010/main" val="35327692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0B3D17-FE34-07AB-A0D7-D03033ED7C6D}"/>
              </a:ext>
            </a:extLst>
          </p:cNvPr>
          <p:cNvSpPr>
            <a:spLocks noGrp="1"/>
          </p:cNvSpPr>
          <p:nvPr>
            <p:ph type="title"/>
          </p:nvPr>
        </p:nvSpPr>
        <p:spPr>
          <a:xfrm>
            <a:off x="1043630" y="809898"/>
            <a:ext cx="10503935" cy="1554480"/>
          </a:xfrm>
        </p:spPr>
        <p:txBody>
          <a:bodyPr anchor="ctr">
            <a:normAutofit/>
          </a:bodyPr>
          <a:lstStyle/>
          <a:p>
            <a:r>
              <a:rPr lang="en-US" sz="4800"/>
              <a:t>Look for Real pain points</a:t>
            </a:r>
            <a:br>
              <a:rPr lang="en-US" sz="4800"/>
            </a:br>
            <a:r>
              <a:rPr lang="en-US" sz="4000"/>
              <a:t>examples of pain points heard from salespeople</a:t>
            </a:r>
            <a:endParaRPr lang="en-US" sz="4800"/>
          </a:p>
        </p:txBody>
      </p:sp>
      <p:sp>
        <p:nvSpPr>
          <p:cNvPr id="3" name="Content Placeholder 2">
            <a:extLst>
              <a:ext uri="{FF2B5EF4-FFF2-40B4-BE49-F238E27FC236}">
                <a16:creationId xmlns:a16="http://schemas.microsoft.com/office/drawing/2014/main" id="{1D25FA31-3C5F-5718-2EA2-D8B4011E727E}"/>
              </a:ext>
            </a:extLst>
          </p:cNvPr>
          <p:cNvSpPr>
            <a:spLocks noGrp="1"/>
          </p:cNvSpPr>
          <p:nvPr>
            <p:ph idx="1"/>
          </p:nvPr>
        </p:nvSpPr>
        <p:spPr>
          <a:xfrm>
            <a:off x="1045028" y="3017522"/>
            <a:ext cx="9941319" cy="3124658"/>
          </a:xfrm>
        </p:spPr>
        <p:txBody>
          <a:bodyPr anchor="ctr">
            <a:normAutofit/>
          </a:bodyPr>
          <a:lstStyle/>
          <a:p>
            <a:pPr marL="514350" indent="-514350">
              <a:buFont typeface="+mj-lt"/>
              <a:buAutoNum type="arabicPeriod"/>
            </a:pPr>
            <a:r>
              <a:rPr lang="en-US" sz="2400"/>
              <a:t>Too many meetings</a:t>
            </a:r>
          </a:p>
          <a:p>
            <a:pPr marL="514350" indent="-514350">
              <a:buFont typeface="+mj-lt"/>
              <a:buAutoNum type="arabicPeriod"/>
            </a:pPr>
            <a:r>
              <a:rPr lang="en-US" sz="2400"/>
              <a:t>Too much administrative work</a:t>
            </a:r>
          </a:p>
          <a:p>
            <a:pPr marL="514350" indent="-514350">
              <a:buFont typeface="+mj-lt"/>
              <a:buAutoNum type="arabicPeriod"/>
            </a:pPr>
            <a:r>
              <a:rPr lang="en-US" sz="2400"/>
              <a:t>Too much time handling customer Technical Support inquiries</a:t>
            </a:r>
          </a:p>
          <a:p>
            <a:pPr marL="514350" indent="-514350">
              <a:buFont typeface="+mj-lt"/>
              <a:buAutoNum type="arabicPeriod"/>
            </a:pPr>
            <a:r>
              <a:rPr lang="en-US" sz="2400"/>
              <a:t>Lack of standard processes</a:t>
            </a:r>
          </a:p>
          <a:p>
            <a:pPr marL="514350" indent="-514350">
              <a:buFont typeface="+mj-lt"/>
              <a:buAutoNum type="arabicPeriod"/>
            </a:pPr>
            <a:r>
              <a:rPr lang="en-US" sz="2400"/>
              <a:t>Lack of qualified leads</a:t>
            </a:r>
          </a:p>
          <a:p>
            <a:pPr marL="514350" indent="-514350">
              <a:buFont typeface="+mj-lt"/>
              <a:buAutoNum type="arabicPeriod"/>
            </a:pPr>
            <a:r>
              <a:rPr lang="en-US" sz="2400"/>
              <a:t>Lack of sufficient training and support while doing the actual work</a:t>
            </a:r>
          </a:p>
          <a:p>
            <a:pPr marL="514350" indent="-514350">
              <a:buFont typeface="+mj-lt"/>
              <a:buAutoNum type="arabicPeriod"/>
            </a:pPr>
            <a:endParaRPr lang="en-US" sz="240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3245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Top Corners Rounded 70">
            <a:extLst>
              <a:ext uri="{FF2B5EF4-FFF2-40B4-BE49-F238E27FC236}">
                <a16:creationId xmlns:a16="http://schemas.microsoft.com/office/drawing/2014/main" id="{76E6212F-EB21-4328-8386-832840CB4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29466" y="996722"/>
            <a:ext cx="5923488" cy="4864556"/>
          </a:xfrm>
          <a:prstGeom prst="round2SameRect">
            <a:avLst>
              <a:gd name="adj1" fmla="val 3762"/>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1FA78FAF-9260-4E65-8FA8-31246D19E538}"/>
              </a:ext>
            </a:extLst>
          </p:cNvPr>
          <p:cNvSpPr>
            <a:spLocks noGrp="1"/>
          </p:cNvSpPr>
          <p:nvPr>
            <p:ph type="title"/>
          </p:nvPr>
        </p:nvSpPr>
        <p:spPr>
          <a:xfrm>
            <a:off x="263050" y="704510"/>
            <a:ext cx="4462977" cy="3327844"/>
          </a:xfrm>
        </p:spPr>
        <p:txBody>
          <a:bodyPr vert="horz" lIns="91440" tIns="45720" rIns="91440" bIns="45720" rtlCol="0" anchor="ctr">
            <a:normAutofit/>
          </a:bodyPr>
          <a:lstStyle/>
          <a:p>
            <a:r>
              <a:rPr lang="en-US" sz="6000" kern="1200">
                <a:solidFill>
                  <a:schemeClr val="bg1"/>
                </a:solidFill>
                <a:latin typeface="+mj-lt"/>
                <a:ea typeface="+mj-ea"/>
                <a:cs typeface="+mj-cs"/>
              </a:rPr>
              <a:t>Solving for Real needs</a:t>
            </a:r>
          </a:p>
        </p:txBody>
      </p:sp>
      <p:sp>
        <p:nvSpPr>
          <p:cNvPr id="73" name="Rectangle: Top Corners Rounded 72">
            <a:extLst>
              <a:ext uri="{FF2B5EF4-FFF2-40B4-BE49-F238E27FC236}">
                <a16:creationId xmlns:a16="http://schemas.microsoft.com/office/drawing/2014/main" id="{9E74304E-CF2D-41E1-92CF-7FC508311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57200" y="1050468"/>
            <a:ext cx="5609397" cy="4757058"/>
          </a:xfrm>
          <a:prstGeom prst="round2SameRect">
            <a:avLst>
              <a:gd name="adj1" fmla="val 2061"/>
              <a:gd name="adj2" fmla="val 0"/>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5" name="Straight Connector 74">
            <a:extLst>
              <a:ext uri="{FF2B5EF4-FFF2-40B4-BE49-F238E27FC236}">
                <a16:creationId xmlns:a16="http://schemas.microsoft.com/office/drawing/2014/main" id="{4717401F-8127-4697-8085-3D6C69B5D2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071" y="4559531"/>
            <a:ext cx="1597456" cy="0"/>
          </a:xfrm>
          <a:prstGeom prst="line">
            <a:avLst/>
          </a:prstGeom>
          <a:ln w="508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Title 4">
            <a:extLst>
              <a:ext uri="{FF2B5EF4-FFF2-40B4-BE49-F238E27FC236}">
                <a16:creationId xmlns:a16="http://schemas.microsoft.com/office/drawing/2014/main" id="{9E4AF717-DF12-47CA-8678-9BD8EAABB420}"/>
              </a:ext>
            </a:extLst>
          </p:cNvPr>
          <p:cNvSpPr txBox="1">
            <a:spLocks/>
          </p:cNvSpPr>
          <p:nvPr/>
        </p:nvSpPr>
        <p:spPr>
          <a:xfrm>
            <a:off x="332315" y="4452079"/>
            <a:ext cx="3971220" cy="1835330"/>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5400">
                <a:solidFill>
                  <a:schemeClr val="bg1"/>
                </a:solidFill>
              </a:rPr>
            </a:br>
            <a:r>
              <a:rPr lang="en-US" sz="5400">
                <a:solidFill>
                  <a:schemeClr val="bg1"/>
                </a:solidFill>
              </a:rPr>
              <a:t>Terrible looking site but…. Great adoption rate!</a:t>
            </a:r>
          </a:p>
        </p:txBody>
      </p:sp>
      <p:pic>
        <p:nvPicPr>
          <p:cNvPr id="3" name="Picture 2">
            <a:extLst>
              <a:ext uri="{FF2B5EF4-FFF2-40B4-BE49-F238E27FC236}">
                <a16:creationId xmlns:a16="http://schemas.microsoft.com/office/drawing/2014/main" id="{AF644688-B68F-DCCD-68AB-CB0F1188BDC0}"/>
              </a:ext>
            </a:extLst>
          </p:cNvPr>
          <p:cNvPicPr>
            <a:picLocks noChangeAspect="1"/>
          </p:cNvPicPr>
          <p:nvPr/>
        </p:nvPicPr>
        <p:blipFill>
          <a:blip r:embed="rId3"/>
          <a:stretch>
            <a:fillRect/>
          </a:stretch>
        </p:blipFill>
        <p:spPr>
          <a:xfrm>
            <a:off x="5135262" y="585883"/>
            <a:ext cx="6616708" cy="5686233"/>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8850013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5BB181C-63F0-4959-A6A8-DDE90E6AAEDF}"/>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kern="1200">
                <a:solidFill>
                  <a:schemeClr val="bg1"/>
                </a:solidFill>
                <a:latin typeface="+mj-lt"/>
                <a:ea typeface="+mj-ea"/>
                <a:cs typeface="+mj-cs"/>
              </a:rPr>
              <a:t>Sony Case Study</a:t>
            </a:r>
          </a:p>
        </p:txBody>
      </p:sp>
      <p:pic>
        <p:nvPicPr>
          <p:cNvPr id="5" name="Picture 4">
            <a:extLst>
              <a:ext uri="{FF2B5EF4-FFF2-40B4-BE49-F238E27FC236}">
                <a16:creationId xmlns:a16="http://schemas.microsoft.com/office/drawing/2014/main" id="{30D91BC4-09CD-4CB7-828F-A1DCD0B9A3E7}"/>
              </a:ext>
            </a:extLst>
          </p:cNvPr>
          <p:cNvPicPr>
            <a:picLocks noChangeAspect="1"/>
          </p:cNvPicPr>
          <p:nvPr/>
        </p:nvPicPr>
        <p:blipFill>
          <a:blip r:embed="rId3">
            <a:alphaModFix amt="70000"/>
            <a:extLst>
              <a:ext uri="{BEBA8EAE-BF5A-486C-A8C5-ECC9F3942E4B}">
                <a14:imgProps xmlns:a14="http://schemas.microsoft.com/office/drawing/2010/main">
                  <a14:imgLayer r:embed="rId4">
                    <a14:imgEffect>
                      <a14:artisticCutout/>
                    </a14:imgEffect>
                  </a14:imgLayer>
                </a14:imgProps>
              </a:ext>
            </a:extLst>
          </a:blip>
          <a:stretch>
            <a:fillRect/>
          </a:stretch>
        </p:blipFill>
        <p:spPr>
          <a:xfrm>
            <a:off x="1565896" y="1675227"/>
            <a:ext cx="9060208" cy="4394199"/>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C558EC1B-4811-46CE-AEBC-9C9F5426E42F}"/>
              </a:ext>
            </a:extLst>
          </p:cNvPr>
          <p:cNvSpPr txBox="1"/>
          <p:nvPr/>
        </p:nvSpPr>
        <p:spPr>
          <a:xfrm>
            <a:off x="6361045" y="2874449"/>
            <a:ext cx="4094922" cy="2308324"/>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panose="020F0502020204030204"/>
                <a:ea typeface="+mn-ea"/>
                <a:cs typeface="+mn-cs"/>
              </a:rPr>
              <a:t>Find the Nearest Printer web part</a:t>
            </a:r>
          </a:p>
        </p:txBody>
      </p:sp>
      <p:sp>
        <p:nvSpPr>
          <p:cNvPr id="6" name="TextBox 5">
            <a:extLst>
              <a:ext uri="{FF2B5EF4-FFF2-40B4-BE49-F238E27FC236}">
                <a16:creationId xmlns:a16="http://schemas.microsoft.com/office/drawing/2014/main" id="{95944A05-0C67-43C2-821F-15352A73E782}"/>
              </a:ext>
            </a:extLst>
          </p:cNvPr>
          <p:cNvSpPr txBox="1"/>
          <p:nvPr/>
        </p:nvSpPr>
        <p:spPr>
          <a:xfrm>
            <a:off x="1736033" y="4056745"/>
            <a:ext cx="4094922" cy="156966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panose="020F0502020204030204"/>
                <a:ea typeface="+mn-ea"/>
                <a:cs typeface="+mn-cs"/>
              </a:rPr>
              <a:t>CEOs weekly message</a:t>
            </a:r>
          </a:p>
        </p:txBody>
      </p:sp>
    </p:spTree>
    <p:extLst>
      <p:ext uri="{BB962C8B-B14F-4D97-AF65-F5344CB8AC3E}">
        <p14:creationId xmlns:p14="http://schemas.microsoft.com/office/powerpoint/2010/main" val="3533932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301E36A-D3E4-4EDB-A004-153D4E31E0F3}"/>
              </a:ext>
            </a:extLst>
          </p:cNvPr>
          <p:cNvSpPr>
            <a:spLocks noGrp="1"/>
          </p:cNvSpPr>
          <p:nvPr>
            <p:ph type="title"/>
          </p:nvPr>
        </p:nvSpPr>
        <p:spPr>
          <a:xfrm>
            <a:off x="686834" y="1153572"/>
            <a:ext cx="3200400" cy="4461163"/>
          </a:xfrm>
        </p:spPr>
        <p:txBody>
          <a:bodyPr>
            <a:normAutofit/>
          </a:bodyPr>
          <a:lstStyle/>
          <a:p>
            <a:r>
              <a:rPr lang="en-US">
                <a:solidFill>
                  <a:srgbClr val="FFFFFF"/>
                </a:solidFill>
              </a:rPr>
              <a:t>A sample challenge: </a:t>
            </a:r>
            <a:br>
              <a:rPr lang="en-US">
                <a:solidFill>
                  <a:srgbClr val="FFFFFF"/>
                </a:solidFill>
              </a:rPr>
            </a:br>
            <a:br>
              <a:rPr lang="en-US">
                <a:solidFill>
                  <a:srgbClr val="FFFFFF"/>
                </a:solidFill>
              </a:rPr>
            </a:br>
            <a:r>
              <a:rPr lang="en-US">
                <a:solidFill>
                  <a:srgbClr val="FFFFFF"/>
                </a:solidFill>
              </a:rPr>
              <a:t>Move users from Dropbox to OneDrive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0160E6C-A4F3-4113-9EDE-04D9084D4006}"/>
              </a:ext>
            </a:extLst>
          </p:cNvPr>
          <p:cNvSpPr>
            <a:spLocks noGrp="1"/>
          </p:cNvSpPr>
          <p:nvPr>
            <p:ph idx="1"/>
          </p:nvPr>
        </p:nvSpPr>
        <p:spPr>
          <a:xfrm>
            <a:off x="4447308" y="319088"/>
            <a:ext cx="7057858" cy="5857875"/>
          </a:xfrm>
        </p:spPr>
        <p:txBody>
          <a:bodyPr anchor="ctr">
            <a:normAutofit/>
          </a:bodyPr>
          <a:lstStyle/>
          <a:p>
            <a:pPr marL="457200" indent="-457200">
              <a:buFont typeface="Arial" panose="020B0604020202020204" pitchFamily="34" charset="0"/>
              <a:buChar char="•"/>
            </a:pPr>
            <a:r>
              <a:rPr lang="en-US" sz="2400"/>
              <a:t>Empathize with the user</a:t>
            </a:r>
          </a:p>
          <a:p>
            <a:pPr marL="457200" indent="-457200">
              <a:buFont typeface="Arial" panose="020B0604020202020204" pitchFamily="34" charset="0"/>
              <a:buChar char="•"/>
            </a:pPr>
            <a:r>
              <a:rPr lang="en-US" sz="2400"/>
              <a:t>Become a Dropbox user yourself</a:t>
            </a:r>
          </a:p>
          <a:p>
            <a:pPr marL="457200" indent="-457200">
              <a:buFont typeface="Arial" panose="020B0604020202020204" pitchFamily="34" charset="0"/>
              <a:buChar char="•"/>
            </a:pPr>
            <a:r>
              <a:rPr lang="en-US" sz="2400"/>
              <a:t>Make a list of pros and cons of why </a:t>
            </a:r>
            <a:r>
              <a:rPr lang="en-US" sz="2400" i="1"/>
              <a:t>you </a:t>
            </a:r>
            <a:r>
              <a:rPr lang="en-US" sz="2400"/>
              <a:t>would switch from Dropbox to OneDrive</a:t>
            </a:r>
          </a:p>
          <a:p>
            <a:pPr marL="457200" indent="-457200">
              <a:buFont typeface="Arial" panose="020B0604020202020204" pitchFamily="34" charset="0"/>
              <a:buChar char="•"/>
            </a:pPr>
            <a:r>
              <a:rPr lang="en-US" sz="2400"/>
              <a:t>Communicate the pros of switching</a:t>
            </a:r>
          </a:p>
          <a:p>
            <a:endParaRPr lang="en-US" sz="2400"/>
          </a:p>
          <a:p>
            <a:r>
              <a:rPr lang="en-US" sz="2400"/>
              <a:t>Examples:</a:t>
            </a:r>
          </a:p>
          <a:p>
            <a:pPr marL="457200" indent="-457200">
              <a:buFont typeface="Arial" panose="020B0604020202020204" pitchFamily="34" charset="0"/>
              <a:buChar char="•"/>
            </a:pPr>
            <a:r>
              <a:rPr lang="en-US" sz="2400"/>
              <a:t>Easily promote documents from OneDrive to SharePoint Document Library to share with others</a:t>
            </a:r>
          </a:p>
          <a:p>
            <a:pPr marL="457200" indent="-457200">
              <a:buFont typeface="Arial" panose="020B0604020202020204" pitchFamily="34" charset="0"/>
              <a:buChar char="•"/>
            </a:pPr>
            <a:r>
              <a:rPr lang="en-US" sz="2400"/>
              <a:t>Native support for automatically saving documents in OneDrive as you work on them</a:t>
            </a:r>
          </a:p>
          <a:p>
            <a:pPr marL="457200" indent="-457200">
              <a:buFont typeface="Arial" panose="020B0604020202020204" pitchFamily="34" charset="0"/>
              <a:buChar char="•"/>
            </a:pPr>
            <a:r>
              <a:rPr lang="en-US" sz="2400"/>
              <a:t>Tighter integration of Office applications to OneDrive</a:t>
            </a:r>
          </a:p>
          <a:p>
            <a:endParaRPr lang="en-US" sz="2400"/>
          </a:p>
        </p:txBody>
      </p:sp>
    </p:spTree>
    <p:extLst>
      <p:ext uri="{BB962C8B-B14F-4D97-AF65-F5344CB8AC3E}">
        <p14:creationId xmlns:p14="http://schemas.microsoft.com/office/powerpoint/2010/main" val="85782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1">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0" y="2057400"/>
            <a:ext cx="2743200" cy="2743200"/>
          </a:xfrm>
          <a:prstGeom prst="ellipse">
            <a:avLst/>
          </a:prstGeom>
          <a:solidFill>
            <a:srgbClr val="262626"/>
          </a:solidFill>
          <a:ln w="174625" cmpd="thinThick">
            <a:solidFill>
              <a:srgbClr val="262626"/>
            </a:solidFill>
          </a:ln>
        </p:spPr>
        <p:txBody>
          <a:bodyPr anchor="ctr">
            <a:noAutofit/>
          </a:bodyPr>
          <a:lstStyle/>
          <a:p>
            <a:pPr algn="ctr"/>
            <a:r>
              <a:rPr lang="en-US" sz="2800">
                <a:solidFill>
                  <a:srgbClr val="FFFFFF"/>
                </a:solidFill>
              </a:rPr>
              <a:t>Solution that can be built in days or weeks</a:t>
            </a:r>
          </a:p>
        </p:txBody>
      </p:sp>
      <p:sp>
        <p:nvSpPr>
          <p:cNvPr id="4" name="Rectangle 3"/>
          <p:cNvSpPr/>
          <p:nvPr/>
        </p:nvSpPr>
        <p:spPr>
          <a:xfrm>
            <a:off x="743198" y="2291938"/>
            <a:ext cx="10632374" cy="1240534"/>
          </a:xfrm>
          <a:prstGeom prst="rect">
            <a:avLst/>
          </a:prstGeom>
        </p:spPr>
        <p:txBody>
          <a:bodyPr vert="horz" lIns="91440" tIns="45720" rIns="91440" bIns="45720" rtlCol="0" anchor="b">
            <a:normAutofit/>
          </a:bodyPr>
          <a:lstStyle/>
          <a:p>
            <a:pPr>
              <a:lnSpc>
                <a:spcPct val="90000"/>
              </a:lnSpc>
              <a:spcBef>
                <a:spcPct val="0"/>
              </a:spcBef>
            </a:pPr>
            <a:endParaRPr lang="en-US" sz="5000">
              <a:latin typeface="+mj-lt"/>
              <a:ea typeface="+mj-ea"/>
              <a:cs typeface="+mj-cs"/>
            </a:endParaRPr>
          </a:p>
        </p:txBody>
      </p:sp>
      <p:sp>
        <p:nvSpPr>
          <p:cNvPr id="5" name="Rectangle 4"/>
          <p:cNvSpPr/>
          <p:nvPr/>
        </p:nvSpPr>
        <p:spPr>
          <a:xfrm>
            <a:off x="605643" y="4553877"/>
            <a:ext cx="10632374" cy="1240534"/>
          </a:xfrm>
          <a:prstGeom prst="rect">
            <a:avLst/>
          </a:prstGeom>
        </p:spPr>
        <p:txBody>
          <a:bodyPr vert="horz" lIns="91440" tIns="45720" rIns="91440" bIns="45720" rtlCol="0" anchor="b">
            <a:noAutofit/>
          </a:bodyPr>
          <a:lstStyle/>
          <a:p>
            <a:pPr algn="ctr">
              <a:lnSpc>
                <a:spcPct val="90000"/>
              </a:lnSpc>
              <a:spcBef>
                <a:spcPct val="0"/>
              </a:spcBef>
            </a:pPr>
            <a:endParaRPr lang="en-US" sz="5000" b="1">
              <a:solidFill>
                <a:schemeClr val="accent2">
                  <a:lumMod val="75000"/>
                </a:schemeClr>
              </a:solidFill>
              <a:latin typeface="+mj-lt"/>
              <a:ea typeface="+mj-ea"/>
              <a:cs typeface="+mj-cs"/>
            </a:endParaRPr>
          </a:p>
        </p:txBody>
      </p:sp>
      <p:graphicFrame>
        <p:nvGraphicFramePr>
          <p:cNvPr id="20" name="Content Placeholder 2">
            <a:extLst>
              <a:ext uri="{FF2B5EF4-FFF2-40B4-BE49-F238E27FC236}">
                <a16:creationId xmlns:a16="http://schemas.microsoft.com/office/drawing/2014/main" id="{23F7D8F6-C5E2-4602-A7D9-E4830EF7E30E}"/>
              </a:ext>
            </a:extLst>
          </p:cNvPr>
          <p:cNvGraphicFramePr>
            <a:graphicFrameLocks noGrp="1"/>
          </p:cNvGraphicFramePr>
          <p:nvPr>
            <p:ph idx="1"/>
            <p:extLst>
              <p:ext uri="{D42A27DB-BD31-4B8C-83A1-F6EECF244321}">
                <p14:modId xmlns:p14="http://schemas.microsoft.com/office/powerpoint/2010/main" val="3847334134"/>
              </p:ext>
            </p:extLst>
          </p:nvPr>
        </p:nvGraphicFramePr>
        <p:xfrm>
          <a:off x="4038600" y="1166648"/>
          <a:ext cx="7315200" cy="45247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918938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graphicEl>
                                              <a:dgm id="{E31F974F-7488-4460-8F7B-B860F389FAD0}"/>
                                            </p:graphicEl>
                                          </p:spTgt>
                                        </p:tgtEl>
                                        <p:attrNameLst>
                                          <p:attrName>style.visibility</p:attrName>
                                        </p:attrNameLst>
                                      </p:cBhvr>
                                      <p:to>
                                        <p:strVal val="visible"/>
                                      </p:to>
                                    </p:set>
                                    <p:animEffect transition="in" filter="fade">
                                      <p:cBhvr>
                                        <p:cTn id="7" dur="500"/>
                                        <p:tgtEl>
                                          <p:spTgt spid="20">
                                            <p:graphicEl>
                                              <a:dgm id="{E31F974F-7488-4460-8F7B-B860F389FAD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graphicEl>
                                              <a:dgm id="{C59378DE-ECCB-4C36-9EB5-BBA0106713AB}"/>
                                            </p:graphicEl>
                                          </p:spTgt>
                                        </p:tgtEl>
                                        <p:attrNameLst>
                                          <p:attrName>style.visibility</p:attrName>
                                        </p:attrNameLst>
                                      </p:cBhvr>
                                      <p:to>
                                        <p:strVal val="visible"/>
                                      </p:to>
                                    </p:set>
                                    <p:animEffect transition="in" filter="fade">
                                      <p:cBhvr>
                                        <p:cTn id="12" dur="500"/>
                                        <p:tgtEl>
                                          <p:spTgt spid="20">
                                            <p:graphicEl>
                                              <a:dgm id="{C59378DE-ECCB-4C36-9EB5-BBA0106713A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0" grpId="0">
        <p:bldSub>
          <a:bldDgm bld="one"/>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90631" y="3139807"/>
            <a:ext cx="5650997" cy="2778172"/>
          </a:xfrm>
        </p:spPr>
        <p:txBody>
          <a:bodyPr vert="horz" lIns="91440" tIns="45720" rIns="91440" bIns="45720" rtlCol="0" anchor="b">
            <a:normAutofit fontScale="90000"/>
          </a:bodyPr>
          <a:lstStyle/>
          <a:p>
            <a:r>
              <a:rPr lang="en-US" sz="5400"/>
              <a:t>Incentivize Desired Behavior of Champions and Evangelists</a:t>
            </a:r>
            <a:br>
              <a:rPr lang="en-US" sz="5100"/>
            </a:br>
            <a:br>
              <a:rPr lang="en-US" sz="5100"/>
            </a:br>
            <a:endParaRPr lang="en-US" sz="5100"/>
          </a:p>
        </p:txBody>
      </p:sp>
      <p:sp>
        <p:nvSpPr>
          <p:cNvPr id="11" name="Freeform: Shape 10">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13725" r="-1" b="10284"/>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65668321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99899462-FC16-43B0-966B-FCA2634507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654295" y="478232"/>
            <a:ext cx="7034121" cy="5918673"/>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1053711"/>
            <a:ext cx="5638994" cy="1424446"/>
          </a:xfrm>
        </p:spPr>
        <p:txBody>
          <a:bodyPr>
            <a:normAutofit/>
          </a:bodyPr>
          <a:lstStyle/>
          <a:p>
            <a:r>
              <a:rPr lang="en-US">
                <a:solidFill>
                  <a:srgbClr val="FFFFFF"/>
                </a:solidFill>
              </a:rPr>
              <a:t>Why do you need Champions?</a:t>
            </a:r>
          </a:p>
        </p:txBody>
      </p:sp>
      <p:pic>
        <p:nvPicPr>
          <p:cNvPr id="6" name="Picture 2" descr="http://www.breathe4today.com/wp-content/uploads/2015/10/keep-calm-because-we-are-the-champion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7081" y="478232"/>
            <a:ext cx="2392340" cy="2789902"/>
          </a:xfrm>
          <a:prstGeom prst="rect">
            <a:avLst/>
          </a:prstGeom>
          <a:noFill/>
          <a:extLst>
            <a:ext uri="{909E8E84-426E-40DD-AFC4-6F175D3DCCD1}">
              <a14:hiddenFill xmlns:a14="http://schemas.microsoft.com/office/drawing/2010/main">
                <a:solidFill>
                  <a:srgbClr val="FFFFFF"/>
                </a:solidFill>
              </a14:hiddenFill>
            </a:ext>
          </a:extLst>
        </p:spPr>
      </p:pic>
      <p:cxnSp>
        <p:nvCxnSpPr>
          <p:cNvPr id="75" name="Straight Connector 74">
            <a:extLst>
              <a:ext uri="{FF2B5EF4-FFF2-40B4-BE49-F238E27FC236}">
                <a16:creationId xmlns:a16="http://schemas.microsoft.com/office/drawing/2014/main" id="{AAFEA932-2DF1-410C-A00A-7A1E7DBF75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30098" y="2639023"/>
            <a:ext cx="4562441" cy="0"/>
          </a:xfrm>
          <a:prstGeom prst="line">
            <a:avLst/>
          </a:prstGeom>
          <a:ln w="22225">
            <a:solidFill>
              <a:srgbClr val="E7E6E6"/>
            </a:solidFill>
          </a:ln>
        </p:spPr>
        <p:style>
          <a:lnRef idx="1">
            <a:schemeClr val="accent1"/>
          </a:lnRef>
          <a:fillRef idx="0">
            <a:schemeClr val="accent1"/>
          </a:fillRef>
          <a:effectRef idx="0">
            <a:schemeClr val="accent1"/>
          </a:effectRef>
          <a:fontRef idx="minor">
            <a:schemeClr val="tx1"/>
          </a:fontRef>
        </p:style>
      </p:cxnSp>
      <p:pic>
        <p:nvPicPr>
          <p:cNvPr id="3076" name="Picture 4" descr="http://starlegacyfoundation.org/wp-content/uploads/2015/04/champions-logo_0_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886" y="3603901"/>
            <a:ext cx="3662730" cy="276085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297762" y="2799889"/>
            <a:ext cx="5747187" cy="2987543"/>
          </a:xfrm>
        </p:spPr>
        <p:txBody>
          <a:bodyPr anchor="t">
            <a:normAutofit lnSpcReduction="10000"/>
          </a:bodyPr>
          <a:lstStyle/>
          <a:p>
            <a:pPr marL="457200" indent="-457200">
              <a:buFont typeface="Arial" panose="020B0604020202020204" pitchFamily="34" charset="0"/>
              <a:buChar char="•"/>
            </a:pPr>
            <a:r>
              <a:rPr lang="en-US" sz="2400">
                <a:solidFill>
                  <a:srgbClr val="FFFFFF"/>
                </a:solidFill>
              </a:rPr>
              <a:t>There’s just one of You!</a:t>
            </a:r>
          </a:p>
          <a:p>
            <a:pPr marL="457200" indent="-457200">
              <a:buFont typeface="Arial" panose="020B0604020202020204" pitchFamily="34" charset="0"/>
              <a:buChar char="•"/>
            </a:pPr>
            <a:r>
              <a:rPr lang="en-US" sz="2400">
                <a:solidFill>
                  <a:srgbClr val="FFFFFF"/>
                </a:solidFill>
              </a:rPr>
              <a:t>Need ownership and accountability across departments</a:t>
            </a:r>
          </a:p>
          <a:p>
            <a:pPr marL="457200" indent="-457200">
              <a:buFont typeface="Arial" panose="020B0604020202020204" pitchFamily="34" charset="0"/>
              <a:buChar char="•"/>
            </a:pPr>
            <a:r>
              <a:rPr lang="en-US" sz="2400">
                <a:solidFill>
                  <a:srgbClr val="FFFFFF"/>
                </a:solidFill>
              </a:rPr>
              <a:t>Champions help create and sustain excitement </a:t>
            </a:r>
          </a:p>
          <a:p>
            <a:pPr marL="457200" indent="-457200">
              <a:buFont typeface="Arial" panose="020B0604020202020204" pitchFamily="34" charset="0"/>
              <a:buChar char="•"/>
            </a:pPr>
            <a:r>
              <a:rPr lang="en-US" sz="2400">
                <a:solidFill>
                  <a:srgbClr val="FFFFFF"/>
                </a:solidFill>
              </a:rPr>
              <a:t>Feedback on what is and is not working and overall sentiment regarding the changes you are implementing</a:t>
            </a:r>
          </a:p>
        </p:txBody>
      </p:sp>
    </p:spTree>
    <p:extLst>
      <p:ext uri="{BB962C8B-B14F-4D97-AF65-F5344CB8AC3E}">
        <p14:creationId xmlns:p14="http://schemas.microsoft.com/office/powerpoint/2010/main" val="39212749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BDBA639-2A71-4A60-A71A-FF1836F54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grpSp>
        <p:nvGrpSpPr>
          <p:cNvPr id="11" name="Group 10">
            <a:extLst>
              <a:ext uri="{FF2B5EF4-FFF2-40B4-BE49-F238E27FC236}">
                <a16:creationId xmlns:a16="http://schemas.microsoft.com/office/drawing/2014/main" id="{5E208A8B-5EBD-4532-BE72-26414FA7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 name="Freeform 5">
              <a:extLst>
                <a:ext uri="{FF2B5EF4-FFF2-40B4-BE49-F238E27FC236}">
                  <a16:creationId xmlns:a16="http://schemas.microsoft.com/office/drawing/2014/main" id="{15D09196-B338-4AB5-A71B-CFD5FFCA62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 name="Freeform 6">
              <a:extLst>
                <a:ext uri="{FF2B5EF4-FFF2-40B4-BE49-F238E27FC236}">
                  <a16:creationId xmlns:a16="http://schemas.microsoft.com/office/drawing/2014/main" id="{F50B4463-128A-4677-A285-C017E6C543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 name="Freeform 7">
              <a:extLst>
                <a:ext uri="{FF2B5EF4-FFF2-40B4-BE49-F238E27FC236}">
                  <a16:creationId xmlns:a16="http://schemas.microsoft.com/office/drawing/2014/main" id="{1D9B95CD-F023-4DFA-9678-1E02713F7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 name="Freeform 8">
              <a:extLst>
                <a:ext uri="{FF2B5EF4-FFF2-40B4-BE49-F238E27FC236}">
                  <a16:creationId xmlns:a16="http://schemas.microsoft.com/office/drawing/2014/main" id="{1DDF47A8-BE7B-43F3-A500-F5A4656D83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 name="Freeform 9">
              <a:extLst>
                <a:ext uri="{FF2B5EF4-FFF2-40B4-BE49-F238E27FC236}">
                  <a16:creationId xmlns:a16="http://schemas.microsoft.com/office/drawing/2014/main" id="{2DD394DE-76FB-42F8-85F2-FD436F423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 name="Freeform 10">
              <a:extLst>
                <a:ext uri="{FF2B5EF4-FFF2-40B4-BE49-F238E27FC236}">
                  <a16:creationId xmlns:a16="http://schemas.microsoft.com/office/drawing/2014/main" id="{B95F2EFB-87E6-4400-AAF3-7EB8B4F15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 name="Freeform 11">
              <a:extLst>
                <a:ext uri="{FF2B5EF4-FFF2-40B4-BE49-F238E27FC236}">
                  <a16:creationId xmlns:a16="http://schemas.microsoft.com/office/drawing/2014/main" id="{1D463476-2BC7-418C-9D6F-51444B11A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 name="Freeform 12">
              <a:extLst>
                <a:ext uri="{FF2B5EF4-FFF2-40B4-BE49-F238E27FC236}">
                  <a16:creationId xmlns:a16="http://schemas.microsoft.com/office/drawing/2014/main" id="{24011122-2495-478A-81BF-ABBDEA1DA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 name="Freeform 13">
              <a:extLst>
                <a:ext uri="{FF2B5EF4-FFF2-40B4-BE49-F238E27FC236}">
                  <a16:creationId xmlns:a16="http://schemas.microsoft.com/office/drawing/2014/main" id="{C79E87C5-E5B3-476B-B539-FC9CF4A33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 name="Freeform 14">
              <a:extLst>
                <a:ext uri="{FF2B5EF4-FFF2-40B4-BE49-F238E27FC236}">
                  <a16:creationId xmlns:a16="http://schemas.microsoft.com/office/drawing/2014/main" id="{956029CA-2B38-434D-9044-5FF3A1ECD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 name="Freeform 15">
              <a:extLst>
                <a:ext uri="{FF2B5EF4-FFF2-40B4-BE49-F238E27FC236}">
                  <a16:creationId xmlns:a16="http://schemas.microsoft.com/office/drawing/2014/main" id="{9514CFB6-E8DB-43DC-B1CD-9CC2D4B27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 name="Freeform 16">
              <a:extLst>
                <a:ext uri="{FF2B5EF4-FFF2-40B4-BE49-F238E27FC236}">
                  <a16:creationId xmlns:a16="http://schemas.microsoft.com/office/drawing/2014/main" id="{BD8C1FC8-E550-45BE-9F30-822BAB3781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 name="Freeform 17">
              <a:extLst>
                <a:ext uri="{FF2B5EF4-FFF2-40B4-BE49-F238E27FC236}">
                  <a16:creationId xmlns:a16="http://schemas.microsoft.com/office/drawing/2014/main" id="{D1646B5D-A7B7-41EC-9591-0E0C0F4F94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 name="Freeform 18">
              <a:extLst>
                <a:ext uri="{FF2B5EF4-FFF2-40B4-BE49-F238E27FC236}">
                  <a16:creationId xmlns:a16="http://schemas.microsoft.com/office/drawing/2014/main" id="{E2118E93-481E-4843-987E-378187AA3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6" name="Freeform 19">
              <a:extLst>
                <a:ext uri="{FF2B5EF4-FFF2-40B4-BE49-F238E27FC236}">
                  <a16:creationId xmlns:a16="http://schemas.microsoft.com/office/drawing/2014/main" id="{77038464-F4E2-47EC-A87F-18469191E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 name="Freeform 20">
              <a:extLst>
                <a:ext uri="{FF2B5EF4-FFF2-40B4-BE49-F238E27FC236}">
                  <a16:creationId xmlns:a16="http://schemas.microsoft.com/office/drawing/2014/main" id="{FB3BBEB1-E146-408F-95B7-EE2F269DE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 name="Freeform 21">
              <a:extLst>
                <a:ext uri="{FF2B5EF4-FFF2-40B4-BE49-F238E27FC236}">
                  <a16:creationId xmlns:a16="http://schemas.microsoft.com/office/drawing/2014/main" id="{C765B285-56EC-47FC-B116-274EBBD61A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 name="Freeform 22">
              <a:extLst>
                <a:ext uri="{FF2B5EF4-FFF2-40B4-BE49-F238E27FC236}">
                  <a16:creationId xmlns:a16="http://schemas.microsoft.com/office/drawing/2014/main" id="{CB4A6191-6913-42EA-905E-8A174AE2C9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 name="Freeform 23">
              <a:extLst>
                <a:ext uri="{FF2B5EF4-FFF2-40B4-BE49-F238E27FC236}">
                  <a16:creationId xmlns:a16="http://schemas.microsoft.com/office/drawing/2014/main" id="{8ADEEF92-F481-475A-845C-5E940F0D5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2" name="Freeform: Shape 31">
            <a:extLst>
              <a:ext uri="{FF2B5EF4-FFF2-40B4-BE49-F238E27FC236}">
                <a16:creationId xmlns:a16="http://schemas.microsoft.com/office/drawing/2014/main" id="{D9C506D7-84CB-4057-A44A-465313E785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44861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34" name="Oval 32">
            <a:extLst>
              <a:ext uri="{FF2B5EF4-FFF2-40B4-BE49-F238E27FC236}">
                <a16:creationId xmlns:a16="http://schemas.microsoft.com/office/drawing/2014/main" id="{7842FC68-61FD-4700-8A22-BB8B07188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4579" y="691977"/>
            <a:ext cx="7761923"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accent6"/>
          </a:solidFill>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801D547D-C6B2-4F4F-9844-4EB580780196}"/>
              </a:ext>
            </a:extLst>
          </p:cNvPr>
          <p:cNvSpPr>
            <a:spLocks noGrp="1"/>
          </p:cNvSpPr>
          <p:nvPr>
            <p:ph type="title"/>
          </p:nvPr>
        </p:nvSpPr>
        <p:spPr>
          <a:xfrm>
            <a:off x="2693003" y="2770499"/>
            <a:ext cx="6959446" cy="1662475"/>
          </a:xfrm>
        </p:spPr>
        <p:txBody>
          <a:bodyPr vert="horz" lIns="91440" tIns="45720" rIns="91440" bIns="45720" rtlCol="0" anchor="b">
            <a:noAutofit/>
          </a:bodyPr>
          <a:lstStyle/>
          <a:p>
            <a:pPr algn="ctr"/>
            <a:r>
              <a:rPr lang="en-US" sz="3600" kern="1200">
                <a:solidFill>
                  <a:srgbClr val="FFFFFF"/>
                </a:solidFill>
                <a:latin typeface="+mj-lt"/>
                <a:ea typeface="+mj-ea"/>
                <a:cs typeface="+mj-cs"/>
              </a:rPr>
              <a:t>No need to </a:t>
            </a:r>
            <a:r>
              <a:rPr lang="en-US" sz="3600" i="1" kern="1200">
                <a:solidFill>
                  <a:srgbClr val="FFFFFF"/>
                </a:solidFill>
                <a:latin typeface="+mj-lt"/>
                <a:ea typeface="+mj-ea"/>
                <a:cs typeface="+mj-cs"/>
              </a:rPr>
              <a:t>create</a:t>
            </a:r>
            <a:r>
              <a:rPr lang="en-US" sz="3600" kern="1200">
                <a:solidFill>
                  <a:srgbClr val="FFFFFF"/>
                </a:solidFill>
                <a:latin typeface="+mj-lt"/>
                <a:ea typeface="+mj-ea"/>
                <a:cs typeface="+mj-cs"/>
              </a:rPr>
              <a:t> champions.</a:t>
            </a:r>
            <a:br>
              <a:rPr lang="en-US" sz="3600" kern="1200">
                <a:solidFill>
                  <a:srgbClr val="FFFFFF"/>
                </a:solidFill>
                <a:latin typeface="+mj-lt"/>
                <a:ea typeface="+mj-ea"/>
                <a:cs typeface="+mj-cs"/>
              </a:rPr>
            </a:br>
            <a:br>
              <a:rPr lang="en-US" sz="3600" kern="1200">
                <a:solidFill>
                  <a:srgbClr val="FFFFFF"/>
                </a:solidFill>
                <a:latin typeface="+mj-lt"/>
                <a:ea typeface="+mj-ea"/>
                <a:cs typeface="+mj-cs"/>
              </a:rPr>
            </a:br>
            <a:r>
              <a:rPr lang="en-US" sz="3600" i="1" kern="1200">
                <a:solidFill>
                  <a:srgbClr val="FFFFFF"/>
                </a:solidFill>
                <a:latin typeface="+mj-lt"/>
                <a:ea typeface="+mj-ea"/>
                <a:cs typeface="+mj-cs"/>
              </a:rPr>
              <a:t>Discover</a:t>
            </a:r>
            <a:r>
              <a:rPr lang="en-US" sz="3600" kern="1200">
                <a:solidFill>
                  <a:srgbClr val="FFFFFF"/>
                </a:solidFill>
                <a:latin typeface="+mj-lt"/>
                <a:ea typeface="+mj-ea"/>
                <a:cs typeface="+mj-cs"/>
              </a:rPr>
              <a:t> existing </a:t>
            </a:r>
            <a:r>
              <a:rPr lang="en-US" sz="3600" i="1" kern="1200">
                <a:solidFill>
                  <a:srgbClr val="FFFFFF"/>
                </a:solidFill>
                <a:latin typeface="+mj-lt"/>
                <a:ea typeface="+mj-ea"/>
                <a:cs typeface="+mj-cs"/>
              </a:rPr>
              <a:t>influencers</a:t>
            </a:r>
            <a:r>
              <a:rPr lang="en-US" sz="3600" kern="1200">
                <a:solidFill>
                  <a:srgbClr val="FFFFFF"/>
                </a:solidFill>
                <a:latin typeface="+mj-lt"/>
                <a:ea typeface="+mj-ea"/>
                <a:cs typeface="+mj-cs"/>
              </a:rPr>
              <a:t> and get them on your side.</a:t>
            </a:r>
          </a:p>
        </p:txBody>
      </p:sp>
    </p:spTree>
    <p:extLst>
      <p:ext uri="{BB962C8B-B14F-4D97-AF65-F5344CB8AC3E}">
        <p14:creationId xmlns:p14="http://schemas.microsoft.com/office/powerpoint/2010/main" val="19464101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4955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4256" y="4767072"/>
            <a:ext cx="6594189" cy="1625210"/>
          </a:xfrm>
        </p:spPr>
        <p:txBody>
          <a:bodyPr>
            <a:normAutofit/>
          </a:bodyPr>
          <a:lstStyle/>
          <a:p>
            <a:r>
              <a:rPr lang="en-US" sz="2400">
                <a:solidFill>
                  <a:srgbClr val="FFFFFF"/>
                </a:solidFill>
              </a:rPr>
              <a:t>Why would anyone want to be a ‘Champion’?</a:t>
            </a:r>
            <a:br>
              <a:rPr lang="en-US" sz="2400">
                <a:solidFill>
                  <a:srgbClr val="FFFFFF"/>
                </a:solidFill>
              </a:rPr>
            </a:br>
            <a:r>
              <a:rPr lang="en-US" sz="2400">
                <a:solidFill>
                  <a:srgbClr val="FFFFFF"/>
                </a:solidFill>
              </a:rPr>
              <a:t>(additional possible titles: Champions, Evangelists, MVPs)</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8402" r="8253" b="-1"/>
          <a:stretch/>
        </p:blipFill>
        <p:spPr>
          <a:xfrm>
            <a:off x="327547" y="261772"/>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8029320" y="917725"/>
            <a:ext cx="3394150" cy="5012812"/>
          </a:xfrm>
        </p:spPr>
        <p:txBody>
          <a:bodyPr anchor="ctr">
            <a:normAutofit/>
          </a:bodyPr>
          <a:lstStyle/>
          <a:p>
            <a:pPr marL="514350" indent="-514350">
              <a:buFont typeface="+mj-lt"/>
              <a:buAutoNum type="arabicPeriod"/>
            </a:pPr>
            <a:r>
              <a:rPr lang="en-US" sz="2400">
                <a:solidFill>
                  <a:srgbClr val="FFFFFF"/>
                </a:solidFill>
              </a:rPr>
              <a:t>Money alone rarely ever truly motivates people</a:t>
            </a:r>
          </a:p>
          <a:p>
            <a:pPr marL="514350" indent="-514350">
              <a:buFont typeface="+mj-lt"/>
              <a:buAutoNum type="arabicPeriod"/>
            </a:pPr>
            <a:r>
              <a:rPr lang="en-US" sz="2400">
                <a:solidFill>
                  <a:srgbClr val="FFFFFF"/>
                </a:solidFill>
              </a:rPr>
              <a:t>Increased visibility to senior management</a:t>
            </a:r>
          </a:p>
          <a:p>
            <a:pPr marL="514350" indent="-514350">
              <a:buFont typeface="+mj-lt"/>
              <a:buAutoNum type="arabicPeriod"/>
            </a:pPr>
            <a:r>
              <a:rPr lang="en-US" sz="2400">
                <a:solidFill>
                  <a:srgbClr val="FFFFFF"/>
                </a:solidFill>
              </a:rPr>
              <a:t>Help define and shape business and technology roadmap</a:t>
            </a:r>
          </a:p>
          <a:p>
            <a:pPr marL="514350" indent="-514350">
              <a:buFont typeface="+mj-lt"/>
              <a:buAutoNum type="arabicPeriod"/>
            </a:pPr>
            <a:r>
              <a:rPr lang="en-US" sz="2400">
                <a:solidFill>
                  <a:srgbClr val="FFFFFF"/>
                </a:solidFill>
              </a:rPr>
              <a:t>Visible distinction of honor (Bragging rights!)</a:t>
            </a:r>
          </a:p>
        </p:txBody>
      </p:sp>
    </p:spTree>
    <p:extLst>
      <p:ext uri="{BB962C8B-B14F-4D97-AF65-F5344CB8AC3E}">
        <p14:creationId xmlns:p14="http://schemas.microsoft.com/office/powerpoint/2010/main" val="37171535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BDBA639-2A71-4A60-A71A-FF1836F54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grpSp>
        <p:nvGrpSpPr>
          <p:cNvPr id="11" name="Group 10">
            <a:extLst>
              <a:ext uri="{FF2B5EF4-FFF2-40B4-BE49-F238E27FC236}">
                <a16:creationId xmlns:a16="http://schemas.microsoft.com/office/drawing/2014/main" id="{5E208A8B-5EBD-4532-BE72-26414FA7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2" name="Freeform 5">
              <a:extLst>
                <a:ext uri="{FF2B5EF4-FFF2-40B4-BE49-F238E27FC236}">
                  <a16:creationId xmlns:a16="http://schemas.microsoft.com/office/drawing/2014/main" id="{15D09196-B338-4AB5-A71B-CFD5FFCA62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 name="Freeform 6">
              <a:extLst>
                <a:ext uri="{FF2B5EF4-FFF2-40B4-BE49-F238E27FC236}">
                  <a16:creationId xmlns:a16="http://schemas.microsoft.com/office/drawing/2014/main" id="{F50B4463-128A-4677-A285-C017E6C543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 name="Freeform 7">
              <a:extLst>
                <a:ext uri="{FF2B5EF4-FFF2-40B4-BE49-F238E27FC236}">
                  <a16:creationId xmlns:a16="http://schemas.microsoft.com/office/drawing/2014/main" id="{1D9B95CD-F023-4DFA-9678-1E02713F7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 name="Freeform 8">
              <a:extLst>
                <a:ext uri="{FF2B5EF4-FFF2-40B4-BE49-F238E27FC236}">
                  <a16:creationId xmlns:a16="http://schemas.microsoft.com/office/drawing/2014/main" id="{1DDF47A8-BE7B-43F3-A500-F5A4656D83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 name="Freeform 9">
              <a:extLst>
                <a:ext uri="{FF2B5EF4-FFF2-40B4-BE49-F238E27FC236}">
                  <a16:creationId xmlns:a16="http://schemas.microsoft.com/office/drawing/2014/main" id="{2DD394DE-76FB-42F8-85F2-FD436F423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 name="Freeform 10">
              <a:extLst>
                <a:ext uri="{FF2B5EF4-FFF2-40B4-BE49-F238E27FC236}">
                  <a16:creationId xmlns:a16="http://schemas.microsoft.com/office/drawing/2014/main" id="{B95F2EFB-87E6-4400-AAF3-7EB8B4F15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 name="Freeform 11">
              <a:extLst>
                <a:ext uri="{FF2B5EF4-FFF2-40B4-BE49-F238E27FC236}">
                  <a16:creationId xmlns:a16="http://schemas.microsoft.com/office/drawing/2014/main" id="{1D463476-2BC7-418C-9D6F-51444B11A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 name="Freeform 12">
              <a:extLst>
                <a:ext uri="{FF2B5EF4-FFF2-40B4-BE49-F238E27FC236}">
                  <a16:creationId xmlns:a16="http://schemas.microsoft.com/office/drawing/2014/main" id="{24011122-2495-478A-81BF-ABBDEA1DA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 name="Freeform 13">
              <a:extLst>
                <a:ext uri="{FF2B5EF4-FFF2-40B4-BE49-F238E27FC236}">
                  <a16:creationId xmlns:a16="http://schemas.microsoft.com/office/drawing/2014/main" id="{C79E87C5-E5B3-476B-B539-FC9CF4A33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 name="Freeform 14">
              <a:extLst>
                <a:ext uri="{FF2B5EF4-FFF2-40B4-BE49-F238E27FC236}">
                  <a16:creationId xmlns:a16="http://schemas.microsoft.com/office/drawing/2014/main" id="{956029CA-2B38-434D-9044-5FF3A1ECD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 name="Freeform 15">
              <a:extLst>
                <a:ext uri="{FF2B5EF4-FFF2-40B4-BE49-F238E27FC236}">
                  <a16:creationId xmlns:a16="http://schemas.microsoft.com/office/drawing/2014/main" id="{9514CFB6-E8DB-43DC-B1CD-9CC2D4B27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 name="Freeform 16">
              <a:extLst>
                <a:ext uri="{FF2B5EF4-FFF2-40B4-BE49-F238E27FC236}">
                  <a16:creationId xmlns:a16="http://schemas.microsoft.com/office/drawing/2014/main" id="{BD8C1FC8-E550-45BE-9F30-822BAB3781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 name="Freeform 17">
              <a:extLst>
                <a:ext uri="{FF2B5EF4-FFF2-40B4-BE49-F238E27FC236}">
                  <a16:creationId xmlns:a16="http://schemas.microsoft.com/office/drawing/2014/main" id="{D1646B5D-A7B7-41EC-9591-0E0C0F4F94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 name="Freeform 18">
              <a:extLst>
                <a:ext uri="{FF2B5EF4-FFF2-40B4-BE49-F238E27FC236}">
                  <a16:creationId xmlns:a16="http://schemas.microsoft.com/office/drawing/2014/main" id="{E2118E93-481E-4843-987E-378187AA3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6" name="Freeform 19">
              <a:extLst>
                <a:ext uri="{FF2B5EF4-FFF2-40B4-BE49-F238E27FC236}">
                  <a16:creationId xmlns:a16="http://schemas.microsoft.com/office/drawing/2014/main" id="{77038464-F4E2-47EC-A87F-18469191E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 name="Freeform 20">
              <a:extLst>
                <a:ext uri="{FF2B5EF4-FFF2-40B4-BE49-F238E27FC236}">
                  <a16:creationId xmlns:a16="http://schemas.microsoft.com/office/drawing/2014/main" id="{FB3BBEB1-E146-408F-95B7-EE2F269DE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 name="Freeform 21">
              <a:extLst>
                <a:ext uri="{FF2B5EF4-FFF2-40B4-BE49-F238E27FC236}">
                  <a16:creationId xmlns:a16="http://schemas.microsoft.com/office/drawing/2014/main" id="{C765B285-56EC-47FC-B116-274EBBD61A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 name="Freeform 22">
              <a:extLst>
                <a:ext uri="{FF2B5EF4-FFF2-40B4-BE49-F238E27FC236}">
                  <a16:creationId xmlns:a16="http://schemas.microsoft.com/office/drawing/2014/main" id="{CB4A6191-6913-42EA-905E-8A174AE2C9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 name="Freeform 23">
              <a:extLst>
                <a:ext uri="{FF2B5EF4-FFF2-40B4-BE49-F238E27FC236}">
                  <a16:creationId xmlns:a16="http://schemas.microsoft.com/office/drawing/2014/main" id="{8ADEEF92-F481-475A-845C-5E940F0D5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2" name="Freeform: Shape 31">
            <a:extLst>
              <a:ext uri="{FF2B5EF4-FFF2-40B4-BE49-F238E27FC236}">
                <a16:creationId xmlns:a16="http://schemas.microsoft.com/office/drawing/2014/main" id="{D9C506D7-84CB-4057-A44A-465313E785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44861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34" name="Oval 32">
            <a:extLst>
              <a:ext uri="{FF2B5EF4-FFF2-40B4-BE49-F238E27FC236}">
                <a16:creationId xmlns:a16="http://schemas.microsoft.com/office/drawing/2014/main" id="{7842FC68-61FD-4700-8A22-BB8B07188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4579" y="691977"/>
            <a:ext cx="7761923"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accent6"/>
          </a:solidFill>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801D547D-C6B2-4F4F-9844-4EB580780196}"/>
              </a:ext>
            </a:extLst>
          </p:cNvPr>
          <p:cNvSpPr>
            <a:spLocks noGrp="1"/>
          </p:cNvSpPr>
          <p:nvPr>
            <p:ph type="title"/>
          </p:nvPr>
        </p:nvSpPr>
        <p:spPr>
          <a:xfrm>
            <a:off x="2693003" y="2770499"/>
            <a:ext cx="6959446" cy="1137983"/>
          </a:xfrm>
        </p:spPr>
        <p:txBody>
          <a:bodyPr vert="horz" lIns="91440" tIns="45720" rIns="91440" bIns="45720" rtlCol="0" anchor="b">
            <a:noAutofit/>
          </a:bodyPr>
          <a:lstStyle/>
          <a:p>
            <a:pPr algn="ctr"/>
            <a:r>
              <a:rPr lang="en-US" sz="3600" kern="1200">
                <a:solidFill>
                  <a:srgbClr val="FFFFFF"/>
                </a:solidFill>
                <a:latin typeface="+mj-lt"/>
                <a:ea typeface="+mj-ea"/>
                <a:cs typeface="+mj-cs"/>
              </a:rPr>
              <a:t>Reward the behaviors </a:t>
            </a:r>
            <a:br>
              <a:rPr lang="en-US" sz="3600" kern="1200">
                <a:solidFill>
                  <a:srgbClr val="FFFFFF"/>
                </a:solidFill>
                <a:latin typeface="+mj-lt"/>
                <a:ea typeface="+mj-ea"/>
                <a:cs typeface="+mj-cs"/>
              </a:rPr>
            </a:br>
            <a:r>
              <a:rPr lang="en-US" sz="3600" kern="1200">
                <a:solidFill>
                  <a:srgbClr val="FFFFFF"/>
                </a:solidFill>
                <a:latin typeface="+mj-lt"/>
                <a:ea typeface="+mj-ea"/>
                <a:cs typeface="+mj-cs"/>
              </a:rPr>
              <a:t>you wish to see</a:t>
            </a:r>
          </a:p>
        </p:txBody>
      </p:sp>
    </p:spTree>
    <p:extLst>
      <p:ext uri="{BB962C8B-B14F-4D97-AF65-F5344CB8AC3E}">
        <p14:creationId xmlns:p14="http://schemas.microsoft.com/office/powerpoint/2010/main" val="6247546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5555856-9970-4BC3-9AA9-6A917F53A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9972" y="0"/>
            <a:ext cx="6421721"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7F487851-BFAF-46D8-A1ED-50CAD6E46F5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B8318DCF-0B27-4D89-9A9D-DE48973F4FB8}"/>
              </a:ext>
            </a:extLst>
          </p:cNvPr>
          <p:cNvSpPr>
            <a:spLocks noGrp="1"/>
          </p:cNvSpPr>
          <p:nvPr>
            <p:ph type="title"/>
          </p:nvPr>
        </p:nvSpPr>
        <p:spPr>
          <a:xfrm>
            <a:off x="804483" y="1994895"/>
            <a:ext cx="4805996" cy="1297115"/>
          </a:xfrm>
        </p:spPr>
        <p:txBody>
          <a:bodyPr vert="horz" lIns="91440" tIns="45720" rIns="91440" bIns="45720" rtlCol="0" anchor="t">
            <a:normAutofit/>
          </a:bodyPr>
          <a:lstStyle/>
          <a:p>
            <a:r>
              <a:rPr lang="en-US" sz="4100" kern="1200">
                <a:solidFill>
                  <a:srgbClr val="000000"/>
                </a:solidFill>
                <a:latin typeface="+mj-lt"/>
                <a:ea typeface="+mj-ea"/>
                <a:cs typeface="+mj-cs"/>
              </a:rPr>
              <a:t>Even simple gestures go a long way</a:t>
            </a:r>
          </a:p>
        </p:txBody>
      </p:sp>
      <p:sp>
        <p:nvSpPr>
          <p:cNvPr id="3" name="Text Placeholder 2">
            <a:extLst>
              <a:ext uri="{FF2B5EF4-FFF2-40B4-BE49-F238E27FC236}">
                <a16:creationId xmlns:a16="http://schemas.microsoft.com/office/drawing/2014/main" id="{BD1D260A-27BE-46EC-A27C-78263B22F5D8}"/>
              </a:ext>
            </a:extLst>
          </p:cNvPr>
          <p:cNvSpPr>
            <a:spLocks noGrp="1"/>
          </p:cNvSpPr>
          <p:nvPr>
            <p:ph type="body" idx="1"/>
          </p:nvPr>
        </p:nvSpPr>
        <p:spPr>
          <a:xfrm>
            <a:off x="804788" y="3428999"/>
            <a:ext cx="4805691" cy="838831"/>
          </a:xfrm>
        </p:spPr>
        <p:txBody>
          <a:bodyPr vert="horz" lIns="91440" tIns="45720" rIns="91440" bIns="45720" rtlCol="0" anchor="b">
            <a:normAutofit/>
          </a:bodyPr>
          <a:lstStyle/>
          <a:p>
            <a:endParaRPr lang="en-US" sz="1800" kern="1200">
              <a:solidFill>
                <a:srgbClr val="000000"/>
              </a:solidFill>
              <a:latin typeface="+mn-lt"/>
              <a:ea typeface="+mn-ea"/>
              <a:cs typeface="+mn-cs"/>
            </a:endParaRPr>
          </a:p>
        </p:txBody>
      </p:sp>
      <p:sp>
        <p:nvSpPr>
          <p:cNvPr id="15" name="Freeform 50">
            <a:extLst>
              <a:ext uri="{FF2B5EF4-FFF2-40B4-BE49-F238E27FC236}">
                <a16:creationId xmlns:a16="http://schemas.microsoft.com/office/drawing/2014/main" id="{13722DD7-BA73-4776-93A3-94491FEF72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7121" y="581159"/>
            <a:ext cx="5464879" cy="6276841"/>
          </a:xfrm>
          <a:custGeom>
            <a:avLst/>
            <a:gdLst>
              <a:gd name="connsiteX0" fmla="*/ 3299930 w 5464879"/>
              <a:gd name="connsiteY0" fmla="*/ 0 h 6276841"/>
              <a:gd name="connsiteX1" fmla="*/ 5398992 w 5464879"/>
              <a:gd name="connsiteY1" fmla="*/ 753544 h 6276841"/>
              <a:gd name="connsiteX2" fmla="*/ 5464879 w 5464879"/>
              <a:gd name="connsiteY2" fmla="*/ 813426 h 6276841"/>
              <a:gd name="connsiteX3" fmla="*/ 5464879 w 5464879"/>
              <a:gd name="connsiteY3" fmla="*/ 5786434 h 6276841"/>
              <a:gd name="connsiteX4" fmla="*/ 5398992 w 5464879"/>
              <a:gd name="connsiteY4" fmla="*/ 5846317 h 6276841"/>
              <a:gd name="connsiteX5" fmla="*/ 4872873 w 5464879"/>
              <a:gd name="connsiteY5" fmla="*/ 6201577 h 6276841"/>
              <a:gd name="connsiteX6" fmla="*/ 4716632 w 5464879"/>
              <a:gd name="connsiteY6" fmla="*/ 6276841 h 6276841"/>
              <a:gd name="connsiteX7" fmla="*/ 1883227 w 5464879"/>
              <a:gd name="connsiteY7" fmla="*/ 6276841 h 6276841"/>
              <a:gd name="connsiteX8" fmla="*/ 1726987 w 5464879"/>
              <a:gd name="connsiteY8" fmla="*/ 6201577 h 6276841"/>
              <a:gd name="connsiteX9" fmla="*/ 0 w 5464879"/>
              <a:gd name="connsiteY9" fmla="*/ 3299930 h 6276841"/>
              <a:gd name="connsiteX10" fmla="*/ 3299930 w 5464879"/>
              <a:gd name="connsiteY10" fmla="*/ 0 h 6276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64879" h="6276841">
                <a:moveTo>
                  <a:pt x="3299930" y="0"/>
                </a:moveTo>
                <a:cubicBezTo>
                  <a:pt x="4097274" y="0"/>
                  <a:pt x="4828569" y="282789"/>
                  <a:pt x="5398992" y="753544"/>
                </a:cubicBezTo>
                <a:lnTo>
                  <a:pt x="5464879" y="813426"/>
                </a:lnTo>
                <a:lnTo>
                  <a:pt x="5464879" y="5786434"/>
                </a:lnTo>
                <a:lnTo>
                  <a:pt x="5398992" y="5846317"/>
                </a:lnTo>
                <a:cubicBezTo>
                  <a:pt x="5236014" y="5980818"/>
                  <a:pt x="5059904" y="6099975"/>
                  <a:pt x="4872873" y="6201577"/>
                </a:cubicBezTo>
                <a:lnTo>
                  <a:pt x="4716632" y="6276841"/>
                </a:lnTo>
                <a:lnTo>
                  <a:pt x="1883227" y="6276841"/>
                </a:lnTo>
                <a:lnTo>
                  <a:pt x="1726987" y="6201577"/>
                </a:lnTo>
                <a:cubicBezTo>
                  <a:pt x="698316" y="5642769"/>
                  <a:pt x="0" y="4552900"/>
                  <a:pt x="0" y="3299930"/>
                </a:cubicBezTo>
                <a:cubicBezTo>
                  <a:pt x="0" y="1477429"/>
                  <a:pt x="1477429" y="0"/>
                  <a:pt x="3299930"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75000"/>
                  </a:schemeClr>
                </a:gs>
                <a:gs pos="100000">
                  <a:schemeClr val="bg2">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close up of a logo&#10;&#10;Description automatically generated">
            <a:extLst>
              <a:ext uri="{FF2B5EF4-FFF2-40B4-BE49-F238E27FC236}">
                <a16:creationId xmlns:a16="http://schemas.microsoft.com/office/drawing/2014/main" id="{4DBE85B3-C434-40EC-A240-643EB7288C1A}"/>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709770" y="2690267"/>
            <a:ext cx="4141760" cy="2391866"/>
          </a:xfrm>
          <a:prstGeom prst="rect">
            <a:avLst/>
          </a:prstGeom>
        </p:spPr>
      </p:pic>
    </p:spTree>
    <p:extLst>
      <p:ext uri="{BB962C8B-B14F-4D97-AF65-F5344CB8AC3E}">
        <p14:creationId xmlns:p14="http://schemas.microsoft.com/office/powerpoint/2010/main" val="929799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Top Corners Rounded 9">
            <a:extLst>
              <a:ext uri="{FF2B5EF4-FFF2-40B4-BE49-F238E27FC236}">
                <a16:creationId xmlns:a16="http://schemas.microsoft.com/office/drawing/2014/main" id="{76E6212F-EB21-4328-8386-832840CB4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529466" y="996722"/>
            <a:ext cx="5923488" cy="4864556"/>
          </a:xfrm>
          <a:prstGeom prst="round2SameRect">
            <a:avLst>
              <a:gd name="adj1" fmla="val 3762"/>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Top Corners Rounded 11">
            <a:extLst>
              <a:ext uri="{FF2B5EF4-FFF2-40B4-BE49-F238E27FC236}">
                <a16:creationId xmlns:a16="http://schemas.microsoft.com/office/drawing/2014/main" id="{9E74304E-CF2D-41E1-92CF-7FC508311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57200" y="1050468"/>
            <a:ext cx="5609397" cy="4757058"/>
          </a:xfrm>
          <a:prstGeom prst="round2SameRect">
            <a:avLst>
              <a:gd name="adj1" fmla="val 2061"/>
              <a:gd name="adj2" fmla="val 0"/>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4717401F-8127-4697-8085-3D6C69B5D2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4071" y="4559531"/>
            <a:ext cx="1597456" cy="0"/>
          </a:xfrm>
          <a:prstGeom prst="line">
            <a:avLst/>
          </a:prstGeom>
          <a:ln w="508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7823" y="467256"/>
            <a:ext cx="6054004" cy="5766440"/>
          </a:xfrm>
          <a:prstGeom prst="rect">
            <a:avLst/>
          </a:prstGeom>
        </p:spPr>
      </p:pic>
      <p:sp>
        <p:nvSpPr>
          <p:cNvPr id="9" name="Title 1">
            <a:extLst>
              <a:ext uri="{FF2B5EF4-FFF2-40B4-BE49-F238E27FC236}">
                <a16:creationId xmlns:a16="http://schemas.microsoft.com/office/drawing/2014/main" id="{655559EC-8413-4F0B-8E4A-2B60CF744AE3}"/>
              </a:ext>
            </a:extLst>
          </p:cNvPr>
          <p:cNvSpPr txBox="1">
            <a:spLocks/>
          </p:cNvSpPr>
          <p:nvPr/>
        </p:nvSpPr>
        <p:spPr>
          <a:xfrm>
            <a:off x="156117" y="2386363"/>
            <a:ext cx="4381013" cy="1744311"/>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a:solidFill>
                  <a:schemeClr val="bg1"/>
                </a:solidFill>
              </a:rPr>
              <a:t>Facilitate </a:t>
            </a:r>
          </a:p>
          <a:p>
            <a:r>
              <a:rPr lang="en-US" sz="5400">
                <a:solidFill>
                  <a:schemeClr val="bg1"/>
                </a:solidFill>
              </a:rPr>
              <a:t>Peer-to-Peer Learning</a:t>
            </a:r>
          </a:p>
        </p:txBody>
      </p:sp>
    </p:spTree>
    <p:extLst>
      <p:ext uri="{BB962C8B-B14F-4D97-AF65-F5344CB8AC3E}">
        <p14:creationId xmlns:p14="http://schemas.microsoft.com/office/powerpoint/2010/main" val="4052775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7" name="Freeform: Shape 26">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Freeform: Shape 28">
            <a:extLst>
              <a:ext uri="{FF2B5EF4-FFF2-40B4-BE49-F238E27FC236}">
                <a16:creationId xmlns:a16="http://schemas.microsoft.com/office/drawing/2014/main" id="{F55FFF17-D3D5-4F58-BA56-54EA901CE0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D489316-98F8-49DF-BE54-E15329D86A6A}"/>
              </a:ext>
            </a:extLst>
          </p:cNvPr>
          <p:cNvSpPr>
            <a:spLocks noGrp="1"/>
          </p:cNvSpPr>
          <p:nvPr>
            <p:ph type="title"/>
          </p:nvPr>
        </p:nvSpPr>
        <p:spPr>
          <a:xfrm>
            <a:off x="804673" y="1409700"/>
            <a:ext cx="4152900" cy="2809875"/>
          </a:xfrm>
        </p:spPr>
        <p:txBody>
          <a:bodyPr vert="horz" lIns="91440" tIns="45720" rIns="91440" bIns="45720" rtlCol="0" anchor="b">
            <a:normAutofit/>
          </a:bodyPr>
          <a:lstStyle/>
          <a:p>
            <a:r>
              <a:rPr lang="en-US" sz="4600" kern="1200">
                <a:solidFill>
                  <a:schemeClr val="bg1">
                    <a:lumMod val="85000"/>
                    <a:lumOff val="15000"/>
                  </a:schemeClr>
                </a:solidFill>
                <a:latin typeface="+mj-lt"/>
                <a:ea typeface="+mj-ea"/>
                <a:cs typeface="+mj-cs"/>
              </a:rPr>
              <a:t>My story of training end users in Chicago</a:t>
            </a:r>
          </a:p>
        </p:txBody>
      </p:sp>
      <p:pic>
        <p:nvPicPr>
          <p:cNvPr id="7" name="Graphic 6" descr="Users">
            <a:extLst>
              <a:ext uri="{FF2B5EF4-FFF2-40B4-BE49-F238E27FC236}">
                <a16:creationId xmlns:a16="http://schemas.microsoft.com/office/drawing/2014/main" id="{55CB3FF9-0A20-453D-AE5F-509CE6FE892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10089" y="1409700"/>
            <a:ext cx="4286250" cy="4286250"/>
          </a:xfrm>
          <a:prstGeom prst="rect">
            <a:avLst/>
          </a:prstGeom>
        </p:spPr>
      </p:pic>
    </p:spTree>
    <p:extLst>
      <p:ext uri="{BB962C8B-B14F-4D97-AF65-F5344CB8AC3E}">
        <p14:creationId xmlns:p14="http://schemas.microsoft.com/office/powerpoint/2010/main" val="306989169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4" name="Picture 6" descr="https://media.licdn.com/mpr/mpr/p/8/005/072/192/3ee10ee.jpg"/>
          <p:cNvPicPr>
            <a:picLocks noChangeAspect="1" noChangeArrowheads="1"/>
          </p:cNvPicPr>
          <p:nvPr/>
        </p:nvPicPr>
        <p:blipFill rotWithShape="1">
          <a:blip r:embed="rId3">
            <a:extLst>
              <a:ext uri="{28A0092B-C50C-407E-A947-70E740481C1C}">
                <a14:useLocalDpi xmlns:a14="http://schemas.microsoft.com/office/drawing/2010/main" val="0"/>
              </a:ext>
            </a:extLst>
          </a:blip>
          <a:srcRect t="5033" b="13445"/>
          <a:stretch/>
        </p:blipFill>
        <p:spPr bwMode="auto">
          <a:xfrm>
            <a:off x="20" y="10"/>
            <a:ext cx="12191980" cy="6857990"/>
          </a:xfrm>
          <a:prstGeom prst="rect">
            <a:avLst/>
          </a:prstGeom>
          <a:extLst>
            <a:ext uri="{909E8E84-426E-40DD-AFC4-6F175D3DCCD1}">
              <a14:hiddenFill xmlns:a14="http://schemas.microsoft.com/office/drawing/2010/main">
                <a:solidFill>
                  <a:srgbClr val="FFFFFF"/>
                </a:solidFill>
              </a14:hiddenFill>
            </a:ext>
          </a:extLst>
        </p:spPr>
      </p:pic>
      <p:sp>
        <p:nvSpPr>
          <p:cNvPr id="2056"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p:cNvSpPr>
            <a:spLocks noGrp="1"/>
          </p:cNvSpPr>
          <p:nvPr>
            <p:ph type="title"/>
          </p:nvPr>
        </p:nvSpPr>
        <p:spPr>
          <a:xfrm>
            <a:off x="8022021" y="3231931"/>
            <a:ext cx="3852041" cy="1834056"/>
          </a:xfrm>
        </p:spPr>
        <p:txBody>
          <a:bodyPr vert="horz" lIns="91440" tIns="45720" rIns="91440" bIns="45720" rtlCol="0" anchor="b">
            <a:normAutofit/>
          </a:bodyPr>
          <a:lstStyle/>
          <a:p>
            <a:pPr algn="ctr"/>
            <a:r>
              <a:rPr lang="en-US" sz="3100" b="1"/>
              <a:t>Challenge</a:t>
            </a:r>
            <a:r>
              <a:rPr lang="en-US" sz="3100"/>
              <a:t> </a:t>
            </a:r>
            <a:br>
              <a:rPr lang="en-US" sz="3100"/>
            </a:br>
            <a:r>
              <a:rPr lang="en-US" sz="3100"/>
              <a:t>Traditional training doesn’t work for end users</a:t>
            </a:r>
          </a:p>
        </p:txBody>
      </p:sp>
      <p:cxnSp>
        <p:nvCxnSpPr>
          <p:cNvPr id="77" name="Straight Connector 76">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88386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38941" y="-53787"/>
            <a:ext cx="12430941" cy="6911787"/>
          </a:xfrm>
          <a:prstGeom prst="rect">
            <a:avLst/>
          </a:prstGeom>
        </p:spPr>
      </p:pic>
      <p:sp>
        <p:nvSpPr>
          <p:cNvPr id="7" name="Rectangle 6"/>
          <p:cNvSpPr/>
          <p:nvPr/>
        </p:nvSpPr>
        <p:spPr>
          <a:xfrm>
            <a:off x="8370794" y="522451"/>
            <a:ext cx="3407218" cy="5423274"/>
          </a:xfrm>
          <a:prstGeom prst="rect">
            <a:avLst/>
          </a:prstGeom>
          <a:solidFill>
            <a:srgbClr val="4F81B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03" tIns="60952" rIns="121903" bIns="60952" numCol="1" spcCol="0" rtlCol="0" fromWordArt="0" anchor="ctr" anchorCtr="0" forceAA="0" compatLnSpc="1">
            <a:prstTxWarp prst="textNoShape">
              <a:avLst/>
            </a:prstTxWarp>
            <a:noAutofit/>
          </a:bodyPr>
          <a:lstStyle/>
          <a:p>
            <a:pPr algn="ctr"/>
            <a:r>
              <a:rPr lang="en-US" sz="3733">
                <a:latin typeface="Segoe UI Light" panose="020B0502040204020203" pitchFamily="34" charset="0"/>
                <a:cs typeface="Segoe UI Light" panose="020B0502040204020203" pitchFamily="34" charset="0"/>
              </a:rPr>
              <a:t>Users cannot be made to do things they don’t want to do</a:t>
            </a:r>
          </a:p>
        </p:txBody>
      </p:sp>
    </p:spTree>
    <p:extLst>
      <p:ext uri="{BB962C8B-B14F-4D97-AF65-F5344CB8AC3E}">
        <p14:creationId xmlns:p14="http://schemas.microsoft.com/office/powerpoint/2010/main" val="16639286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D2D4E04-E7A6-4374-B7C9-063BEA7A0201}"/>
              </a:ext>
            </a:extLst>
          </p:cNvPr>
          <p:cNvSpPr>
            <a:spLocks noGrp="1"/>
          </p:cNvSpPr>
          <p:nvPr>
            <p:ph type="title"/>
          </p:nvPr>
        </p:nvSpPr>
        <p:spPr>
          <a:xfrm>
            <a:off x="6746628" y="1783959"/>
            <a:ext cx="4645250" cy="2889114"/>
          </a:xfrm>
        </p:spPr>
        <p:txBody>
          <a:bodyPr vert="horz" lIns="91440" tIns="45720" rIns="91440" bIns="45720" rtlCol="0" anchor="b">
            <a:normAutofit/>
          </a:bodyPr>
          <a:lstStyle/>
          <a:p>
            <a:r>
              <a:rPr lang="en-US" sz="4700" kern="1200">
                <a:solidFill>
                  <a:schemeClr val="bg1"/>
                </a:solidFill>
                <a:latin typeface="+mj-lt"/>
                <a:ea typeface="+mj-ea"/>
                <a:cs typeface="+mj-cs"/>
              </a:rPr>
              <a:t>Do end users want to be </a:t>
            </a:r>
            <a:r>
              <a:rPr lang="en-US" sz="4700" i="1" kern="1200">
                <a:solidFill>
                  <a:srgbClr val="FF0000"/>
                </a:solidFill>
                <a:latin typeface="+mj-lt"/>
                <a:ea typeface="+mj-ea"/>
                <a:cs typeface="+mj-cs"/>
              </a:rPr>
              <a:t>trained</a:t>
            </a:r>
            <a:r>
              <a:rPr lang="en-US" sz="4700" kern="1200">
                <a:solidFill>
                  <a:schemeClr val="bg1"/>
                </a:solidFill>
                <a:latin typeface="+mj-lt"/>
                <a:ea typeface="+mj-ea"/>
                <a:cs typeface="+mj-cs"/>
              </a:rPr>
              <a:t>… or </a:t>
            </a:r>
            <a:r>
              <a:rPr lang="en-US" sz="4700" i="1" kern="1200">
                <a:solidFill>
                  <a:srgbClr val="FF0000"/>
                </a:solidFill>
                <a:latin typeface="+mj-lt"/>
                <a:ea typeface="+mj-ea"/>
                <a:cs typeface="+mj-cs"/>
              </a:rPr>
              <a:t>helped</a:t>
            </a:r>
            <a:r>
              <a:rPr lang="en-US" sz="4700" kern="1200">
                <a:solidFill>
                  <a:schemeClr val="bg1"/>
                </a:solidFill>
                <a:latin typeface="+mj-lt"/>
                <a:ea typeface="+mj-ea"/>
                <a:cs typeface="+mj-cs"/>
              </a:rPr>
              <a:t>?</a:t>
            </a:r>
          </a:p>
        </p:txBody>
      </p:sp>
      <p:sp>
        <p:nvSpPr>
          <p:cNvPr id="3" name="Content Placeholder 2">
            <a:extLst>
              <a:ext uri="{FF2B5EF4-FFF2-40B4-BE49-F238E27FC236}">
                <a16:creationId xmlns:a16="http://schemas.microsoft.com/office/drawing/2014/main" id="{3B618356-C9A5-4130-B67E-38DB4DD3B362}"/>
              </a:ext>
            </a:extLst>
          </p:cNvPr>
          <p:cNvSpPr>
            <a:spLocks noGrp="1"/>
          </p:cNvSpPr>
          <p:nvPr>
            <p:ph type="body" idx="1"/>
          </p:nvPr>
        </p:nvSpPr>
        <p:spPr>
          <a:xfrm>
            <a:off x="6746627" y="4750893"/>
            <a:ext cx="4645250" cy="1147863"/>
          </a:xfrm>
        </p:spPr>
        <p:txBody>
          <a:bodyPr vert="horz" lIns="91440" tIns="45720" rIns="91440" bIns="45720" rtlCol="0" anchor="t">
            <a:normAutofit/>
          </a:bodyPr>
          <a:lstStyle/>
          <a:p>
            <a:endParaRPr lang="en-US" sz="2000" kern="1200">
              <a:solidFill>
                <a:schemeClr val="bg1"/>
              </a:solidFill>
              <a:latin typeface="+mn-lt"/>
              <a:ea typeface="+mn-ea"/>
              <a:cs typeface="+mn-cs"/>
            </a:endParaRPr>
          </a:p>
        </p:txBody>
      </p:sp>
      <p:sp>
        <p:nvSpPr>
          <p:cNvPr id="16" name="Freeform: Shape 15">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Graphic 6" descr="Questions">
            <a:extLst>
              <a:ext uri="{FF2B5EF4-FFF2-40B4-BE49-F238E27FC236}">
                <a16:creationId xmlns:a16="http://schemas.microsoft.com/office/drawing/2014/main" id="{E46B8113-F7D2-447C-A612-F6A3313D4AB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p:blipFill>
        <p:spPr>
          <a:xfrm>
            <a:off x="419382" y="720993"/>
            <a:ext cx="4047843" cy="4047843"/>
          </a:xfrm>
          <a:prstGeom prst="rect">
            <a:avLst/>
          </a:prstGeom>
        </p:spPr>
      </p:pic>
    </p:spTree>
    <p:extLst>
      <p:ext uri="{BB962C8B-B14F-4D97-AF65-F5344CB8AC3E}">
        <p14:creationId xmlns:p14="http://schemas.microsoft.com/office/powerpoint/2010/main" val="1037175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6" name="Rectangle 70">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7"/>
            <a:ext cx="4332307"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4633" y="914400"/>
            <a:ext cx="3847204" cy="2887579"/>
          </a:xfrm>
        </p:spPr>
        <p:txBody>
          <a:bodyPr vert="horz" lIns="91440" tIns="45720" rIns="91440" bIns="45720" rtlCol="0" anchor="b">
            <a:normAutofit fontScale="90000"/>
          </a:bodyPr>
          <a:lstStyle/>
          <a:p>
            <a:pPr algn="ctr"/>
            <a:r>
              <a:rPr lang="en-US" sz="4800" kern="1200">
                <a:solidFill>
                  <a:srgbClr val="FFFFFF"/>
                </a:solidFill>
                <a:latin typeface="+mj-lt"/>
                <a:ea typeface="+mj-ea"/>
                <a:cs typeface="+mj-cs"/>
              </a:rPr>
              <a:t>Conduct </a:t>
            </a:r>
            <a:r>
              <a:rPr lang="en-US" sz="4800" i="1" kern="1200">
                <a:solidFill>
                  <a:srgbClr val="FFFFFF"/>
                </a:solidFill>
                <a:latin typeface="+mj-lt"/>
                <a:ea typeface="+mj-ea"/>
                <a:cs typeface="+mj-cs"/>
              </a:rPr>
              <a:t>Awareness</a:t>
            </a:r>
            <a:r>
              <a:rPr lang="en-US" sz="4800" kern="1200">
                <a:solidFill>
                  <a:srgbClr val="FFFFFF"/>
                </a:solidFill>
                <a:latin typeface="+mj-lt"/>
                <a:ea typeface="+mj-ea"/>
                <a:cs typeface="+mj-cs"/>
              </a:rPr>
              <a:t> sessions instead of </a:t>
            </a:r>
            <a:r>
              <a:rPr lang="en-US" sz="4800" i="1" kern="1200">
                <a:solidFill>
                  <a:srgbClr val="FFFFFF"/>
                </a:solidFill>
                <a:latin typeface="+mj-lt"/>
                <a:ea typeface="+mj-ea"/>
                <a:cs typeface="+mj-cs"/>
              </a:rPr>
              <a:t>Training</a:t>
            </a:r>
          </a:p>
        </p:txBody>
      </p:sp>
      <p:cxnSp>
        <p:nvCxnSpPr>
          <p:cNvPr id="3077" name="Straight Connector 72">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1126" y="3910267"/>
            <a:ext cx="258679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3074" name="Picture 2" descr="https://media.licdn.com/mpr/mpr/p/4/005/0b2/1d2/08809c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3822" y="1557019"/>
            <a:ext cx="6553545" cy="3751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32976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8386171-E87D-46AB-8718-4CE2A8874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26">
            <a:extLst>
              <a:ext uri="{FF2B5EF4-FFF2-40B4-BE49-F238E27FC236}">
                <a16:creationId xmlns:a16="http://schemas.microsoft.com/office/drawing/2014/main" id="{207CB456-8849-413C-8210-B663779A32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E513936D-D1EB-4E42-A97F-942BA1F3D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67"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A88FE3A-EEC3-4035-9567-FFE4968BD789}"/>
              </a:ext>
            </a:extLst>
          </p:cNvPr>
          <p:cNvSpPr>
            <a:spLocks noGrp="1"/>
          </p:cNvSpPr>
          <p:nvPr>
            <p:ph type="title"/>
          </p:nvPr>
        </p:nvSpPr>
        <p:spPr>
          <a:xfrm>
            <a:off x="1524000" y="1376362"/>
            <a:ext cx="9144000" cy="2603274"/>
          </a:xfrm>
        </p:spPr>
        <p:txBody>
          <a:bodyPr vert="horz" lIns="91440" tIns="45720" rIns="91440" bIns="45720" rtlCol="0" anchor="b">
            <a:normAutofit/>
          </a:bodyPr>
          <a:lstStyle/>
          <a:p>
            <a:pPr algn="ctr"/>
            <a:r>
              <a:rPr lang="en-US" sz="5400" kern="1200">
                <a:solidFill>
                  <a:schemeClr val="tx1"/>
                </a:solidFill>
                <a:latin typeface="+mj-lt"/>
                <a:ea typeface="+mj-ea"/>
                <a:cs typeface="+mj-cs"/>
              </a:rPr>
              <a:t>People prefer social and natural learning over formal learning</a:t>
            </a:r>
          </a:p>
        </p:txBody>
      </p:sp>
      <p:sp>
        <p:nvSpPr>
          <p:cNvPr id="3" name="Text Placeholder 2">
            <a:extLst>
              <a:ext uri="{FF2B5EF4-FFF2-40B4-BE49-F238E27FC236}">
                <a16:creationId xmlns:a16="http://schemas.microsoft.com/office/drawing/2014/main" id="{923BEBAD-1D9E-4CA6-A9C8-D4C18DD72A9A}"/>
              </a:ext>
            </a:extLst>
          </p:cNvPr>
          <p:cNvSpPr>
            <a:spLocks noGrp="1"/>
          </p:cNvSpPr>
          <p:nvPr>
            <p:ph type="body" idx="1"/>
          </p:nvPr>
        </p:nvSpPr>
        <p:spPr>
          <a:xfrm>
            <a:off x="1524000" y="4118088"/>
            <a:ext cx="9144000" cy="1393711"/>
          </a:xfrm>
        </p:spPr>
        <p:txBody>
          <a:bodyPr vert="horz" lIns="91440" tIns="45720" rIns="91440" bIns="45720" rtlCol="0">
            <a:normAutofit/>
          </a:bodyPr>
          <a:lstStyle/>
          <a:p>
            <a:pPr algn="ctr"/>
            <a:endParaRPr lang="en-US" sz="2400" kern="1200">
              <a:solidFill>
                <a:schemeClr val="tx1"/>
              </a:solidFill>
              <a:latin typeface="+mn-lt"/>
              <a:ea typeface="+mn-ea"/>
              <a:cs typeface="+mn-cs"/>
            </a:endParaRPr>
          </a:p>
        </p:txBody>
      </p:sp>
    </p:spTree>
    <p:extLst>
      <p:ext uri="{BB962C8B-B14F-4D97-AF65-F5344CB8AC3E}">
        <p14:creationId xmlns:p14="http://schemas.microsoft.com/office/powerpoint/2010/main" val="14567888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55559EC-8413-4F0B-8E4A-2B60CF744AE3}"/>
              </a:ext>
            </a:extLst>
          </p:cNvPr>
          <p:cNvSpPr txBox="1">
            <a:spLocks/>
          </p:cNvSpPr>
          <p:nvPr/>
        </p:nvSpPr>
        <p:spPr>
          <a:xfrm>
            <a:off x="2370667" y="2187743"/>
            <a:ext cx="5293449" cy="2482515"/>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6000" b="0" i="0" u="none" strike="noStrike" kern="1200" cap="none" spc="0" normalizeH="0" baseline="0" noProof="0">
                <a:ln>
                  <a:noFill/>
                </a:ln>
                <a:solidFill>
                  <a:prstClr val="black"/>
                </a:solidFill>
                <a:effectLst/>
                <a:uLnTx/>
                <a:uFillTx/>
                <a:latin typeface="Calibri Light" panose="020F0302020204030204"/>
                <a:ea typeface="+mj-ea"/>
                <a:cs typeface="+mj-cs"/>
              </a:rPr>
              <a:t>Encourage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6000" b="0" i="0" u="none" strike="noStrike" kern="1200" cap="none" spc="0" normalizeH="0" baseline="0" noProof="0">
                <a:ln>
                  <a:noFill/>
                </a:ln>
                <a:solidFill>
                  <a:prstClr val="black"/>
                </a:solidFill>
                <a:effectLst/>
                <a:uLnTx/>
                <a:uFillTx/>
                <a:latin typeface="Calibri Light" panose="020F0302020204030204"/>
                <a:ea typeface="+mj-ea"/>
                <a:cs typeface="+mj-cs"/>
              </a:rPr>
              <a:t>peer-to-peer learning</a:t>
            </a:r>
          </a:p>
        </p:txBody>
      </p:sp>
      <p:pic>
        <p:nvPicPr>
          <p:cNvPr id="18" name="Graphic 17" descr="Children">
            <a:extLst>
              <a:ext uri="{FF2B5EF4-FFF2-40B4-BE49-F238E27FC236}">
                <a16:creationId xmlns:a16="http://schemas.microsoft.com/office/drawing/2014/main" id="{14270BB3-A83D-4336-86AE-4E3472ED22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1" y="2743201"/>
            <a:ext cx="1371600" cy="1371600"/>
          </a:xfrm>
          <a:prstGeom prst="rect">
            <a:avLst/>
          </a:prstGeom>
        </p:spPr>
      </p:pic>
      <p:pic>
        <p:nvPicPr>
          <p:cNvPr id="20" name="Graphic 19">
            <a:extLst>
              <a:ext uri="{FF2B5EF4-FFF2-40B4-BE49-F238E27FC236}">
                <a16:creationId xmlns:a16="http://schemas.microsoft.com/office/drawing/2014/main" id="{2995C01B-C8F5-498C-896C-BF8AC8B9AD5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3760834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726"/>
            <a:ext cx="5614875"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3" name="Picture 72">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5747408" y="285760"/>
            <a:ext cx="6312060" cy="1454051"/>
          </a:xfrm>
        </p:spPr>
        <p:txBody>
          <a:bodyPr>
            <a:normAutofit fontScale="90000"/>
          </a:bodyPr>
          <a:lstStyle/>
          <a:p>
            <a:r>
              <a:rPr lang="en-US" sz="5400">
                <a:solidFill>
                  <a:srgbClr val="000000"/>
                </a:solidFill>
              </a:rPr>
              <a:t>An example of peer-to-peer learning</a:t>
            </a:r>
          </a:p>
        </p:txBody>
      </p:sp>
      <p:sp>
        <p:nvSpPr>
          <p:cNvPr id="75"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5000438"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26" name="Picture 2" descr="http://romemission.org/wp-content/uploads/2016/08/Lunch-Lear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349" y="2541950"/>
            <a:ext cx="3661831" cy="1794298"/>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5715115" y="1743536"/>
            <a:ext cx="6332865" cy="4828704"/>
          </a:xfrm>
        </p:spPr>
        <p:txBody>
          <a:bodyPr anchor="ctr">
            <a:normAutofit/>
          </a:bodyPr>
          <a:lstStyle/>
          <a:p>
            <a:r>
              <a:rPr lang="en-US" sz="2400">
                <a:solidFill>
                  <a:srgbClr val="000000"/>
                </a:solidFill>
              </a:rPr>
              <a:t>Keys to success:</a:t>
            </a:r>
          </a:p>
          <a:p>
            <a:pPr marL="457200" indent="-457200">
              <a:buFont typeface="+mj-lt"/>
              <a:buAutoNum type="arabicPeriod"/>
            </a:pPr>
            <a:r>
              <a:rPr lang="en-US" sz="2400">
                <a:solidFill>
                  <a:srgbClr val="000000"/>
                </a:solidFill>
              </a:rPr>
              <a:t>Facilitated by (but not conducted by) the expert in the room</a:t>
            </a:r>
          </a:p>
          <a:p>
            <a:pPr marL="457200" indent="-457200">
              <a:buFont typeface="+mj-lt"/>
              <a:buAutoNum type="arabicPeriod"/>
            </a:pPr>
            <a:r>
              <a:rPr lang="en-US" sz="2400">
                <a:solidFill>
                  <a:srgbClr val="000000"/>
                </a:solidFill>
              </a:rPr>
              <a:t>One person presents what they have learned and like </a:t>
            </a:r>
            <a:r>
              <a:rPr lang="en-US" sz="2400" u="sng">
                <a:solidFill>
                  <a:srgbClr val="000000"/>
                </a:solidFill>
              </a:rPr>
              <a:t>And</a:t>
            </a:r>
            <a:r>
              <a:rPr lang="en-US" sz="2400">
                <a:solidFill>
                  <a:srgbClr val="000000"/>
                </a:solidFill>
              </a:rPr>
              <a:t> what they don’t like about a current process</a:t>
            </a:r>
          </a:p>
          <a:p>
            <a:pPr marL="457200" indent="-457200">
              <a:buFont typeface="+mj-lt"/>
              <a:buAutoNum type="arabicPeriod"/>
            </a:pPr>
            <a:r>
              <a:rPr lang="en-US" sz="2400">
                <a:solidFill>
                  <a:srgbClr val="000000"/>
                </a:solidFill>
              </a:rPr>
              <a:t>Held on a regular basis - every other week or at least once a month</a:t>
            </a:r>
          </a:p>
          <a:p>
            <a:pPr marL="457200" indent="-457200">
              <a:buFont typeface="+mj-lt"/>
              <a:buAutoNum type="arabicPeriod"/>
            </a:pPr>
            <a:r>
              <a:rPr lang="en-US" sz="2400">
                <a:solidFill>
                  <a:srgbClr val="000000"/>
                </a:solidFill>
              </a:rPr>
              <a:t>Focused on business processes and not technology</a:t>
            </a:r>
          </a:p>
          <a:p>
            <a:pPr marL="457200" indent="-457200">
              <a:buFont typeface="+mj-lt"/>
              <a:buAutoNum type="arabicPeriod"/>
            </a:pPr>
            <a:r>
              <a:rPr lang="en-US" sz="2400">
                <a:solidFill>
                  <a:srgbClr val="000000"/>
                </a:solidFill>
              </a:rPr>
              <a:t>Don’t forget the free food sponsored by the company </a:t>
            </a:r>
            <a:r>
              <a:rPr lang="en-US" sz="2400">
                <a:solidFill>
                  <a:srgbClr val="000000"/>
                </a:solidFill>
                <a:sym typeface="Wingdings" panose="05000000000000000000" pitchFamily="2" charset="2"/>
              </a:rPr>
              <a:t></a:t>
            </a:r>
            <a:endParaRPr lang="en-US" sz="2400">
              <a:solidFill>
                <a:srgbClr val="000000"/>
              </a:solidFill>
            </a:endParaRPr>
          </a:p>
        </p:txBody>
      </p:sp>
    </p:spTree>
    <p:extLst>
      <p:ext uri="{BB962C8B-B14F-4D97-AF65-F5344CB8AC3E}">
        <p14:creationId xmlns:p14="http://schemas.microsoft.com/office/powerpoint/2010/main" val="41369652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0">
            <a:extLst>
              <a:ext uri="{FF2B5EF4-FFF2-40B4-BE49-F238E27FC236}">
                <a16:creationId xmlns:a16="http://schemas.microsoft.com/office/drawing/2014/main" id="{22A397E7-BF60-45B2-84C7-B074B76C3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55E0735-2262-3923-1555-3F0CA5A1E571}"/>
              </a:ext>
            </a:extLst>
          </p:cNvPr>
          <p:cNvPicPr>
            <a:picLocks noChangeAspect="1"/>
          </p:cNvPicPr>
          <p:nvPr/>
        </p:nvPicPr>
        <p:blipFill rotWithShape="1">
          <a:blip r:embed="rId3" cstate="print">
            <a:alphaModFix/>
            <a:extLst>
              <a:ext uri="{28A0092B-C50C-407E-A947-70E740481C1C}">
                <a14:useLocalDpi xmlns:a14="http://schemas.microsoft.com/office/drawing/2010/main" val="0"/>
              </a:ext>
            </a:extLst>
          </a:blip>
          <a:srcRect t="6640" r="-1" b="6638"/>
          <a:stretch/>
        </p:blipFill>
        <p:spPr>
          <a:xfrm>
            <a:off x="4283902" y="10"/>
            <a:ext cx="7908098" cy="6857992"/>
          </a:xfrm>
          <a:prstGeom prst="rect">
            <a:avLst/>
          </a:prstGeom>
        </p:spPr>
      </p:pic>
      <p:sp>
        <p:nvSpPr>
          <p:cNvPr id="18" name="Rectangle 12">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8663" y="1115219"/>
            <a:ext cx="5505449" cy="2387600"/>
          </a:xfrm>
        </p:spPr>
        <p:txBody>
          <a:bodyPr vert="horz" lIns="91440" tIns="45720" rIns="91440" bIns="45720" rtlCol="0" anchor="b">
            <a:normAutofit/>
          </a:bodyPr>
          <a:lstStyle/>
          <a:p>
            <a:r>
              <a:rPr lang="en-US" sz="5000">
                <a:solidFill>
                  <a:schemeClr val="bg1"/>
                </a:solidFill>
              </a:rPr>
              <a:t>Focus on </a:t>
            </a:r>
            <a:r>
              <a:rPr lang="en-US" sz="5000" i="1">
                <a:solidFill>
                  <a:schemeClr val="bg1"/>
                </a:solidFill>
              </a:rPr>
              <a:t>Context</a:t>
            </a:r>
            <a:br>
              <a:rPr lang="en-US" sz="5000">
                <a:solidFill>
                  <a:schemeClr val="bg1"/>
                </a:solidFill>
              </a:rPr>
            </a:br>
            <a:r>
              <a:rPr lang="en-US" sz="5000" u="sng">
                <a:solidFill>
                  <a:schemeClr val="bg1"/>
                </a:solidFill>
              </a:rPr>
              <a:t>Not</a:t>
            </a:r>
            <a:r>
              <a:rPr lang="en-US" sz="5000">
                <a:solidFill>
                  <a:schemeClr val="bg1"/>
                </a:solidFill>
              </a:rPr>
              <a:t> Only </a:t>
            </a:r>
            <a:r>
              <a:rPr lang="en-US" sz="5000" i="1">
                <a:solidFill>
                  <a:schemeClr val="bg1"/>
                </a:solidFill>
              </a:rPr>
              <a:t>Content</a:t>
            </a:r>
          </a:p>
        </p:txBody>
      </p:sp>
      <p:sp>
        <p:nvSpPr>
          <p:cNvPr id="5" name="Text Placeholder 2">
            <a:extLst>
              <a:ext uri="{FF2B5EF4-FFF2-40B4-BE49-F238E27FC236}">
                <a16:creationId xmlns:a16="http://schemas.microsoft.com/office/drawing/2014/main" id="{81D57689-B694-4249-851E-21FBF8DA84EB}"/>
              </a:ext>
            </a:extLst>
          </p:cNvPr>
          <p:cNvSpPr>
            <a:spLocks noGrp="1"/>
          </p:cNvSpPr>
          <p:nvPr>
            <p:ph type="body" idx="1"/>
          </p:nvPr>
        </p:nvSpPr>
        <p:spPr>
          <a:xfrm>
            <a:off x="728663" y="3902075"/>
            <a:ext cx="5505449" cy="1655762"/>
          </a:xfrm>
        </p:spPr>
        <p:txBody>
          <a:bodyPr vert="horz" lIns="91440" tIns="45720" rIns="91440" bIns="45720" rtlCol="0">
            <a:normAutofit/>
          </a:bodyPr>
          <a:lstStyle/>
          <a:p>
            <a:r>
              <a:rPr lang="en-US" sz="2000">
                <a:solidFill>
                  <a:schemeClr val="bg1"/>
                </a:solidFill>
              </a:rPr>
              <a:t>Access to content is not a challenge anymore</a:t>
            </a:r>
          </a:p>
          <a:p>
            <a:r>
              <a:rPr lang="en-US" sz="2000">
                <a:solidFill>
                  <a:schemeClr val="bg1"/>
                </a:solidFill>
              </a:rPr>
              <a:t>The new challenge is a lack of context</a:t>
            </a:r>
          </a:p>
        </p:txBody>
      </p:sp>
      <p:cxnSp>
        <p:nvCxnSpPr>
          <p:cNvPr id="19" name="Straight Connector 14">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8585" y="3681408"/>
            <a:ext cx="1193482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25892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fade">
                                      <p:cBhvr>
                                        <p:cTn id="1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Rectangle 16">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23" name="Freeform: Shape 22">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 name="Text Placeholder 3">
            <a:extLst>
              <a:ext uri="{FF2B5EF4-FFF2-40B4-BE49-F238E27FC236}">
                <a16:creationId xmlns:a16="http://schemas.microsoft.com/office/drawing/2014/main" id="{8BF76A2D-D27A-4D76-9595-81D751F429BF}"/>
              </a:ext>
            </a:extLst>
          </p:cNvPr>
          <p:cNvSpPr>
            <a:spLocks noGrp="1"/>
          </p:cNvSpPr>
          <p:nvPr>
            <p:ph type="body" idx="1"/>
          </p:nvPr>
        </p:nvSpPr>
        <p:spPr>
          <a:xfrm>
            <a:off x="4439633" y="4799894"/>
            <a:ext cx="3312734" cy="860880"/>
          </a:xfrm>
          <a:noFill/>
        </p:spPr>
        <p:txBody>
          <a:bodyPr vert="horz" lIns="91440" tIns="45720" rIns="91440" bIns="45720" rtlCol="0">
            <a:normAutofit/>
          </a:bodyPr>
          <a:lstStyle/>
          <a:p>
            <a:pPr algn="ctr"/>
            <a:r>
              <a:rPr lang="en-US" sz="2000" b="1" kern="1200">
                <a:solidFill>
                  <a:srgbClr val="0070C0"/>
                </a:solidFill>
                <a:latin typeface="+mn-lt"/>
                <a:ea typeface="+mn-ea"/>
                <a:cs typeface="+mn-cs"/>
              </a:rPr>
              <a:t>Contextual </a:t>
            </a:r>
            <a:r>
              <a:rPr lang="en-US" sz="2000" b="1">
                <a:solidFill>
                  <a:srgbClr val="0070C0"/>
                </a:solidFill>
              </a:rPr>
              <a:t>delivery of information</a:t>
            </a:r>
            <a:endParaRPr lang="en-US" sz="2000" b="1" kern="1200">
              <a:solidFill>
                <a:srgbClr val="0070C0"/>
              </a:solidFill>
              <a:latin typeface="+mn-lt"/>
              <a:ea typeface="+mn-ea"/>
              <a:cs typeface="+mn-cs"/>
            </a:endParaRPr>
          </a:p>
        </p:txBody>
      </p:sp>
      <p:sp>
        <p:nvSpPr>
          <p:cNvPr id="2" name="Title 1">
            <a:extLst>
              <a:ext uri="{FF2B5EF4-FFF2-40B4-BE49-F238E27FC236}">
                <a16:creationId xmlns:a16="http://schemas.microsoft.com/office/drawing/2014/main" id="{AEA8E3FC-41ED-4E40-B786-39BC1933E2DA}"/>
              </a:ext>
            </a:extLst>
          </p:cNvPr>
          <p:cNvSpPr>
            <a:spLocks noGrp="1"/>
          </p:cNvSpPr>
          <p:nvPr>
            <p:ph type="title"/>
          </p:nvPr>
        </p:nvSpPr>
        <p:spPr>
          <a:xfrm>
            <a:off x="3204642" y="2353641"/>
            <a:ext cx="5782716" cy="2150719"/>
          </a:xfrm>
          <a:noFill/>
        </p:spPr>
        <p:txBody>
          <a:bodyPr vert="horz" lIns="91440" tIns="45720" rIns="91440" bIns="45720" rtlCol="0" anchor="ctr">
            <a:normAutofit/>
          </a:bodyPr>
          <a:lstStyle/>
          <a:p>
            <a:pPr algn="ctr"/>
            <a:r>
              <a:rPr lang="en-US" sz="3600" b="1" u="sng" kern="1200">
                <a:solidFill>
                  <a:srgbClr val="080808"/>
                </a:solidFill>
                <a:latin typeface="+mj-lt"/>
                <a:ea typeface="+mj-ea"/>
                <a:cs typeface="+mj-cs"/>
              </a:rPr>
              <a:t>End Goal</a:t>
            </a:r>
            <a:br>
              <a:rPr lang="en-US" sz="3600" kern="1200">
                <a:solidFill>
                  <a:srgbClr val="080808"/>
                </a:solidFill>
                <a:latin typeface="+mj-lt"/>
                <a:ea typeface="+mj-ea"/>
                <a:cs typeface="+mj-cs"/>
              </a:rPr>
            </a:br>
            <a:r>
              <a:rPr lang="en-US" sz="3600" kern="1200">
                <a:solidFill>
                  <a:srgbClr val="080808"/>
                </a:solidFill>
                <a:latin typeface="+mj-lt"/>
                <a:ea typeface="+mj-ea"/>
                <a:cs typeface="+mj-cs"/>
              </a:rPr>
              <a:t>Get </a:t>
            </a:r>
            <a:r>
              <a:rPr lang="en-US" sz="3600" i="1" kern="1200">
                <a:solidFill>
                  <a:srgbClr val="FF0000"/>
                </a:solidFill>
                <a:latin typeface="+mj-lt"/>
                <a:ea typeface="+mj-ea"/>
                <a:cs typeface="+mj-cs"/>
              </a:rPr>
              <a:t>information</a:t>
            </a:r>
            <a:r>
              <a:rPr lang="en-US" sz="3600" i="1" kern="1200">
                <a:solidFill>
                  <a:srgbClr val="080808"/>
                </a:solidFill>
                <a:latin typeface="+mj-lt"/>
                <a:ea typeface="+mj-ea"/>
                <a:cs typeface="+mj-cs"/>
              </a:rPr>
              <a:t> </a:t>
            </a:r>
            <a:r>
              <a:rPr lang="en-US" sz="3600">
                <a:solidFill>
                  <a:srgbClr val="080808"/>
                </a:solidFill>
              </a:rPr>
              <a:t>and </a:t>
            </a:r>
            <a:r>
              <a:rPr lang="en-US" sz="3600" i="1">
                <a:solidFill>
                  <a:srgbClr val="080808"/>
                </a:solidFill>
              </a:rPr>
              <a:t>support </a:t>
            </a:r>
            <a:r>
              <a:rPr lang="en-US" sz="3600" kern="1200">
                <a:solidFill>
                  <a:srgbClr val="080808"/>
                </a:solidFill>
                <a:latin typeface="+mj-lt"/>
                <a:ea typeface="+mj-ea"/>
                <a:cs typeface="+mj-cs"/>
              </a:rPr>
              <a:t>to users as </a:t>
            </a:r>
            <a:r>
              <a:rPr lang="en-US" sz="3600" i="1" kern="1200">
                <a:solidFill>
                  <a:srgbClr val="FF0000"/>
                </a:solidFill>
                <a:latin typeface="+mj-lt"/>
                <a:ea typeface="+mj-ea"/>
                <a:cs typeface="+mj-cs"/>
              </a:rPr>
              <a:t>efficiently</a:t>
            </a:r>
            <a:r>
              <a:rPr lang="en-US" sz="3600" kern="1200">
                <a:solidFill>
                  <a:srgbClr val="080808"/>
                </a:solidFill>
                <a:latin typeface="+mj-lt"/>
                <a:ea typeface="+mj-ea"/>
                <a:cs typeface="+mj-cs"/>
              </a:rPr>
              <a:t> as possible</a:t>
            </a:r>
          </a:p>
        </p:txBody>
      </p:sp>
      <p:sp>
        <p:nvSpPr>
          <p:cNvPr id="27" name="Freeform: Shape 26">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7636469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D98D39F-C8EB-00CE-CFC9-FE2F981D60A8}"/>
              </a:ext>
            </a:extLst>
          </p:cNvPr>
          <p:cNvSpPr>
            <a:spLocks noGrp="1"/>
          </p:cNvSpPr>
          <p:nvPr>
            <p:ph type="title"/>
          </p:nvPr>
        </p:nvSpPr>
        <p:spPr>
          <a:xfrm>
            <a:off x="686834" y="1153572"/>
            <a:ext cx="3200400" cy="4461163"/>
          </a:xfrm>
        </p:spPr>
        <p:txBody>
          <a:bodyPr>
            <a:normAutofit/>
          </a:bodyPr>
          <a:lstStyle/>
          <a:p>
            <a:r>
              <a:rPr lang="en-US">
                <a:solidFill>
                  <a:srgbClr val="FFFFFF"/>
                </a:solidFill>
              </a:rPr>
              <a:t>Get user insights using the </a:t>
            </a:r>
            <a:r>
              <a:rPr lang="en-US" i="1">
                <a:solidFill>
                  <a:srgbClr val="FFFFFF"/>
                </a:solidFill>
              </a:rPr>
              <a:t>free</a:t>
            </a:r>
            <a:r>
              <a:rPr lang="en-US">
                <a:solidFill>
                  <a:srgbClr val="FFFFFF"/>
                </a:solidFill>
              </a:rPr>
              <a:t> Microsoft Clarity</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CDFC52A9-1A17-08A4-FFB9-5806AE78B5C8}"/>
              </a:ext>
            </a:extLst>
          </p:cNvPr>
          <p:cNvSpPr>
            <a:spLocks noGrp="1"/>
          </p:cNvSpPr>
          <p:nvPr>
            <p:ph idx="1"/>
          </p:nvPr>
        </p:nvSpPr>
        <p:spPr>
          <a:xfrm>
            <a:off x="4447308" y="1139985"/>
            <a:ext cx="7264046" cy="5585619"/>
          </a:xfrm>
        </p:spPr>
        <p:txBody>
          <a:bodyPr anchor="ctr">
            <a:normAutofit/>
          </a:bodyPr>
          <a:lstStyle/>
          <a:p>
            <a:r>
              <a:rPr lang="en-US" sz="3200"/>
              <a:t>A digital experience analytics tool</a:t>
            </a:r>
          </a:p>
          <a:p>
            <a:r>
              <a:rPr lang="en-US" sz="3200"/>
              <a:t>Provides insights into user behavior on your site</a:t>
            </a:r>
          </a:p>
          <a:p>
            <a:r>
              <a:rPr lang="en-US" sz="3200"/>
              <a:t>Features: session recordings, heat maps, dead clicks, rage clicks, JavaScript issues, etc</a:t>
            </a:r>
          </a:p>
          <a:p>
            <a:r>
              <a:rPr lang="en-US" sz="3200"/>
              <a:t>Fully GDPR and CCPA compliant</a:t>
            </a:r>
          </a:p>
        </p:txBody>
      </p:sp>
      <p:pic>
        <p:nvPicPr>
          <p:cNvPr id="4" name="Picture 2" descr="Microsoft Clarity - Features &amp; Alternatives 2024 - NewMetrics">
            <a:extLst>
              <a:ext uri="{FF2B5EF4-FFF2-40B4-BE49-F238E27FC236}">
                <a16:creationId xmlns:a16="http://schemas.microsoft.com/office/drawing/2014/main" id="{095261FF-1FDB-21D9-6A25-43D16BFA41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696" t="16602" r="6687" b="23000"/>
          <a:stretch/>
        </p:blipFill>
        <p:spPr bwMode="auto">
          <a:xfrm>
            <a:off x="7934178" y="14373"/>
            <a:ext cx="3958004" cy="1379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9137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3000"/>
                <a:satMod val="150000"/>
                <a:shade val="98000"/>
                <a:lumMod val="102000"/>
              </a:schemeClr>
            </a:gs>
            <a:gs pos="50000">
              <a:schemeClr val="bg2">
                <a:tint val="98000"/>
                <a:satMod val="130000"/>
                <a:shade val="90000"/>
                <a:lumMod val="103000"/>
              </a:schemeClr>
            </a:gs>
            <a:gs pos="100000">
              <a:schemeClr val="bg2">
                <a:shade val="63000"/>
                <a:satMod val="120000"/>
              </a:schemeClr>
            </a:gs>
          </a:gsLst>
          <a:lin ang="5400000" scaled="0"/>
        </a:grad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6AA24DE7-C336-4994-8C52-D9B3F3D0F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3311" y="953311"/>
            <a:ext cx="10603149" cy="5263867"/>
          </a:xfrm>
          <a:prstGeom prst="roundRect">
            <a:avLst>
              <a:gd name="adj" fmla="val 1566"/>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A879ADC-5423-9C77-7CB8-DAF29E1B13EC}"/>
              </a:ext>
            </a:extLst>
          </p:cNvPr>
          <p:cNvSpPr>
            <a:spLocks noGrp="1"/>
          </p:cNvSpPr>
          <p:nvPr>
            <p:ph type="title"/>
          </p:nvPr>
        </p:nvSpPr>
        <p:spPr>
          <a:xfrm>
            <a:off x="640080" y="640080"/>
            <a:ext cx="2752354" cy="2709275"/>
          </a:xfrm>
          <a:prstGeom prst="rect">
            <a:avLst/>
          </a:prstGeom>
          <a:solidFill>
            <a:srgbClr val="513758"/>
          </a:solidFill>
          <a:ln>
            <a:solidFill>
              <a:srgbClr val="513758"/>
            </a:solidFill>
          </a:ln>
        </p:spPr>
        <p:txBody>
          <a:bodyPr anchor="ctr">
            <a:normAutofit/>
          </a:bodyPr>
          <a:lstStyle/>
          <a:p>
            <a:pPr algn="ctr"/>
            <a:r>
              <a:rPr lang="en-US" sz="2800">
                <a:solidFill>
                  <a:srgbClr val="FFFFFF"/>
                </a:solidFill>
              </a:rPr>
              <a:t>User behavior analytics dashboard</a:t>
            </a:r>
            <a:br>
              <a:rPr lang="en-US" sz="2800">
                <a:solidFill>
                  <a:srgbClr val="FFFFFF"/>
                </a:solidFill>
              </a:rPr>
            </a:br>
            <a:r>
              <a:rPr lang="en-US" sz="2800">
                <a:solidFill>
                  <a:srgbClr val="FFFFFF"/>
                </a:solidFill>
              </a:rPr>
              <a:t>(using Microsoft Clarity) </a:t>
            </a:r>
          </a:p>
        </p:txBody>
      </p:sp>
      <p:pic>
        <p:nvPicPr>
          <p:cNvPr id="4" name="Picture 3">
            <a:extLst>
              <a:ext uri="{FF2B5EF4-FFF2-40B4-BE49-F238E27FC236}">
                <a16:creationId xmlns:a16="http://schemas.microsoft.com/office/drawing/2014/main" id="{F1D0FE98-3E18-82FD-B773-0FEF620E9748}"/>
              </a:ext>
            </a:extLst>
          </p:cNvPr>
          <p:cNvPicPr>
            <a:picLocks noChangeAspect="1"/>
          </p:cNvPicPr>
          <p:nvPr/>
        </p:nvPicPr>
        <p:blipFill>
          <a:blip r:embed="rId3"/>
          <a:stretch>
            <a:fillRect/>
          </a:stretch>
        </p:blipFill>
        <p:spPr>
          <a:xfrm>
            <a:off x="3512552" y="1565353"/>
            <a:ext cx="8039368" cy="40397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101201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486CD7-7F51-491A-BE8D-E451E9A8E0E6}"/>
              </a:ext>
            </a:extLst>
          </p:cNvPr>
          <p:cNvSpPr>
            <a:spLocks noGrp="1"/>
          </p:cNvSpPr>
          <p:nvPr>
            <p:ph idx="1"/>
          </p:nvPr>
        </p:nvSpPr>
        <p:spPr>
          <a:xfrm>
            <a:off x="494617" y="949598"/>
            <a:ext cx="11035532" cy="4522025"/>
          </a:xfrm>
        </p:spPr>
        <p:txBody>
          <a:bodyPr>
            <a:normAutofit/>
          </a:bodyPr>
          <a:lstStyle/>
          <a:p>
            <a:pPr marL="0" indent="0">
              <a:buNone/>
            </a:pPr>
            <a:r>
              <a:rPr lang="en-US" sz="5400"/>
              <a:t>Get started with the </a:t>
            </a:r>
            <a:r>
              <a:rPr lang="en-US" sz="5400">
                <a:solidFill>
                  <a:srgbClr val="0070C0"/>
                </a:solidFill>
              </a:rPr>
              <a:t>Microsoft Clarity </a:t>
            </a:r>
            <a:r>
              <a:rPr lang="en-US" sz="5400"/>
              <a:t>guide and checklist </a:t>
            </a:r>
          </a:p>
          <a:p>
            <a:pPr marL="0" indent="0">
              <a:buNone/>
            </a:pPr>
            <a:r>
              <a:rPr lang="en-US" sz="5400"/>
              <a:t>Scan QR code </a:t>
            </a:r>
            <a:r>
              <a:rPr lang="en-US" sz="5400">
                <a:sym typeface="Wingdings" panose="05000000000000000000" pitchFamily="2" charset="2"/>
              </a:rPr>
              <a:t> </a:t>
            </a:r>
            <a:endParaRPr lang="en-US" sz="5400"/>
          </a:p>
          <a:p>
            <a:pPr marL="0" indent="0">
              <a:buNone/>
            </a:pPr>
            <a:endParaRPr lang="en-US" sz="5400">
              <a:solidFill>
                <a:srgbClr val="0070C0"/>
              </a:solidFill>
            </a:endParaRPr>
          </a:p>
          <a:p>
            <a:endParaRPr lang="en-US" sz="5400"/>
          </a:p>
          <a:p>
            <a:pPr marL="0" indent="0">
              <a:buNone/>
            </a:pPr>
            <a:endParaRPr lang="en-US" sz="5400">
              <a:solidFill>
                <a:srgbClr val="0070C0"/>
              </a:solidFill>
            </a:endParaRPr>
          </a:p>
          <a:p>
            <a:pPr marL="0" indent="0">
              <a:buNone/>
            </a:pPr>
            <a:endParaRPr lang="en-US" sz="5400"/>
          </a:p>
        </p:txBody>
      </p:sp>
      <p:pic>
        <p:nvPicPr>
          <p:cNvPr id="8" name="Picture 7">
            <a:extLst>
              <a:ext uri="{FF2B5EF4-FFF2-40B4-BE49-F238E27FC236}">
                <a16:creationId xmlns:a16="http://schemas.microsoft.com/office/drawing/2014/main" id="{7C1AC617-9E07-9542-8296-246D2F0AF6D2}"/>
              </a:ext>
            </a:extLst>
          </p:cNvPr>
          <p:cNvPicPr>
            <a:picLocks noChangeAspect="1"/>
          </p:cNvPicPr>
          <p:nvPr/>
        </p:nvPicPr>
        <p:blipFill>
          <a:blip r:embed="rId3"/>
          <a:stretch>
            <a:fillRect/>
          </a:stretch>
        </p:blipFill>
        <p:spPr>
          <a:xfrm>
            <a:off x="7998752" y="2968589"/>
            <a:ext cx="3303832" cy="3283624"/>
          </a:xfrm>
          <a:prstGeom prst="rect">
            <a:avLst/>
          </a:prstGeom>
        </p:spPr>
      </p:pic>
    </p:spTree>
    <p:extLst>
      <p:ext uri="{BB962C8B-B14F-4D97-AF65-F5344CB8AC3E}">
        <p14:creationId xmlns:p14="http://schemas.microsoft.com/office/powerpoint/2010/main" val="6520535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Fragmented information hurts adoption</a:t>
            </a:r>
          </a:p>
        </p:txBody>
      </p:sp>
      <p:pic>
        <p:nvPicPr>
          <p:cNvPr id="5" name="Picture 4"/>
          <p:cNvPicPr>
            <a:picLocks noChangeAspect="1"/>
          </p:cNvPicPr>
          <p:nvPr/>
        </p:nvPicPr>
        <p:blipFill>
          <a:blip r:embed="rId3"/>
          <a:stretch>
            <a:fillRect/>
          </a:stretch>
        </p:blipFill>
        <p:spPr>
          <a:xfrm>
            <a:off x="4667475" y="3598238"/>
            <a:ext cx="658586" cy="838200"/>
          </a:xfrm>
          <a:prstGeom prst="rect">
            <a:avLst/>
          </a:prstGeom>
        </p:spPr>
      </p:pic>
      <p:pic>
        <p:nvPicPr>
          <p:cNvPr id="6" name="Picture 5"/>
          <p:cNvPicPr>
            <a:picLocks noChangeAspect="1"/>
          </p:cNvPicPr>
          <p:nvPr/>
        </p:nvPicPr>
        <p:blipFill>
          <a:blip r:embed="rId4"/>
          <a:stretch>
            <a:fillRect/>
          </a:stretch>
        </p:blipFill>
        <p:spPr>
          <a:xfrm>
            <a:off x="6630382" y="1798271"/>
            <a:ext cx="721154" cy="909638"/>
          </a:xfrm>
          <a:prstGeom prst="rect">
            <a:avLst/>
          </a:prstGeom>
        </p:spPr>
      </p:pic>
      <p:pic>
        <p:nvPicPr>
          <p:cNvPr id="7" name="Picture 6"/>
          <p:cNvPicPr>
            <a:picLocks noChangeAspect="1"/>
          </p:cNvPicPr>
          <p:nvPr/>
        </p:nvPicPr>
        <p:blipFill>
          <a:blip r:embed="rId5"/>
          <a:stretch>
            <a:fillRect/>
          </a:stretch>
        </p:blipFill>
        <p:spPr>
          <a:xfrm>
            <a:off x="526458" y="5293774"/>
            <a:ext cx="729842" cy="914400"/>
          </a:xfrm>
          <a:prstGeom prst="rect">
            <a:avLst/>
          </a:prstGeom>
        </p:spPr>
      </p:pic>
      <p:pic>
        <p:nvPicPr>
          <p:cNvPr id="8" name="Picture 7"/>
          <p:cNvPicPr>
            <a:picLocks noChangeAspect="1"/>
          </p:cNvPicPr>
          <p:nvPr/>
        </p:nvPicPr>
        <p:blipFill>
          <a:blip r:embed="rId6"/>
          <a:stretch>
            <a:fillRect/>
          </a:stretch>
        </p:blipFill>
        <p:spPr>
          <a:xfrm>
            <a:off x="548479" y="1963425"/>
            <a:ext cx="685800" cy="895574"/>
          </a:xfrm>
          <a:prstGeom prst="rect">
            <a:avLst/>
          </a:prstGeom>
        </p:spPr>
      </p:pic>
      <p:pic>
        <p:nvPicPr>
          <p:cNvPr id="9" name="Picture 8"/>
          <p:cNvPicPr>
            <a:picLocks noChangeAspect="1"/>
          </p:cNvPicPr>
          <p:nvPr/>
        </p:nvPicPr>
        <p:blipFill>
          <a:blip r:embed="rId7"/>
          <a:stretch>
            <a:fillRect/>
          </a:stretch>
        </p:blipFill>
        <p:spPr>
          <a:xfrm>
            <a:off x="9719015" y="5191739"/>
            <a:ext cx="731624" cy="933451"/>
          </a:xfrm>
          <a:prstGeom prst="rect">
            <a:avLst/>
          </a:prstGeom>
        </p:spPr>
      </p:pic>
      <p:pic>
        <p:nvPicPr>
          <p:cNvPr id="10" name="Picture 9"/>
          <p:cNvPicPr>
            <a:picLocks noChangeAspect="1"/>
          </p:cNvPicPr>
          <p:nvPr/>
        </p:nvPicPr>
        <p:blipFill>
          <a:blip r:embed="rId8"/>
          <a:stretch>
            <a:fillRect/>
          </a:stretch>
        </p:blipFill>
        <p:spPr>
          <a:xfrm>
            <a:off x="4441163" y="5526065"/>
            <a:ext cx="626337" cy="817923"/>
          </a:xfrm>
          <a:prstGeom prst="rect">
            <a:avLst/>
          </a:prstGeom>
        </p:spPr>
      </p:pic>
      <p:pic>
        <p:nvPicPr>
          <p:cNvPr id="11" name="Picture 10"/>
          <p:cNvPicPr>
            <a:picLocks noChangeAspect="1"/>
          </p:cNvPicPr>
          <p:nvPr/>
        </p:nvPicPr>
        <p:blipFill>
          <a:blip r:embed="rId9"/>
          <a:stretch>
            <a:fillRect/>
          </a:stretch>
        </p:blipFill>
        <p:spPr>
          <a:xfrm>
            <a:off x="1057927" y="3499198"/>
            <a:ext cx="706946" cy="937240"/>
          </a:xfrm>
          <a:prstGeom prst="rect">
            <a:avLst/>
          </a:prstGeom>
        </p:spPr>
      </p:pic>
      <p:pic>
        <p:nvPicPr>
          <p:cNvPr id="12" name="Picture 11"/>
          <p:cNvPicPr>
            <a:picLocks noChangeAspect="1"/>
          </p:cNvPicPr>
          <p:nvPr/>
        </p:nvPicPr>
        <p:blipFill>
          <a:blip r:embed="rId10"/>
          <a:stretch>
            <a:fillRect/>
          </a:stretch>
        </p:blipFill>
        <p:spPr>
          <a:xfrm>
            <a:off x="9412538" y="3411020"/>
            <a:ext cx="672289" cy="912020"/>
          </a:xfrm>
          <a:prstGeom prst="rect">
            <a:avLst/>
          </a:prstGeom>
        </p:spPr>
      </p:pic>
      <p:pic>
        <p:nvPicPr>
          <p:cNvPr id="13" name="Picture 12"/>
          <p:cNvPicPr>
            <a:picLocks noChangeAspect="1"/>
          </p:cNvPicPr>
          <p:nvPr/>
        </p:nvPicPr>
        <p:blipFill rotWithShape="1">
          <a:blip r:embed="rId11"/>
          <a:srcRect l="7124" t="3846" r="3988" b="3846"/>
          <a:stretch/>
        </p:blipFill>
        <p:spPr>
          <a:xfrm>
            <a:off x="9700652" y="1519765"/>
            <a:ext cx="768351" cy="838201"/>
          </a:xfrm>
          <a:prstGeom prst="rect">
            <a:avLst/>
          </a:prstGeom>
        </p:spPr>
      </p:pic>
      <p:pic>
        <p:nvPicPr>
          <p:cNvPr id="14" name="Picture 13"/>
          <p:cNvPicPr>
            <a:picLocks noChangeAspect="1"/>
          </p:cNvPicPr>
          <p:nvPr/>
        </p:nvPicPr>
        <p:blipFill rotWithShape="1">
          <a:blip r:embed="rId12"/>
          <a:srcRect l="3366" t="1812" r="5911" b="2188"/>
          <a:stretch/>
        </p:blipFill>
        <p:spPr>
          <a:xfrm>
            <a:off x="2672973" y="5600681"/>
            <a:ext cx="717088" cy="782278"/>
          </a:xfrm>
          <a:prstGeom prst="rect">
            <a:avLst/>
          </a:prstGeom>
        </p:spPr>
      </p:pic>
      <p:pic>
        <p:nvPicPr>
          <p:cNvPr id="15" name="Picture 14"/>
          <p:cNvPicPr>
            <a:picLocks noChangeAspect="1"/>
          </p:cNvPicPr>
          <p:nvPr/>
        </p:nvPicPr>
        <p:blipFill>
          <a:blip r:embed="rId13"/>
          <a:stretch>
            <a:fillRect/>
          </a:stretch>
        </p:blipFill>
        <p:spPr>
          <a:xfrm>
            <a:off x="6384004" y="4914899"/>
            <a:ext cx="717869" cy="757751"/>
          </a:xfrm>
          <a:prstGeom prst="rect">
            <a:avLst/>
          </a:prstGeom>
        </p:spPr>
      </p:pic>
      <p:pic>
        <p:nvPicPr>
          <p:cNvPr id="16" name="Picture 15"/>
          <p:cNvPicPr>
            <a:picLocks noChangeAspect="1"/>
          </p:cNvPicPr>
          <p:nvPr/>
        </p:nvPicPr>
        <p:blipFill>
          <a:blip r:embed="rId14"/>
          <a:stretch>
            <a:fillRect/>
          </a:stretch>
        </p:blipFill>
        <p:spPr>
          <a:xfrm>
            <a:off x="3562554" y="1798271"/>
            <a:ext cx="739552" cy="797719"/>
          </a:xfrm>
          <a:prstGeom prst="rect">
            <a:avLst/>
          </a:prstGeom>
        </p:spPr>
      </p:pic>
      <p:pic>
        <p:nvPicPr>
          <p:cNvPr id="17" name="Picture 16"/>
          <p:cNvPicPr>
            <a:picLocks noChangeAspect="1"/>
          </p:cNvPicPr>
          <p:nvPr/>
        </p:nvPicPr>
        <p:blipFill>
          <a:blip r:embed="rId15"/>
          <a:stretch>
            <a:fillRect/>
          </a:stretch>
        </p:blipFill>
        <p:spPr>
          <a:xfrm>
            <a:off x="5326061" y="2437932"/>
            <a:ext cx="720588" cy="842133"/>
          </a:xfrm>
          <a:prstGeom prst="rect">
            <a:avLst/>
          </a:prstGeom>
        </p:spPr>
      </p:pic>
      <p:pic>
        <p:nvPicPr>
          <p:cNvPr id="18" name="Picture 17"/>
          <p:cNvPicPr>
            <a:picLocks noChangeAspect="1"/>
          </p:cNvPicPr>
          <p:nvPr/>
        </p:nvPicPr>
        <p:blipFill>
          <a:blip r:embed="rId16"/>
          <a:stretch>
            <a:fillRect/>
          </a:stretch>
        </p:blipFill>
        <p:spPr>
          <a:xfrm>
            <a:off x="7377537" y="3484840"/>
            <a:ext cx="729916" cy="762000"/>
          </a:xfrm>
          <a:prstGeom prst="rect">
            <a:avLst/>
          </a:prstGeom>
        </p:spPr>
      </p:pic>
      <p:pic>
        <p:nvPicPr>
          <p:cNvPr id="19" name="Picture 18"/>
          <p:cNvPicPr>
            <a:picLocks noChangeAspect="1"/>
          </p:cNvPicPr>
          <p:nvPr/>
        </p:nvPicPr>
        <p:blipFill>
          <a:blip r:embed="rId17"/>
          <a:stretch>
            <a:fillRect/>
          </a:stretch>
        </p:blipFill>
        <p:spPr>
          <a:xfrm>
            <a:off x="2435812" y="3733800"/>
            <a:ext cx="770733" cy="857332"/>
          </a:xfrm>
          <a:prstGeom prst="rect">
            <a:avLst/>
          </a:prstGeom>
        </p:spPr>
      </p:pic>
      <p:pic>
        <p:nvPicPr>
          <p:cNvPr id="20" name="Picture 19"/>
          <p:cNvPicPr>
            <a:picLocks noChangeAspect="1"/>
          </p:cNvPicPr>
          <p:nvPr/>
        </p:nvPicPr>
        <p:blipFill>
          <a:blip r:embed="rId18"/>
          <a:stretch>
            <a:fillRect/>
          </a:stretch>
        </p:blipFill>
        <p:spPr>
          <a:xfrm>
            <a:off x="1818012" y="1529934"/>
            <a:ext cx="703096" cy="777541"/>
          </a:xfrm>
          <a:prstGeom prst="rect">
            <a:avLst/>
          </a:prstGeom>
        </p:spPr>
      </p:pic>
    </p:spTree>
    <p:extLst>
      <p:ext uri="{BB962C8B-B14F-4D97-AF65-F5344CB8AC3E}">
        <p14:creationId xmlns:p14="http://schemas.microsoft.com/office/powerpoint/2010/main" val="22782145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fltVal val="0"/>
                                          </p:val>
                                        </p:tav>
                                        <p:tav tm="100000">
                                          <p:val>
                                            <p:strVal val="#ppt_w"/>
                                          </p:val>
                                        </p:tav>
                                      </p:tavLst>
                                    </p:anim>
                                    <p:anim calcmode="lin" valueType="num">
                                      <p:cBhvr>
                                        <p:cTn id="14" dur="1000" fill="hold"/>
                                        <p:tgtEl>
                                          <p:spTgt spid="20"/>
                                        </p:tgtEl>
                                        <p:attrNameLst>
                                          <p:attrName>ppt_h</p:attrName>
                                        </p:attrNameLst>
                                      </p:cBhvr>
                                      <p:tavLst>
                                        <p:tav tm="0">
                                          <p:val>
                                            <p:fltVal val="0"/>
                                          </p:val>
                                        </p:tav>
                                        <p:tav tm="100000">
                                          <p:val>
                                            <p:strVal val="#ppt_h"/>
                                          </p:val>
                                        </p:tav>
                                      </p:tavLst>
                                    </p:anim>
                                    <p:anim calcmode="lin" valueType="num">
                                      <p:cBhvr>
                                        <p:cTn id="15" dur="1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20"/>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11"/>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ppt_w</p:attrName>
                                        </p:attrNameLst>
                                      </p:cBhvr>
                                      <p:tavLst>
                                        <p:tav tm="0">
                                          <p:val>
                                            <p:fltVal val="0"/>
                                          </p:val>
                                        </p:tav>
                                        <p:tav tm="100000">
                                          <p:val>
                                            <p:strVal val="#ppt_w"/>
                                          </p:val>
                                        </p:tav>
                                      </p:tavLst>
                                    </p:anim>
                                    <p:anim calcmode="lin" valueType="num">
                                      <p:cBhvr>
                                        <p:cTn id="26" dur="1000" fill="hold"/>
                                        <p:tgtEl>
                                          <p:spTgt spid="7"/>
                                        </p:tgtEl>
                                        <p:attrNameLst>
                                          <p:attrName>ppt_h</p:attrName>
                                        </p:attrNameLst>
                                      </p:cBhvr>
                                      <p:tavLst>
                                        <p:tav tm="0">
                                          <p:val>
                                            <p:fltVal val="0"/>
                                          </p:val>
                                        </p:tav>
                                        <p:tav tm="100000">
                                          <p:val>
                                            <p:strVal val="#ppt_h"/>
                                          </p:val>
                                        </p:tav>
                                      </p:tavLst>
                                    </p:anim>
                                    <p:anim calcmode="lin" valueType="num">
                                      <p:cBhvr>
                                        <p:cTn id="27"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7"/>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fltVal val="0"/>
                                          </p:val>
                                        </p:tav>
                                        <p:tav tm="100000">
                                          <p:val>
                                            <p:strVal val="#ppt_w"/>
                                          </p:val>
                                        </p:tav>
                                      </p:tavLst>
                                    </p:anim>
                                    <p:anim calcmode="lin" valueType="num">
                                      <p:cBhvr>
                                        <p:cTn id="32" dur="1000" fill="hold"/>
                                        <p:tgtEl>
                                          <p:spTgt spid="14"/>
                                        </p:tgtEl>
                                        <p:attrNameLst>
                                          <p:attrName>ppt_h</p:attrName>
                                        </p:attrNameLst>
                                      </p:cBhvr>
                                      <p:tavLst>
                                        <p:tav tm="0">
                                          <p:val>
                                            <p:fltVal val="0"/>
                                          </p:val>
                                        </p:tav>
                                        <p:tav tm="100000">
                                          <p:val>
                                            <p:strVal val="#ppt_h"/>
                                          </p:val>
                                        </p:tav>
                                      </p:tavLst>
                                    </p:anim>
                                    <p:anim calcmode="lin" valueType="num">
                                      <p:cBhvr>
                                        <p:cTn id="33"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14"/>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1000" fill="hold"/>
                                        <p:tgtEl>
                                          <p:spTgt spid="19"/>
                                        </p:tgtEl>
                                        <p:attrNameLst>
                                          <p:attrName>ppt_w</p:attrName>
                                        </p:attrNameLst>
                                      </p:cBhvr>
                                      <p:tavLst>
                                        <p:tav tm="0">
                                          <p:val>
                                            <p:fltVal val="0"/>
                                          </p:val>
                                        </p:tav>
                                        <p:tav tm="100000">
                                          <p:val>
                                            <p:strVal val="#ppt_w"/>
                                          </p:val>
                                        </p:tav>
                                      </p:tavLst>
                                    </p:anim>
                                    <p:anim calcmode="lin" valueType="num">
                                      <p:cBhvr>
                                        <p:cTn id="38" dur="1000" fill="hold"/>
                                        <p:tgtEl>
                                          <p:spTgt spid="19"/>
                                        </p:tgtEl>
                                        <p:attrNameLst>
                                          <p:attrName>ppt_h</p:attrName>
                                        </p:attrNameLst>
                                      </p:cBhvr>
                                      <p:tavLst>
                                        <p:tav tm="0">
                                          <p:val>
                                            <p:fltVal val="0"/>
                                          </p:val>
                                        </p:tav>
                                        <p:tav tm="100000">
                                          <p:val>
                                            <p:strVal val="#ppt_h"/>
                                          </p:val>
                                        </p:tav>
                                      </p:tavLst>
                                    </p:anim>
                                    <p:anim calcmode="lin" valueType="num">
                                      <p:cBhvr>
                                        <p:cTn id="39"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19"/>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000" fill="hold"/>
                                        <p:tgtEl>
                                          <p:spTgt spid="16"/>
                                        </p:tgtEl>
                                        <p:attrNameLst>
                                          <p:attrName>ppt_w</p:attrName>
                                        </p:attrNameLst>
                                      </p:cBhvr>
                                      <p:tavLst>
                                        <p:tav tm="0">
                                          <p:val>
                                            <p:fltVal val="0"/>
                                          </p:val>
                                        </p:tav>
                                        <p:tav tm="100000">
                                          <p:val>
                                            <p:strVal val="#ppt_w"/>
                                          </p:val>
                                        </p:tav>
                                      </p:tavLst>
                                    </p:anim>
                                    <p:anim calcmode="lin" valueType="num">
                                      <p:cBhvr>
                                        <p:cTn id="44" dur="1000" fill="hold"/>
                                        <p:tgtEl>
                                          <p:spTgt spid="16"/>
                                        </p:tgtEl>
                                        <p:attrNameLst>
                                          <p:attrName>ppt_h</p:attrName>
                                        </p:attrNameLst>
                                      </p:cBhvr>
                                      <p:tavLst>
                                        <p:tav tm="0">
                                          <p:val>
                                            <p:fltVal val="0"/>
                                          </p:val>
                                        </p:tav>
                                        <p:tav tm="100000">
                                          <p:val>
                                            <p:strVal val="#ppt_h"/>
                                          </p:val>
                                        </p:tav>
                                      </p:tavLst>
                                    </p:anim>
                                    <p:anim calcmode="lin" valueType="num">
                                      <p:cBhvr>
                                        <p:cTn id="45" dur="1000" fill="hold"/>
                                        <p:tgtEl>
                                          <p:spTgt spid="16"/>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16"/>
                                        </p:tgtEl>
                                        <p:attrNameLst>
                                          <p:attrName>ppt_y</p:attrName>
                                        </p:attrNameLst>
                                      </p:cBhvr>
                                      <p:tavLst>
                                        <p:tav tm="0" fmla="#ppt_y+(sin(-2*pi*(1-$))*-#ppt_x+cos(-2*pi*(1-$))*(1-#ppt_y))*(1-$)">
                                          <p:val>
                                            <p:fltVal val="0"/>
                                          </p:val>
                                        </p:tav>
                                        <p:tav tm="100000">
                                          <p:val>
                                            <p:fltVal val="1"/>
                                          </p:val>
                                        </p:tav>
                                      </p:tavLst>
                                    </p:anim>
                                  </p:childTnLst>
                                </p:cTn>
                              </p:par>
                              <p:par>
                                <p:cTn id="47" presetID="15" presetClass="entr" presetSubtype="0" fill="hold"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0" fill="hold"/>
                                        <p:tgtEl>
                                          <p:spTgt spid="5"/>
                                        </p:tgtEl>
                                        <p:attrNameLst>
                                          <p:attrName>ppt_w</p:attrName>
                                        </p:attrNameLst>
                                      </p:cBhvr>
                                      <p:tavLst>
                                        <p:tav tm="0">
                                          <p:val>
                                            <p:fltVal val="0"/>
                                          </p:val>
                                        </p:tav>
                                        <p:tav tm="100000">
                                          <p:val>
                                            <p:strVal val="#ppt_w"/>
                                          </p:val>
                                        </p:tav>
                                      </p:tavLst>
                                    </p:anim>
                                    <p:anim calcmode="lin" valueType="num">
                                      <p:cBhvr>
                                        <p:cTn id="50" dur="1000" fill="hold"/>
                                        <p:tgtEl>
                                          <p:spTgt spid="5"/>
                                        </p:tgtEl>
                                        <p:attrNameLst>
                                          <p:attrName>ppt_h</p:attrName>
                                        </p:attrNameLst>
                                      </p:cBhvr>
                                      <p:tavLst>
                                        <p:tav tm="0">
                                          <p:val>
                                            <p:fltVal val="0"/>
                                          </p:val>
                                        </p:tav>
                                        <p:tav tm="100000">
                                          <p:val>
                                            <p:strVal val="#ppt_h"/>
                                          </p:val>
                                        </p:tav>
                                      </p:tavLst>
                                    </p:anim>
                                    <p:anim calcmode="lin" valueType="num">
                                      <p:cBhvr>
                                        <p:cTn id="51"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5"/>
                                        </p:tgtEl>
                                        <p:attrNameLst>
                                          <p:attrName>ppt_y</p:attrName>
                                        </p:attrNameLst>
                                      </p:cBhvr>
                                      <p:tavLst>
                                        <p:tav tm="0" fmla="#ppt_y+(sin(-2*pi*(1-$))*-#ppt_x+cos(-2*pi*(1-$))*(1-#ppt_y))*(1-$)">
                                          <p:val>
                                            <p:fltVal val="0"/>
                                          </p:val>
                                        </p:tav>
                                        <p:tav tm="100000">
                                          <p:val>
                                            <p:fltVal val="1"/>
                                          </p:val>
                                        </p:tav>
                                      </p:tavLst>
                                    </p:anim>
                                  </p:childTnLst>
                                </p:cTn>
                              </p:par>
                              <p:par>
                                <p:cTn id="53" presetID="15"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1000" fill="hold"/>
                                        <p:tgtEl>
                                          <p:spTgt spid="10"/>
                                        </p:tgtEl>
                                        <p:attrNameLst>
                                          <p:attrName>ppt_w</p:attrName>
                                        </p:attrNameLst>
                                      </p:cBhvr>
                                      <p:tavLst>
                                        <p:tav tm="0">
                                          <p:val>
                                            <p:fltVal val="0"/>
                                          </p:val>
                                        </p:tav>
                                        <p:tav tm="100000">
                                          <p:val>
                                            <p:strVal val="#ppt_w"/>
                                          </p:val>
                                        </p:tav>
                                      </p:tavLst>
                                    </p:anim>
                                    <p:anim calcmode="lin" valueType="num">
                                      <p:cBhvr>
                                        <p:cTn id="56" dur="1000" fill="hold"/>
                                        <p:tgtEl>
                                          <p:spTgt spid="10"/>
                                        </p:tgtEl>
                                        <p:attrNameLst>
                                          <p:attrName>ppt_h</p:attrName>
                                        </p:attrNameLst>
                                      </p:cBhvr>
                                      <p:tavLst>
                                        <p:tav tm="0">
                                          <p:val>
                                            <p:fltVal val="0"/>
                                          </p:val>
                                        </p:tav>
                                        <p:tav tm="100000">
                                          <p:val>
                                            <p:strVal val="#ppt_h"/>
                                          </p:val>
                                        </p:tav>
                                      </p:tavLst>
                                    </p:anim>
                                    <p:anim calcmode="lin" valueType="num">
                                      <p:cBhvr>
                                        <p:cTn id="57"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10"/>
                                        </p:tgtEl>
                                        <p:attrNameLst>
                                          <p:attrName>ppt_y</p:attrName>
                                        </p:attrNameLst>
                                      </p:cBhvr>
                                      <p:tavLst>
                                        <p:tav tm="0" fmla="#ppt_y+(sin(-2*pi*(1-$))*-#ppt_x+cos(-2*pi*(1-$))*(1-#ppt_y))*(1-$)">
                                          <p:val>
                                            <p:fltVal val="0"/>
                                          </p:val>
                                        </p:tav>
                                        <p:tav tm="100000">
                                          <p:val>
                                            <p:fltVal val="1"/>
                                          </p:val>
                                        </p:tav>
                                      </p:tavLst>
                                    </p:anim>
                                  </p:childTnLst>
                                </p:cTn>
                              </p:par>
                              <p:par>
                                <p:cTn id="59" presetID="15" presetClass="entr" presetSubtype="0"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1000" fill="hold"/>
                                        <p:tgtEl>
                                          <p:spTgt spid="15"/>
                                        </p:tgtEl>
                                        <p:attrNameLst>
                                          <p:attrName>ppt_w</p:attrName>
                                        </p:attrNameLst>
                                      </p:cBhvr>
                                      <p:tavLst>
                                        <p:tav tm="0">
                                          <p:val>
                                            <p:fltVal val="0"/>
                                          </p:val>
                                        </p:tav>
                                        <p:tav tm="100000">
                                          <p:val>
                                            <p:strVal val="#ppt_w"/>
                                          </p:val>
                                        </p:tav>
                                      </p:tavLst>
                                    </p:anim>
                                    <p:anim calcmode="lin" valueType="num">
                                      <p:cBhvr>
                                        <p:cTn id="62" dur="1000" fill="hold"/>
                                        <p:tgtEl>
                                          <p:spTgt spid="15"/>
                                        </p:tgtEl>
                                        <p:attrNameLst>
                                          <p:attrName>ppt_h</p:attrName>
                                        </p:attrNameLst>
                                      </p:cBhvr>
                                      <p:tavLst>
                                        <p:tav tm="0">
                                          <p:val>
                                            <p:fltVal val="0"/>
                                          </p:val>
                                        </p:tav>
                                        <p:tav tm="100000">
                                          <p:val>
                                            <p:strVal val="#ppt_h"/>
                                          </p:val>
                                        </p:tav>
                                      </p:tavLst>
                                    </p:anim>
                                    <p:anim calcmode="lin" valueType="num">
                                      <p:cBhvr>
                                        <p:cTn id="63"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64" dur="1000" fill="hold"/>
                                        <p:tgtEl>
                                          <p:spTgt spid="15"/>
                                        </p:tgtEl>
                                        <p:attrNameLst>
                                          <p:attrName>ppt_y</p:attrName>
                                        </p:attrNameLst>
                                      </p:cBhvr>
                                      <p:tavLst>
                                        <p:tav tm="0" fmla="#ppt_y+(sin(-2*pi*(1-$))*-#ppt_x+cos(-2*pi*(1-$))*(1-#ppt_y))*(1-$)">
                                          <p:val>
                                            <p:fltVal val="0"/>
                                          </p:val>
                                        </p:tav>
                                        <p:tav tm="100000">
                                          <p:val>
                                            <p:fltVal val="1"/>
                                          </p:val>
                                        </p:tav>
                                      </p:tavLst>
                                    </p:anim>
                                  </p:childTnLst>
                                </p:cTn>
                              </p:par>
                              <p:par>
                                <p:cTn id="65" presetID="15" presetClass="entr" presetSubtype="0" fill="hold"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1000" fill="hold"/>
                                        <p:tgtEl>
                                          <p:spTgt spid="17"/>
                                        </p:tgtEl>
                                        <p:attrNameLst>
                                          <p:attrName>ppt_w</p:attrName>
                                        </p:attrNameLst>
                                      </p:cBhvr>
                                      <p:tavLst>
                                        <p:tav tm="0">
                                          <p:val>
                                            <p:fltVal val="0"/>
                                          </p:val>
                                        </p:tav>
                                        <p:tav tm="100000">
                                          <p:val>
                                            <p:strVal val="#ppt_w"/>
                                          </p:val>
                                        </p:tav>
                                      </p:tavLst>
                                    </p:anim>
                                    <p:anim calcmode="lin" valueType="num">
                                      <p:cBhvr>
                                        <p:cTn id="68" dur="1000" fill="hold"/>
                                        <p:tgtEl>
                                          <p:spTgt spid="17"/>
                                        </p:tgtEl>
                                        <p:attrNameLst>
                                          <p:attrName>ppt_h</p:attrName>
                                        </p:attrNameLst>
                                      </p:cBhvr>
                                      <p:tavLst>
                                        <p:tav tm="0">
                                          <p:val>
                                            <p:fltVal val="0"/>
                                          </p:val>
                                        </p:tav>
                                        <p:tav tm="100000">
                                          <p:val>
                                            <p:strVal val="#ppt_h"/>
                                          </p:val>
                                        </p:tav>
                                      </p:tavLst>
                                    </p:anim>
                                    <p:anim calcmode="lin" valueType="num">
                                      <p:cBhvr>
                                        <p:cTn id="69"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70" dur="1000" fill="hold"/>
                                        <p:tgtEl>
                                          <p:spTgt spid="17"/>
                                        </p:tgtEl>
                                        <p:attrNameLst>
                                          <p:attrName>ppt_y</p:attrName>
                                        </p:attrNameLst>
                                      </p:cBhvr>
                                      <p:tavLst>
                                        <p:tav tm="0" fmla="#ppt_y+(sin(-2*pi*(1-$))*-#ppt_x+cos(-2*pi*(1-$))*(1-#ppt_y))*(1-$)">
                                          <p:val>
                                            <p:fltVal val="0"/>
                                          </p:val>
                                        </p:tav>
                                        <p:tav tm="100000">
                                          <p:val>
                                            <p:fltVal val="1"/>
                                          </p:val>
                                        </p:tav>
                                      </p:tavLst>
                                    </p:anim>
                                  </p:childTnLst>
                                </p:cTn>
                              </p:par>
                              <p:par>
                                <p:cTn id="71" presetID="15" presetClass="entr" presetSubtype="0" fill="hold" nodeType="with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p:cTn id="73" dur="1000" fill="hold"/>
                                        <p:tgtEl>
                                          <p:spTgt spid="6"/>
                                        </p:tgtEl>
                                        <p:attrNameLst>
                                          <p:attrName>ppt_w</p:attrName>
                                        </p:attrNameLst>
                                      </p:cBhvr>
                                      <p:tavLst>
                                        <p:tav tm="0">
                                          <p:val>
                                            <p:fltVal val="0"/>
                                          </p:val>
                                        </p:tav>
                                        <p:tav tm="100000">
                                          <p:val>
                                            <p:strVal val="#ppt_w"/>
                                          </p:val>
                                        </p:tav>
                                      </p:tavLst>
                                    </p:anim>
                                    <p:anim calcmode="lin" valueType="num">
                                      <p:cBhvr>
                                        <p:cTn id="74" dur="1000" fill="hold"/>
                                        <p:tgtEl>
                                          <p:spTgt spid="6"/>
                                        </p:tgtEl>
                                        <p:attrNameLst>
                                          <p:attrName>ppt_h</p:attrName>
                                        </p:attrNameLst>
                                      </p:cBhvr>
                                      <p:tavLst>
                                        <p:tav tm="0">
                                          <p:val>
                                            <p:fltVal val="0"/>
                                          </p:val>
                                        </p:tav>
                                        <p:tav tm="100000">
                                          <p:val>
                                            <p:strVal val="#ppt_h"/>
                                          </p:val>
                                        </p:tav>
                                      </p:tavLst>
                                    </p:anim>
                                    <p:anim calcmode="lin" valueType="num">
                                      <p:cBhvr>
                                        <p:cTn id="7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76" dur="1000" fill="hold"/>
                                        <p:tgtEl>
                                          <p:spTgt spid="6"/>
                                        </p:tgtEl>
                                        <p:attrNameLst>
                                          <p:attrName>ppt_y</p:attrName>
                                        </p:attrNameLst>
                                      </p:cBhvr>
                                      <p:tavLst>
                                        <p:tav tm="0" fmla="#ppt_y+(sin(-2*pi*(1-$))*-#ppt_x+cos(-2*pi*(1-$))*(1-#ppt_y))*(1-$)">
                                          <p:val>
                                            <p:fltVal val="0"/>
                                          </p:val>
                                        </p:tav>
                                        <p:tav tm="100000">
                                          <p:val>
                                            <p:fltVal val="1"/>
                                          </p:val>
                                        </p:tav>
                                      </p:tavLst>
                                    </p:anim>
                                  </p:childTnLst>
                                </p:cTn>
                              </p:par>
                              <p:par>
                                <p:cTn id="77" presetID="15" presetClass="entr" presetSubtype="0" fill="hold" nodeType="with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1000" fill="hold"/>
                                        <p:tgtEl>
                                          <p:spTgt spid="18"/>
                                        </p:tgtEl>
                                        <p:attrNameLst>
                                          <p:attrName>ppt_w</p:attrName>
                                        </p:attrNameLst>
                                      </p:cBhvr>
                                      <p:tavLst>
                                        <p:tav tm="0">
                                          <p:val>
                                            <p:fltVal val="0"/>
                                          </p:val>
                                        </p:tav>
                                        <p:tav tm="100000">
                                          <p:val>
                                            <p:strVal val="#ppt_w"/>
                                          </p:val>
                                        </p:tav>
                                      </p:tavLst>
                                    </p:anim>
                                    <p:anim calcmode="lin" valueType="num">
                                      <p:cBhvr>
                                        <p:cTn id="80" dur="1000" fill="hold"/>
                                        <p:tgtEl>
                                          <p:spTgt spid="18"/>
                                        </p:tgtEl>
                                        <p:attrNameLst>
                                          <p:attrName>ppt_h</p:attrName>
                                        </p:attrNameLst>
                                      </p:cBhvr>
                                      <p:tavLst>
                                        <p:tav tm="0">
                                          <p:val>
                                            <p:fltVal val="0"/>
                                          </p:val>
                                        </p:tav>
                                        <p:tav tm="100000">
                                          <p:val>
                                            <p:strVal val="#ppt_h"/>
                                          </p:val>
                                        </p:tav>
                                      </p:tavLst>
                                    </p:anim>
                                    <p:anim calcmode="lin" valueType="num">
                                      <p:cBhvr>
                                        <p:cTn id="81"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82" dur="1000" fill="hold"/>
                                        <p:tgtEl>
                                          <p:spTgt spid="18"/>
                                        </p:tgtEl>
                                        <p:attrNameLst>
                                          <p:attrName>ppt_y</p:attrName>
                                        </p:attrNameLst>
                                      </p:cBhvr>
                                      <p:tavLst>
                                        <p:tav tm="0" fmla="#ppt_y+(sin(-2*pi*(1-$))*-#ppt_x+cos(-2*pi*(1-$))*(1-#ppt_y))*(1-$)">
                                          <p:val>
                                            <p:fltVal val="0"/>
                                          </p:val>
                                        </p:tav>
                                        <p:tav tm="100000">
                                          <p:val>
                                            <p:fltVal val="1"/>
                                          </p:val>
                                        </p:tav>
                                      </p:tavLst>
                                    </p:anim>
                                  </p:childTnLst>
                                </p:cTn>
                              </p:par>
                              <p:par>
                                <p:cTn id="83" presetID="15" presetClass="entr" presetSubtype="0" fill="hold" nodeType="with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1000" fill="hold"/>
                                        <p:tgtEl>
                                          <p:spTgt spid="9"/>
                                        </p:tgtEl>
                                        <p:attrNameLst>
                                          <p:attrName>ppt_w</p:attrName>
                                        </p:attrNameLst>
                                      </p:cBhvr>
                                      <p:tavLst>
                                        <p:tav tm="0">
                                          <p:val>
                                            <p:fltVal val="0"/>
                                          </p:val>
                                        </p:tav>
                                        <p:tav tm="100000">
                                          <p:val>
                                            <p:strVal val="#ppt_w"/>
                                          </p:val>
                                        </p:tav>
                                      </p:tavLst>
                                    </p:anim>
                                    <p:anim calcmode="lin" valueType="num">
                                      <p:cBhvr>
                                        <p:cTn id="86" dur="1000" fill="hold"/>
                                        <p:tgtEl>
                                          <p:spTgt spid="9"/>
                                        </p:tgtEl>
                                        <p:attrNameLst>
                                          <p:attrName>ppt_h</p:attrName>
                                        </p:attrNameLst>
                                      </p:cBhvr>
                                      <p:tavLst>
                                        <p:tav tm="0">
                                          <p:val>
                                            <p:fltVal val="0"/>
                                          </p:val>
                                        </p:tav>
                                        <p:tav tm="100000">
                                          <p:val>
                                            <p:strVal val="#ppt_h"/>
                                          </p:val>
                                        </p:tav>
                                      </p:tavLst>
                                    </p:anim>
                                    <p:anim calcmode="lin" valueType="num">
                                      <p:cBhvr>
                                        <p:cTn id="87"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88" dur="1000" fill="hold"/>
                                        <p:tgtEl>
                                          <p:spTgt spid="9"/>
                                        </p:tgtEl>
                                        <p:attrNameLst>
                                          <p:attrName>ppt_y</p:attrName>
                                        </p:attrNameLst>
                                      </p:cBhvr>
                                      <p:tavLst>
                                        <p:tav tm="0" fmla="#ppt_y+(sin(-2*pi*(1-$))*-#ppt_x+cos(-2*pi*(1-$))*(1-#ppt_y))*(1-$)">
                                          <p:val>
                                            <p:fltVal val="0"/>
                                          </p:val>
                                        </p:tav>
                                        <p:tav tm="100000">
                                          <p:val>
                                            <p:fltVal val="1"/>
                                          </p:val>
                                        </p:tav>
                                      </p:tavLst>
                                    </p:anim>
                                  </p:childTnLst>
                                </p:cTn>
                              </p:par>
                              <p:par>
                                <p:cTn id="89" presetID="15" presetClass="entr" presetSubtype="0" fill="hold" nodeType="with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1000" fill="hold"/>
                                        <p:tgtEl>
                                          <p:spTgt spid="12"/>
                                        </p:tgtEl>
                                        <p:attrNameLst>
                                          <p:attrName>ppt_w</p:attrName>
                                        </p:attrNameLst>
                                      </p:cBhvr>
                                      <p:tavLst>
                                        <p:tav tm="0">
                                          <p:val>
                                            <p:fltVal val="0"/>
                                          </p:val>
                                        </p:tav>
                                        <p:tav tm="100000">
                                          <p:val>
                                            <p:strVal val="#ppt_w"/>
                                          </p:val>
                                        </p:tav>
                                      </p:tavLst>
                                    </p:anim>
                                    <p:anim calcmode="lin" valueType="num">
                                      <p:cBhvr>
                                        <p:cTn id="92" dur="1000" fill="hold"/>
                                        <p:tgtEl>
                                          <p:spTgt spid="12"/>
                                        </p:tgtEl>
                                        <p:attrNameLst>
                                          <p:attrName>ppt_h</p:attrName>
                                        </p:attrNameLst>
                                      </p:cBhvr>
                                      <p:tavLst>
                                        <p:tav tm="0">
                                          <p:val>
                                            <p:fltVal val="0"/>
                                          </p:val>
                                        </p:tav>
                                        <p:tav tm="100000">
                                          <p:val>
                                            <p:strVal val="#ppt_h"/>
                                          </p:val>
                                        </p:tav>
                                      </p:tavLst>
                                    </p:anim>
                                    <p:anim calcmode="lin" valueType="num">
                                      <p:cBhvr>
                                        <p:cTn id="93"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94" dur="1000" fill="hold"/>
                                        <p:tgtEl>
                                          <p:spTgt spid="12"/>
                                        </p:tgtEl>
                                        <p:attrNameLst>
                                          <p:attrName>ppt_y</p:attrName>
                                        </p:attrNameLst>
                                      </p:cBhvr>
                                      <p:tavLst>
                                        <p:tav tm="0" fmla="#ppt_y+(sin(-2*pi*(1-$))*-#ppt_x+cos(-2*pi*(1-$))*(1-#ppt_y))*(1-$)">
                                          <p:val>
                                            <p:fltVal val="0"/>
                                          </p:val>
                                        </p:tav>
                                        <p:tav tm="100000">
                                          <p:val>
                                            <p:fltVal val="1"/>
                                          </p:val>
                                        </p:tav>
                                      </p:tavLst>
                                    </p:anim>
                                  </p:childTnLst>
                                </p:cTn>
                              </p:par>
                              <p:par>
                                <p:cTn id="95" presetID="15" presetClass="entr" presetSubtype="0" fill="hold" nodeType="with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p:cTn id="97" dur="1000" fill="hold"/>
                                        <p:tgtEl>
                                          <p:spTgt spid="13"/>
                                        </p:tgtEl>
                                        <p:attrNameLst>
                                          <p:attrName>ppt_w</p:attrName>
                                        </p:attrNameLst>
                                      </p:cBhvr>
                                      <p:tavLst>
                                        <p:tav tm="0">
                                          <p:val>
                                            <p:fltVal val="0"/>
                                          </p:val>
                                        </p:tav>
                                        <p:tav tm="100000">
                                          <p:val>
                                            <p:strVal val="#ppt_w"/>
                                          </p:val>
                                        </p:tav>
                                      </p:tavLst>
                                    </p:anim>
                                    <p:anim calcmode="lin" valueType="num">
                                      <p:cBhvr>
                                        <p:cTn id="98" dur="1000" fill="hold"/>
                                        <p:tgtEl>
                                          <p:spTgt spid="13"/>
                                        </p:tgtEl>
                                        <p:attrNameLst>
                                          <p:attrName>ppt_h</p:attrName>
                                        </p:attrNameLst>
                                      </p:cBhvr>
                                      <p:tavLst>
                                        <p:tav tm="0">
                                          <p:val>
                                            <p:fltVal val="0"/>
                                          </p:val>
                                        </p:tav>
                                        <p:tav tm="100000">
                                          <p:val>
                                            <p:strVal val="#ppt_h"/>
                                          </p:val>
                                        </p:tav>
                                      </p:tavLst>
                                    </p:anim>
                                    <p:anim calcmode="lin" valueType="num">
                                      <p:cBhvr>
                                        <p:cTn id="99"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100"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54C43A7-89A3-41B6-B610-9CFA83C1A946}"/>
              </a:ext>
            </a:extLst>
          </p:cNvPr>
          <p:cNvSpPr>
            <a:spLocks noGrp="1"/>
          </p:cNvSpPr>
          <p:nvPr>
            <p:ph type="title"/>
          </p:nvPr>
        </p:nvSpPr>
        <p:spPr>
          <a:xfrm>
            <a:off x="642257" y="4525347"/>
            <a:ext cx="6939722" cy="1737360"/>
          </a:xfrm>
        </p:spPr>
        <p:txBody>
          <a:bodyPr vert="horz" lIns="91440" tIns="45720" rIns="91440" bIns="45720" rtlCol="0" anchor="ctr">
            <a:normAutofit/>
          </a:bodyPr>
          <a:lstStyle/>
          <a:p>
            <a:pPr algn="r"/>
            <a:r>
              <a:rPr lang="en-US"/>
              <a:t>The story of the Governance Guy</a:t>
            </a:r>
          </a:p>
        </p:txBody>
      </p:sp>
      <p:sp>
        <p:nvSpPr>
          <p:cNvPr id="3" name="Text Placeholder 2">
            <a:extLst>
              <a:ext uri="{FF2B5EF4-FFF2-40B4-BE49-F238E27FC236}">
                <a16:creationId xmlns:a16="http://schemas.microsoft.com/office/drawing/2014/main" id="{9160C3B4-65AF-4D39-A6A4-1106BC94BE80}"/>
              </a:ext>
            </a:extLst>
          </p:cNvPr>
          <p:cNvSpPr>
            <a:spLocks noGrp="1"/>
          </p:cNvSpPr>
          <p:nvPr>
            <p:ph type="body" idx="1"/>
          </p:nvPr>
        </p:nvSpPr>
        <p:spPr>
          <a:xfrm>
            <a:off x="8050762" y="4525347"/>
            <a:ext cx="3211288" cy="1737360"/>
          </a:xfrm>
        </p:spPr>
        <p:txBody>
          <a:bodyPr vert="horz" lIns="91440" tIns="45720" rIns="91440" bIns="45720" rtlCol="0" anchor="ctr">
            <a:normAutofit/>
          </a:bodyPr>
          <a:lstStyle/>
          <a:p>
            <a:endParaRPr lang="en-US">
              <a:solidFill>
                <a:schemeClr val="tx1"/>
              </a:solidFill>
            </a:endParaRPr>
          </a:p>
        </p:txBody>
      </p:sp>
      <p:sp>
        <p:nvSpPr>
          <p:cNvPr id="11" name="Oval 10">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567" y="620480"/>
            <a:ext cx="2243800" cy="2243796"/>
          </a:xfrm>
          <a:prstGeom prst="ellipse">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5001" y="2466604"/>
            <a:ext cx="962395" cy="962395"/>
          </a:xfrm>
          <a:prstGeom prst="ellipse">
            <a:avLst/>
          </a:prstGeom>
          <a:solidFill>
            <a:srgbClr val="986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5829" y="2327988"/>
            <a:ext cx="293695" cy="293695"/>
          </a:xfrm>
          <a:prstGeom prst="ellipse">
            <a:avLst/>
          </a:prstGeom>
          <a:solidFill>
            <a:srgbClr val="FBD6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A9923671-0795-4278-AB42-8C0FB57BA676}"/>
              </a:ext>
            </a:extLst>
          </p:cNvPr>
          <p:cNvPicPr>
            <a:picLocks noChangeAspect="1"/>
          </p:cNvPicPr>
          <p:nvPr/>
        </p:nvPicPr>
        <p:blipFill rotWithShape="1">
          <a:blip r:embed="rId3"/>
          <a:srcRect l="6271" r="-1" b="-1"/>
          <a:stretch/>
        </p:blipFill>
        <p:spPr>
          <a:xfrm>
            <a:off x="6492113" y="10"/>
            <a:ext cx="5699887" cy="405923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p:spPr>
      </p:pic>
      <p:cxnSp>
        <p:nvCxnSpPr>
          <p:cNvPr id="17" name="Straight Connector 16">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65596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199E1B1-A8C0-4FE8-A5A8-1CB41D69F8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 y="0"/>
            <a:ext cx="12191998" cy="1575955"/>
          </a:xfrm>
          <a:prstGeom prst="rect">
            <a:avLst/>
          </a:prstGeom>
          <a:gradFill>
            <a:gsLst>
              <a:gs pos="0">
                <a:srgbClr val="000000">
                  <a:alpha val="96000"/>
                </a:srgbClr>
              </a:gs>
              <a:gs pos="100000">
                <a:schemeClr val="accent1">
                  <a:lumMod val="7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84A8DE83-DE75-4B41-9DB4-A7EC0B0DEC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128856" cy="1575461"/>
          </a:xfrm>
          <a:prstGeom prst="rect">
            <a:avLst/>
          </a:prstGeom>
          <a:gradFill>
            <a:gsLst>
              <a:gs pos="0">
                <a:schemeClr val="accent1">
                  <a:alpha val="41000"/>
                </a:schemeClr>
              </a:gs>
              <a:gs pos="74000">
                <a:schemeClr val="accent1">
                  <a:lumMod val="60000"/>
                  <a:lumOff val="40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7009A0A-BEF5-4EAC-AF15-E4F9F002E2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1"/>
            <a:ext cx="12192002" cy="1574311"/>
          </a:xfrm>
          <a:prstGeom prst="rect">
            <a:avLst/>
          </a:prstGeom>
          <a:gradFill>
            <a:gsLst>
              <a:gs pos="0">
                <a:srgbClr val="000000">
                  <a:alpha val="63000"/>
                </a:srgbClr>
              </a:gs>
              <a:gs pos="78000">
                <a:schemeClr val="accent1">
                  <a:alpha val="1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3">
            <a:extLst>
              <a:ext uri="{FF2B5EF4-FFF2-40B4-BE49-F238E27FC236}">
                <a16:creationId xmlns:a16="http://schemas.microsoft.com/office/drawing/2014/main" id="{317E9910-685A-F766-3029-B77FE2066C90}"/>
              </a:ext>
            </a:extLst>
          </p:cNvPr>
          <p:cNvSpPr>
            <a:spLocks noGrp="1"/>
          </p:cNvSpPr>
          <p:nvPr>
            <p:ph type="title"/>
          </p:nvPr>
        </p:nvSpPr>
        <p:spPr>
          <a:xfrm>
            <a:off x="699713" y="248038"/>
            <a:ext cx="11030171" cy="1159200"/>
          </a:xfrm>
        </p:spPr>
        <p:txBody>
          <a:bodyPr vert="horz" lIns="91440" tIns="45720" rIns="91440" bIns="45720" rtlCol="0" anchor="ctr">
            <a:normAutofit/>
          </a:bodyPr>
          <a:lstStyle/>
          <a:p>
            <a:r>
              <a:rPr lang="en-US" sz="4000" kern="1200">
                <a:solidFill>
                  <a:srgbClr val="FFFFFF"/>
                </a:solidFill>
                <a:latin typeface="+mj-lt"/>
                <a:ea typeface="+mj-ea"/>
                <a:cs typeface="+mj-cs"/>
              </a:rPr>
              <a:t>Context switching hurts productivity and adoption</a:t>
            </a:r>
          </a:p>
        </p:txBody>
      </p:sp>
      <p:sp>
        <p:nvSpPr>
          <p:cNvPr id="5" name="Content Placeholder 2">
            <a:extLst>
              <a:ext uri="{FF2B5EF4-FFF2-40B4-BE49-F238E27FC236}">
                <a16:creationId xmlns:a16="http://schemas.microsoft.com/office/drawing/2014/main" id="{08F32E3D-EEA6-779D-B24F-9D9BE770F919}"/>
              </a:ext>
            </a:extLst>
          </p:cNvPr>
          <p:cNvSpPr txBox="1">
            <a:spLocks/>
          </p:cNvSpPr>
          <p:nvPr/>
        </p:nvSpPr>
        <p:spPr>
          <a:xfrm>
            <a:off x="1047119" y="1822348"/>
            <a:ext cx="10097762" cy="4590909"/>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solidFill>
                  <a:srgbClr val="000000"/>
                </a:solidFill>
                <a:effectLst/>
                <a:uLnTx/>
                <a:uFillTx/>
                <a:latin typeface="Arial" panose="020B0604020202020204"/>
                <a:ea typeface="+mn-ea"/>
                <a:cs typeface="+mn-cs"/>
              </a:rPr>
              <a:t>Traditional learning and microlearning requires switching context.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40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solidFill>
                  <a:srgbClr val="000000"/>
                </a:solidFill>
                <a:effectLst/>
                <a:uLnTx/>
                <a:uFillTx/>
                <a:latin typeface="Arial" panose="020B0604020202020204"/>
                <a:ea typeface="+mn-ea"/>
                <a:cs typeface="+mn-cs"/>
              </a:rPr>
              <a:t>Context switching constantly can cost up to 40% drop in productivity</a:t>
            </a:r>
          </a:p>
        </p:txBody>
      </p:sp>
    </p:spTree>
    <p:extLst>
      <p:ext uri="{BB962C8B-B14F-4D97-AF65-F5344CB8AC3E}">
        <p14:creationId xmlns:p14="http://schemas.microsoft.com/office/powerpoint/2010/main" val="30479558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D404D-3691-4C06-A0DC-F02AA898A0FC}"/>
              </a:ext>
            </a:extLst>
          </p:cNvPr>
          <p:cNvSpPr>
            <a:spLocks noGrp="1"/>
          </p:cNvSpPr>
          <p:nvPr>
            <p:ph type="title"/>
          </p:nvPr>
        </p:nvSpPr>
        <p:spPr>
          <a:xfrm>
            <a:off x="2370666" y="2187743"/>
            <a:ext cx="9116483" cy="2482515"/>
          </a:xfrm>
        </p:spPr>
        <p:txBody>
          <a:bodyPr vert="horz" lIns="91440" tIns="45720" rIns="91440" bIns="45720" rtlCol="0" anchor="ctr">
            <a:normAutofit/>
          </a:bodyPr>
          <a:lstStyle/>
          <a:p>
            <a:r>
              <a:rPr lang="en-US" sz="5100" kern="1200">
                <a:solidFill>
                  <a:schemeClr val="tx1"/>
                </a:solidFill>
                <a:latin typeface="+mj-lt"/>
                <a:ea typeface="+mj-ea"/>
                <a:cs typeface="+mj-cs"/>
              </a:rPr>
              <a:t>Deliver governance, info, support “in context” of the environment</a:t>
            </a:r>
          </a:p>
        </p:txBody>
      </p:sp>
      <p:sp>
        <p:nvSpPr>
          <p:cNvPr id="3" name="Content Placeholder 2">
            <a:extLst>
              <a:ext uri="{FF2B5EF4-FFF2-40B4-BE49-F238E27FC236}">
                <a16:creationId xmlns:a16="http://schemas.microsoft.com/office/drawing/2014/main" id="{E4C07CED-76C8-4F56-85FF-0B846E3824D9}"/>
              </a:ext>
            </a:extLst>
          </p:cNvPr>
          <p:cNvSpPr>
            <a:spLocks noGrp="1"/>
          </p:cNvSpPr>
          <p:nvPr>
            <p:ph idx="1"/>
          </p:nvPr>
        </p:nvSpPr>
        <p:spPr>
          <a:xfrm>
            <a:off x="2370666" y="4969803"/>
            <a:ext cx="8116358" cy="1371405"/>
          </a:xfrm>
        </p:spPr>
        <p:txBody>
          <a:bodyPr vert="horz" lIns="91440" tIns="45720" rIns="91440" bIns="45720" rtlCol="0">
            <a:normAutofit/>
          </a:bodyPr>
          <a:lstStyle/>
          <a:p>
            <a:r>
              <a:rPr lang="en-US" sz="2400" kern="1200">
                <a:solidFill>
                  <a:schemeClr val="tx1"/>
                </a:solidFill>
                <a:latin typeface="+mn-lt"/>
                <a:ea typeface="+mn-ea"/>
                <a:cs typeface="+mn-cs"/>
              </a:rPr>
              <a:t>Not a large governance document that no one will look at</a:t>
            </a:r>
          </a:p>
          <a:p>
            <a:r>
              <a:rPr lang="en-US" sz="2400">
                <a:solidFill>
                  <a:schemeClr val="tx1"/>
                </a:solidFill>
              </a:rPr>
              <a:t>But instead through </a:t>
            </a:r>
            <a:r>
              <a:rPr lang="en-US" sz="2400" i="1">
                <a:solidFill>
                  <a:srgbClr val="FF0000"/>
                </a:solidFill>
              </a:rPr>
              <a:t>contextual experiences</a:t>
            </a:r>
            <a:endParaRPr lang="en-US" sz="2400" kern="1200">
              <a:solidFill>
                <a:srgbClr val="FF0000"/>
              </a:solidFill>
            </a:endParaRPr>
          </a:p>
        </p:txBody>
      </p:sp>
      <p:pic>
        <p:nvPicPr>
          <p:cNvPr id="7" name="Graphic 6" descr="Meeting">
            <a:extLst>
              <a:ext uri="{FF2B5EF4-FFF2-40B4-BE49-F238E27FC236}">
                <a16:creationId xmlns:a16="http://schemas.microsoft.com/office/drawing/2014/main" id="{9762E6D9-911E-4641-A091-AA0A04A18A0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8201" y="2743201"/>
            <a:ext cx="1371600" cy="1371600"/>
          </a:xfrm>
          <a:prstGeom prst="rect">
            <a:avLst/>
          </a:prstGeom>
        </p:spPr>
      </p:pic>
      <p:pic>
        <p:nvPicPr>
          <p:cNvPr id="9" name="Graphic 8">
            <a:extLst>
              <a:ext uri="{FF2B5EF4-FFF2-40B4-BE49-F238E27FC236}">
                <a16:creationId xmlns:a16="http://schemas.microsoft.com/office/drawing/2014/main" id="{80C4CD5A-A9D6-4B60-B385-2103DF1AD2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1431" y="816337"/>
            <a:ext cx="5225327" cy="5225327"/>
          </a:xfrm>
          <a:prstGeom prst="rect">
            <a:avLst/>
          </a:prstGeom>
        </p:spPr>
      </p:pic>
    </p:spTree>
    <p:extLst>
      <p:ext uri="{BB962C8B-B14F-4D97-AF65-F5344CB8AC3E}">
        <p14:creationId xmlns:p14="http://schemas.microsoft.com/office/powerpoint/2010/main" val="23129981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16DAE767-FA74-4EA4-AC6F-6167DA854BEF}"/>
              </a:ext>
            </a:extLst>
          </p:cNvPr>
          <p:cNvSpPr>
            <a:spLocks noGrp="1"/>
          </p:cNvSpPr>
          <p:nvPr>
            <p:ph type="title"/>
          </p:nvPr>
        </p:nvSpPr>
        <p:spPr>
          <a:xfrm>
            <a:off x="526073" y="466578"/>
            <a:ext cx="11139854" cy="930447"/>
          </a:xfrm>
        </p:spPr>
        <p:txBody>
          <a:bodyPr vert="horz" lIns="91440" tIns="45720" rIns="91440" bIns="45720" rtlCol="0" anchor="b">
            <a:normAutofit/>
          </a:bodyPr>
          <a:lstStyle/>
          <a:p>
            <a:pPr algn="ctr"/>
            <a:r>
              <a:rPr lang="en-US" sz="3000" kern="1200">
                <a:solidFill>
                  <a:srgbClr val="FFFFFF"/>
                </a:solidFill>
                <a:latin typeface="+mj-lt"/>
                <a:ea typeface="+mj-ea"/>
                <a:cs typeface="+mj-cs"/>
              </a:rPr>
              <a:t>Example: Informing salespeople that their leads are set to auto expire</a:t>
            </a:r>
          </a:p>
        </p:txBody>
      </p:sp>
      <p:cxnSp>
        <p:nvCxnSpPr>
          <p:cNvPr id="10" name="Straight Connector 9">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BA9C0EDB-A59F-71FC-E62A-8ADB32924D47}"/>
              </a:ext>
            </a:extLst>
          </p:cNvPr>
          <p:cNvPicPr>
            <a:picLocks noChangeAspect="1"/>
          </p:cNvPicPr>
          <p:nvPr/>
        </p:nvPicPr>
        <p:blipFill>
          <a:blip r:embed="rId3"/>
          <a:srcRect t="4000" b="8644"/>
          <a:stretch>
            <a:fillRect/>
          </a:stretch>
        </p:blipFill>
        <p:spPr>
          <a:xfrm>
            <a:off x="1045027" y="1520117"/>
            <a:ext cx="9904022" cy="52890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852500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BDBA639-2A71-4A60-A71A-FF1836F546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grpSp>
        <p:nvGrpSpPr>
          <p:cNvPr id="10" name="Group 9">
            <a:extLst>
              <a:ext uri="{FF2B5EF4-FFF2-40B4-BE49-F238E27FC236}">
                <a16:creationId xmlns:a16="http://schemas.microsoft.com/office/drawing/2014/main" id="{5E208A8B-5EBD-4532-BE72-26414FA7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1" name="Freeform 5">
              <a:extLst>
                <a:ext uri="{FF2B5EF4-FFF2-40B4-BE49-F238E27FC236}">
                  <a16:creationId xmlns:a16="http://schemas.microsoft.com/office/drawing/2014/main" id="{15D09196-B338-4AB5-A71B-CFD5FFCA62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2" name="Freeform 6">
              <a:extLst>
                <a:ext uri="{FF2B5EF4-FFF2-40B4-BE49-F238E27FC236}">
                  <a16:creationId xmlns:a16="http://schemas.microsoft.com/office/drawing/2014/main" id="{F50B4463-128A-4677-A285-C017E6C543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3" name="Freeform 7">
              <a:extLst>
                <a:ext uri="{FF2B5EF4-FFF2-40B4-BE49-F238E27FC236}">
                  <a16:creationId xmlns:a16="http://schemas.microsoft.com/office/drawing/2014/main" id="{1D9B95CD-F023-4DFA-9678-1E02713F7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 name="Freeform 8">
              <a:extLst>
                <a:ext uri="{FF2B5EF4-FFF2-40B4-BE49-F238E27FC236}">
                  <a16:creationId xmlns:a16="http://schemas.microsoft.com/office/drawing/2014/main" id="{1DDF47A8-BE7B-43F3-A500-F5A4656D83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 name="Freeform 9">
              <a:extLst>
                <a:ext uri="{FF2B5EF4-FFF2-40B4-BE49-F238E27FC236}">
                  <a16:creationId xmlns:a16="http://schemas.microsoft.com/office/drawing/2014/main" id="{2DD394DE-76FB-42F8-85F2-FD436F4232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 name="Freeform 10">
              <a:extLst>
                <a:ext uri="{FF2B5EF4-FFF2-40B4-BE49-F238E27FC236}">
                  <a16:creationId xmlns:a16="http://schemas.microsoft.com/office/drawing/2014/main" id="{B95F2EFB-87E6-4400-AAF3-7EB8B4F15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 name="Freeform 11">
              <a:extLst>
                <a:ext uri="{FF2B5EF4-FFF2-40B4-BE49-F238E27FC236}">
                  <a16:creationId xmlns:a16="http://schemas.microsoft.com/office/drawing/2014/main" id="{1D463476-2BC7-418C-9D6F-51444B11A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 name="Freeform 12">
              <a:extLst>
                <a:ext uri="{FF2B5EF4-FFF2-40B4-BE49-F238E27FC236}">
                  <a16:creationId xmlns:a16="http://schemas.microsoft.com/office/drawing/2014/main" id="{24011122-2495-478A-81BF-ABBDEA1DA8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9" name="Freeform 13">
              <a:extLst>
                <a:ext uri="{FF2B5EF4-FFF2-40B4-BE49-F238E27FC236}">
                  <a16:creationId xmlns:a16="http://schemas.microsoft.com/office/drawing/2014/main" id="{C79E87C5-E5B3-476B-B539-FC9CF4A33B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 name="Freeform 14">
              <a:extLst>
                <a:ext uri="{FF2B5EF4-FFF2-40B4-BE49-F238E27FC236}">
                  <a16:creationId xmlns:a16="http://schemas.microsoft.com/office/drawing/2014/main" id="{956029CA-2B38-434D-9044-5FF3A1ECD1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 name="Freeform 15">
              <a:extLst>
                <a:ext uri="{FF2B5EF4-FFF2-40B4-BE49-F238E27FC236}">
                  <a16:creationId xmlns:a16="http://schemas.microsoft.com/office/drawing/2014/main" id="{9514CFB6-E8DB-43DC-B1CD-9CC2D4B276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 name="Freeform 16">
              <a:extLst>
                <a:ext uri="{FF2B5EF4-FFF2-40B4-BE49-F238E27FC236}">
                  <a16:creationId xmlns:a16="http://schemas.microsoft.com/office/drawing/2014/main" id="{BD8C1FC8-E550-45BE-9F30-822BAB3781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3" name="Freeform 17">
              <a:extLst>
                <a:ext uri="{FF2B5EF4-FFF2-40B4-BE49-F238E27FC236}">
                  <a16:creationId xmlns:a16="http://schemas.microsoft.com/office/drawing/2014/main" id="{D1646B5D-A7B7-41EC-9591-0E0C0F4F94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4" name="Freeform 18">
              <a:extLst>
                <a:ext uri="{FF2B5EF4-FFF2-40B4-BE49-F238E27FC236}">
                  <a16:creationId xmlns:a16="http://schemas.microsoft.com/office/drawing/2014/main" id="{E2118E93-481E-4843-987E-378187AA37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5" name="Freeform 19">
              <a:extLst>
                <a:ext uri="{FF2B5EF4-FFF2-40B4-BE49-F238E27FC236}">
                  <a16:creationId xmlns:a16="http://schemas.microsoft.com/office/drawing/2014/main" id="{77038464-F4E2-47EC-A87F-18469191E3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6" name="Freeform 20">
              <a:extLst>
                <a:ext uri="{FF2B5EF4-FFF2-40B4-BE49-F238E27FC236}">
                  <a16:creationId xmlns:a16="http://schemas.microsoft.com/office/drawing/2014/main" id="{FB3BBEB1-E146-408F-95B7-EE2F269DE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7" name="Freeform 21">
              <a:extLst>
                <a:ext uri="{FF2B5EF4-FFF2-40B4-BE49-F238E27FC236}">
                  <a16:creationId xmlns:a16="http://schemas.microsoft.com/office/drawing/2014/main" id="{C765B285-56EC-47FC-B116-274EBBD61A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 name="Freeform 22">
              <a:extLst>
                <a:ext uri="{FF2B5EF4-FFF2-40B4-BE49-F238E27FC236}">
                  <a16:creationId xmlns:a16="http://schemas.microsoft.com/office/drawing/2014/main" id="{CB4A6191-6913-42EA-905E-8A174AE2C9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9" name="Freeform 23">
              <a:extLst>
                <a:ext uri="{FF2B5EF4-FFF2-40B4-BE49-F238E27FC236}">
                  <a16:creationId xmlns:a16="http://schemas.microsoft.com/office/drawing/2014/main" id="{8ADEEF92-F481-475A-845C-5E940F0D55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31" name="Freeform: Shape 30">
            <a:extLst>
              <a:ext uri="{FF2B5EF4-FFF2-40B4-BE49-F238E27FC236}">
                <a16:creationId xmlns:a16="http://schemas.microsoft.com/office/drawing/2014/main" id="{D9C506D7-84CB-4057-A44A-465313E785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44861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33" name="Oval 32">
            <a:extLst>
              <a:ext uri="{FF2B5EF4-FFF2-40B4-BE49-F238E27FC236}">
                <a16:creationId xmlns:a16="http://schemas.microsoft.com/office/drawing/2014/main" id="{7842FC68-61FD-4700-8A22-BB8B071884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4579" y="691977"/>
            <a:ext cx="7761923"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accent6"/>
          </a:solidFill>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84BAF7A1-5BB6-4AB1-ACE8-DF88992F4174}"/>
              </a:ext>
            </a:extLst>
          </p:cNvPr>
          <p:cNvSpPr>
            <a:spLocks noGrp="1"/>
          </p:cNvSpPr>
          <p:nvPr>
            <p:ph type="title"/>
          </p:nvPr>
        </p:nvSpPr>
        <p:spPr>
          <a:xfrm>
            <a:off x="2616277" y="2061838"/>
            <a:ext cx="6959446" cy="1662475"/>
          </a:xfrm>
        </p:spPr>
        <p:txBody>
          <a:bodyPr vert="horz" lIns="91440" tIns="45720" rIns="91440" bIns="45720" rtlCol="0" anchor="b">
            <a:normAutofit/>
          </a:bodyPr>
          <a:lstStyle/>
          <a:p>
            <a:pPr algn="ctr"/>
            <a:r>
              <a:rPr lang="en-US" sz="3700" kern="1200">
                <a:solidFill>
                  <a:srgbClr val="FFFFFF"/>
                </a:solidFill>
                <a:latin typeface="+mj-lt"/>
                <a:ea typeface="+mj-ea"/>
                <a:cs typeface="+mj-cs"/>
              </a:rPr>
              <a:t>Provide visual cues and help in context to the user’s environment</a:t>
            </a:r>
          </a:p>
        </p:txBody>
      </p:sp>
      <p:sp>
        <p:nvSpPr>
          <p:cNvPr id="3" name="Text Placeholder 2">
            <a:extLst>
              <a:ext uri="{FF2B5EF4-FFF2-40B4-BE49-F238E27FC236}">
                <a16:creationId xmlns:a16="http://schemas.microsoft.com/office/drawing/2014/main" id="{8D2762B6-F3BB-4531-ABF9-438E0DB4F592}"/>
              </a:ext>
            </a:extLst>
          </p:cNvPr>
          <p:cNvSpPr>
            <a:spLocks noGrp="1"/>
          </p:cNvSpPr>
          <p:nvPr>
            <p:ph type="body" idx="1"/>
          </p:nvPr>
        </p:nvSpPr>
        <p:spPr>
          <a:xfrm>
            <a:off x="3388938" y="4005246"/>
            <a:ext cx="5414125" cy="975161"/>
          </a:xfrm>
        </p:spPr>
        <p:txBody>
          <a:bodyPr vert="horz" lIns="91440" tIns="45720" rIns="91440" bIns="45720" rtlCol="0">
            <a:normAutofit/>
          </a:bodyPr>
          <a:lstStyle/>
          <a:p>
            <a:pPr algn="ctr"/>
            <a:r>
              <a:rPr lang="en-US" sz="2800" i="1" kern="1200">
                <a:solidFill>
                  <a:schemeClr val="accent1">
                    <a:lumMod val="60000"/>
                    <a:lumOff val="40000"/>
                  </a:schemeClr>
                </a:solidFill>
                <a:latin typeface="+mn-lt"/>
                <a:ea typeface="+mn-ea"/>
                <a:cs typeface="+mn-cs"/>
              </a:rPr>
              <a:t>Information in the Flow of Work</a:t>
            </a:r>
          </a:p>
        </p:txBody>
      </p:sp>
    </p:spTree>
    <p:extLst>
      <p:ext uri="{BB962C8B-B14F-4D97-AF65-F5344CB8AC3E}">
        <p14:creationId xmlns:p14="http://schemas.microsoft.com/office/powerpoint/2010/main" val="39064610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8AA5BC-4F7A-4226-8F99-6D824B226A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3E5445C6-DD42-4979-86FF-03730E8C6D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734" y="321733"/>
            <a:ext cx="11573488" cy="6214534"/>
          </a:xfrm>
          <a:prstGeom prst="rect">
            <a:avLst/>
          </a:prstGeom>
          <a:solidFill>
            <a:schemeClr val="bg1">
              <a:lumMod val="75000"/>
              <a:lumOff val="25000"/>
            </a:schemeClr>
          </a:solidFill>
          <a:ln w="127000" cap="sq" cmpd="thinThick">
            <a:solidFill>
              <a:schemeClr val="bg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879BA8D7-B036-4C9D-9708-4763469197A2}"/>
              </a:ext>
            </a:extLst>
          </p:cNvPr>
          <p:cNvSpPr>
            <a:spLocks noGrp="1"/>
          </p:cNvSpPr>
          <p:nvPr>
            <p:ph type="title"/>
          </p:nvPr>
        </p:nvSpPr>
        <p:spPr>
          <a:xfrm>
            <a:off x="1524000" y="1122362"/>
            <a:ext cx="9144000" cy="2840037"/>
          </a:xfrm>
        </p:spPr>
        <p:txBody>
          <a:bodyPr vert="horz" lIns="91440" tIns="45720" rIns="91440" bIns="45720" rtlCol="0" anchor="b">
            <a:normAutofit/>
          </a:bodyPr>
          <a:lstStyle/>
          <a:p>
            <a:pPr algn="ctr"/>
            <a:r>
              <a:rPr lang="en-US" sz="5800" kern="1200">
                <a:solidFill>
                  <a:schemeClr val="tx1"/>
                </a:solidFill>
                <a:latin typeface="+mj-lt"/>
                <a:ea typeface="+mj-ea"/>
                <a:cs typeface="+mj-cs"/>
              </a:rPr>
              <a:t>Als</a:t>
            </a:r>
            <a:r>
              <a:rPr lang="en-US" sz="5800"/>
              <a:t>o referred to as “</a:t>
            </a:r>
            <a:r>
              <a:rPr lang="en-US" sz="5800" kern="1200">
                <a:solidFill>
                  <a:schemeClr val="tx1"/>
                </a:solidFill>
                <a:latin typeface="+mj-lt"/>
                <a:ea typeface="+mj-ea"/>
                <a:cs typeface="+mj-cs"/>
              </a:rPr>
              <a:t>Performance Support”</a:t>
            </a:r>
          </a:p>
        </p:txBody>
      </p:sp>
      <p:sp>
        <p:nvSpPr>
          <p:cNvPr id="5" name="Content Placeholder 4">
            <a:extLst>
              <a:ext uri="{FF2B5EF4-FFF2-40B4-BE49-F238E27FC236}">
                <a16:creationId xmlns:a16="http://schemas.microsoft.com/office/drawing/2014/main" id="{AD6CC46A-24B5-497A-956E-231AE92E5DE9}"/>
              </a:ext>
            </a:extLst>
          </p:cNvPr>
          <p:cNvSpPr>
            <a:spLocks noGrp="1"/>
          </p:cNvSpPr>
          <p:nvPr>
            <p:ph type="body" idx="1"/>
          </p:nvPr>
        </p:nvSpPr>
        <p:spPr>
          <a:xfrm>
            <a:off x="1524000" y="4256436"/>
            <a:ext cx="9144000" cy="1600818"/>
          </a:xfrm>
        </p:spPr>
        <p:txBody>
          <a:bodyPr vert="horz" lIns="91440" tIns="45720" rIns="91440" bIns="45720" rtlCol="0">
            <a:normAutofit/>
          </a:bodyPr>
          <a:lstStyle/>
          <a:p>
            <a:pPr algn="ctr"/>
            <a:r>
              <a:rPr lang="en-US" sz="2400" kern="1200">
                <a:solidFill>
                  <a:schemeClr val="accent1"/>
                </a:solidFill>
                <a:latin typeface="+mn-lt"/>
                <a:ea typeface="+mn-ea"/>
                <a:cs typeface="+mn-cs"/>
              </a:rPr>
              <a:t>Helping users get their job done at their moment-of-need</a:t>
            </a:r>
          </a:p>
          <a:p>
            <a:pPr algn="ctr"/>
            <a:endParaRPr lang="en-US" sz="2400" kern="1200">
              <a:solidFill>
                <a:schemeClr val="accent1"/>
              </a:solidFill>
              <a:latin typeface="+mn-lt"/>
              <a:ea typeface="+mn-ea"/>
              <a:cs typeface="+mn-cs"/>
            </a:endParaRPr>
          </a:p>
        </p:txBody>
      </p:sp>
      <p:cxnSp>
        <p:nvCxnSpPr>
          <p:cNvPr id="14" name="Straight Connector 13">
            <a:extLst>
              <a:ext uri="{FF2B5EF4-FFF2-40B4-BE49-F238E27FC236}">
                <a16:creationId xmlns:a16="http://schemas.microsoft.com/office/drawing/2014/main" id="{45000665-DFC7-417E-8FD7-516A0F15C97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4400" y="4109417"/>
            <a:ext cx="2743200" cy="0"/>
          </a:xfrm>
          <a:prstGeom prst="line">
            <a:avLst/>
          </a:prstGeom>
          <a:ln w="1270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2580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Teacher">
            <a:extLst>
              <a:ext uri="{FF2B5EF4-FFF2-40B4-BE49-F238E27FC236}">
                <a16:creationId xmlns:a16="http://schemas.microsoft.com/office/drawing/2014/main" id="{2134EB56-9F90-4199-98B2-DADCD8FCD86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758545" y="1369118"/>
            <a:ext cx="3789988" cy="3789988"/>
          </a:xfrm>
          <a:prstGeom prst="rect">
            <a:avLst/>
          </a:prstGeom>
        </p:spPr>
      </p:pic>
      <p:sp>
        <p:nvSpPr>
          <p:cNvPr id="12" name="Freeform 3">
            <a:extLst>
              <a:ext uri="{FF2B5EF4-FFF2-40B4-BE49-F238E27FC236}">
                <a16:creationId xmlns:a16="http://schemas.microsoft.com/office/drawing/2014/main" id="{97FCB4AC-74E0-4CC3-95D6-E6158D6EC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4">
            <a:extLst>
              <a:ext uri="{FF2B5EF4-FFF2-40B4-BE49-F238E27FC236}">
                <a16:creationId xmlns:a16="http://schemas.microsoft.com/office/drawing/2014/main" id="{5C4527E1-0008-421A-B31C-AEA4C2A6A7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478"/>
            <a:ext cx="8078052" cy="6858478"/>
          </a:xfrm>
          <a:custGeom>
            <a:avLst/>
            <a:gdLst>
              <a:gd name="connsiteX0" fmla="*/ 0 w 8078052"/>
              <a:gd name="connsiteY0" fmla="*/ 0 h 6858478"/>
              <a:gd name="connsiteX1" fmla="*/ 3829872 w 8078052"/>
              <a:gd name="connsiteY1" fmla="*/ 0 h 6858478"/>
              <a:gd name="connsiteX2" fmla="*/ 4896100 w 8078052"/>
              <a:gd name="connsiteY2" fmla="*/ 0 h 6858478"/>
              <a:gd name="connsiteX3" fmla="*/ 4901677 w 8078052"/>
              <a:gd name="connsiteY3" fmla="*/ 0 h 6858478"/>
              <a:gd name="connsiteX4" fmla="*/ 8078052 w 8078052"/>
              <a:gd name="connsiteY4" fmla="*/ 6858478 h 6858478"/>
              <a:gd name="connsiteX5" fmla="*/ 653497 w 8078052"/>
              <a:gd name="connsiteY5" fmla="*/ 6858478 h 6858478"/>
              <a:gd name="connsiteX6" fmla="*/ 653757 w 8078052"/>
              <a:gd name="connsiteY6" fmla="*/ 6857916 h 6858478"/>
              <a:gd name="connsiteX7" fmla="*/ 0 w 8078052"/>
              <a:gd name="connsiteY7" fmla="*/ 6857916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2" h="6858478">
                <a:moveTo>
                  <a:pt x="0" y="0"/>
                </a:moveTo>
                <a:lnTo>
                  <a:pt x="3829872" y="0"/>
                </a:lnTo>
                <a:lnTo>
                  <a:pt x="4896100" y="0"/>
                </a:lnTo>
                <a:lnTo>
                  <a:pt x="4901677" y="0"/>
                </a:lnTo>
                <a:lnTo>
                  <a:pt x="8078052" y="6858478"/>
                </a:lnTo>
                <a:lnTo>
                  <a:pt x="653497" y="6858478"/>
                </a:lnTo>
                <a:lnTo>
                  <a:pt x="653757" y="6857916"/>
                </a:lnTo>
                <a:lnTo>
                  <a:pt x="0" y="6857916"/>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9B4505-2275-40A3-9F94-FD959550BC6D}"/>
              </a:ext>
            </a:extLst>
          </p:cNvPr>
          <p:cNvSpPr>
            <a:spLocks noGrp="1"/>
          </p:cNvSpPr>
          <p:nvPr>
            <p:ph type="title"/>
          </p:nvPr>
        </p:nvSpPr>
        <p:spPr>
          <a:xfrm>
            <a:off x="804671" y="2600325"/>
            <a:ext cx="5775237" cy="2651200"/>
          </a:xfrm>
        </p:spPr>
        <p:txBody>
          <a:bodyPr vert="horz" lIns="91440" tIns="45720" rIns="91440" bIns="45720" rtlCol="0" anchor="t">
            <a:normAutofit fontScale="90000"/>
          </a:bodyPr>
          <a:lstStyle/>
          <a:p>
            <a:r>
              <a:rPr lang="en-US" sz="5400" kern="1200">
                <a:solidFill>
                  <a:schemeClr val="tx1"/>
                </a:solidFill>
                <a:latin typeface="+mj-lt"/>
                <a:ea typeface="+mj-ea"/>
                <a:cs typeface="+mj-cs"/>
              </a:rPr>
              <a:t>An example of how </a:t>
            </a:r>
            <a:br>
              <a:rPr lang="en-US" sz="5400" kern="1200">
                <a:solidFill>
                  <a:schemeClr val="tx1"/>
                </a:solidFill>
                <a:latin typeface="+mj-lt"/>
                <a:ea typeface="+mj-ea"/>
                <a:cs typeface="+mj-cs"/>
              </a:rPr>
            </a:br>
            <a:r>
              <a:rPr lang="en-US" sz="5400" kern="1200">
                <a:solidFill>
                  <a:schemeClr val="tx1"/>
                </a:solidFill>
                <a:latin typeface="+mj-lt"/>
                <a:ea typeface="+mj-ea"/>
                <a:cs typeface="+mj-cs"/>
              </a:rPr>
              <a:t>I received </a:t>
            </a:r>
            <a:br>
              <a:rPr lang="en-US" sz="5400" kern="1200">
                <a:solidFill>
                  <a:schemeClr val="tx1"/>
                </a:solidFill>
                <a:latin typeface="+mj-lt"/>
                <a:ea typeface="+mj-ea"/>
                <a:cs typeface="+mj-cs"/>
              </a:rPr>
            </a:br>
            <a:r>
              <a:rPr lang="en-US" sz="5400" i="1" kern="1200">
                <a:solidFill>
                  <a:schemeClr val="tx1"/>
                </a:solidFill>
                <a:latin typeface="+mj-lt"/>
                <a:ea typeface="+mj-ea"/>
                <a:cs typeface="+mj-cs"/>
              </a:rPr>
              <a:t>Performance Support</a:t>
            </a:r>
          </a:p>
        </p:txBody>
      </p:sp>
      <p:sp>
        <p:nvSpPr>
          <p:cNvPr id="5" name="Text Placeholder 4">
            <a:extLst>
              <a:ext uri="{FF2B5EF4-FFF2-40B4-BE49-F238E27FC236}">
                <a16:creationId xmlns:a16="http://schemas.microsoft.com/office/drawing/2014/main" id="{71FB0DAF-53DB-40C2-88B6-45DD838DF6E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710384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A95DCB-AC5F-4067-967A-7631916FAB7E}"/>
              </a:ext>
            </a:extLst>
          </p:cNvPr>
          <p:cNvPicPr>
            <a:picLocks noChangeAspect="1"/>
          </p:cNvPicPr>
          <p:nvPr/>
        </p:nvPicPr>
        <p:blipFill rotWithShape="1">
          <a:blip r:embed="rId3"/>
          <a:srcRect r="10666" b="-1"/>
          <a:stretch/>
        </p:blipFill>
        <p:spPr>
          <a:xfrm>
            <a:off x="20" y="10"/>
            <a:ext cx="12191980" cy="6857990"/>
          </a:xfrm>
          <a:prstGeom prst="rect">
            <a:avLst/>
          </a:prstGeom>
        </p:spPr>
      </p:pic>
      <p:sp>
        <p:nvSpPr>
          <p:cNvPr id="2" name="Title 1">
            <a:extLst>
              <a:ext uri="{FF2B5EF4-FFF2-40B4-BE49-F238E27FC236}">
                <a16:creationId xmlns:a16="http://schemas.microsoft.com/office/drawing/2014/main" id="{3DC8E846-F2A9-43FD-AB20-CB69AEC87ED3}"/>
              </a:ext>
            </a:extLst>
          </p:cNvPr>
          <p:cNvSpPr>
            <a:spLocks noGrp="1"/>
          </p:cNvSpPr>
          <p:nvPr>
            <p:ph type="title"/>
          </p:nvPr>
        </p:nvSpPr>
        <p:spPr>
          <a:xfrm>
            <a:off x="457199" y="640080"/>
            <a:ext cx="3056021" cy="2709275"/>
          </a:xfrm>
          <a:prstGeom prst="ellipse">
            <a:avLst/>
          </a:prstGeom>
          <a:solidFill>
            <a:srgbClr val="231815"/>
          </a:solidFill>
          <a:ln w="174625" cmpd="thinThick">
            <a:solidFill>
              <a:srgbClr val="231815"/>
            </a:solidFill>
          </a:ln>
        </p:spPr>
        <p:txBody>
          <a:bodyPr anchor="ctr">
            <a:normAutofit/>
          </a:bodyPr>
          <a:lstStyle/>
          <a:p>
            <a:pPr algn="ctr"/>
            <a:r>
              <a:rPr lang="en-US" sz="2400">
                <a:solidFill>
                  <a:srgbClr val="FFFFFF"/>
                </a:solidFill>
              </a:rPr>
              <a:t>What my presentations used to look like</a:t>
            </a:r>
          </a:p>
        </p:txBody>
      </p:sp>
    </p:spTree>
    <p:extLst>
      <p:ext uri="{BB962C8B-B14F-4D97-AF65-F5344CB8AC3E}">
        <p14:creationId xmlns:p14="http://schemas.microsoft.com/office/powerpoint/2010/main" val="9507193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3992AF-B8FB-497D-973B-C1FEBE8119C5}"/>
              </a:ext>
            </a:extLst>
          </p:cNvPr>
          <p:cNvPicPr>
            <a:picLocks noChangeAspect="1"/>
          </p:cNvPicPr>
          <p:nvPr/>
        </p:nvPicPr>
        <p:blipFill rotWithShape="1">
          <a:blip r:embed="rId3"/>
          <a:srcRect l="4068" r="3042" b="-1"/>
          <a:stretch/>
        </p:blipFill>
        <p:spPr>
          <a:xfrm>
            <a:off x="20" y="10"/>
            <a:ext cx="12191980" cy="6857990"/>
          </a:xfrm>
          <a:prstGeom prst="rect">
            <a:avLst/>
          </a:prstGeom>
          <a:ln>
            <a:noFill/>
          </a:ln>
          <a:effectLst>
            <a:outerShdw blurRad="190500" algn="tl" rotWithShape="0">
              <a:srgbClr val="000000">
                <a:alpha val="70000"/>
              </a:srgbClr>
            </a:outerShdw>
          </a:effectLst>
        </p:spPr>
      </p:pic>
      <p:sp>
        <p:nvSpPr>
          <p:cNvPr id="2" name="Title 1">
            <a:extLst>
              <a:ext uri="{FF2B5EF4-FFF2-40B4-BE49-F238E27FC236}">
                <a16:creationId xmlns:a16="http://schemas.microsoft.com/office/drawing/2014/main" id="{B909A082-346D-432D-A420-42E9F87DADD3}"/>
              </a:ext>
            </a:extLst>
          </p:cNvPr>
          <p:cNvSpPr>
            <a:spLocks noGrp="1"/>
          </p:cNvSpPr>
          <p:nvPr>
            <p:ph type="title"/>
          </p:nvPr>
        </p:nvSpPr>
        <p:spPr>
          <a:xfrm>
            <a:off x="640080" y="640080"/>
            <a:ext cx="2752354" cy="2709275"/>
          </a:xfrm>
          <a:prstGeom prst="ellipse">
            <a:avLst/>
          </a:prstGeom>
          <a:solidFill>
            <a:srgbClr val="231815"/>
          </a:solidFill>
          <a:ln w="174625" cmpd="thinThick">
            <a:solidFill>
              <a:srgbClr val="231815"/>
            </a:solidFill>
          </a:ln>
        </p:spPr>
        <p:txBody>
          <a:bodyPr anchor="ctr">
            <a:normAutofit/>
          </a:bodyPr>
          <a:lstStyle/>
          <a:p>
            <a:pPr algn="ctr"/>
            <a:r>
              <a:rPr lang="en-US" sz="2400">
                <a:solidFill>
                  <a:srgbClr val="FFFFFF"/>
                </a:solidFill>
              </a:rPr>
              <a:t>What my presentations look like now</a:t>
            </a:r>
          </a:p>
        </p:txBody>
      </p:sp>
    </p:spTree>
    <p:extLst>
      <p:ext uri="{BB962C8B-B14F-4D97-AF65-F5344CB8AC3E}">
        <p14:creationId xmlns:p14="http://schemas.microsoft.com/office/powerpoint/2010/main" val="14521028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lowchart: Document 1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7258D3BC-6CC9-5575-A7CA-66C4924FE867}"/>
              </a:ext>
            </a:extLst>
          </p:cNvPr>
          <p:cNvSpPr>
            <a:spLocks noGrp="1"/>
          </p:cNvSpPr>
          <p:nvPr>
            <p:ph type="title"/>
          </p:nvPr>
        </p:nvSpPr>
        <p:spPr>
          <a:xfrm>
            <a:off x="838200" y="171162"/>
            <a:ext cx="2840182" cy="2371148"/>
          </a:xfrm>
        </p:spPr>
        <p:txBody>
          <a:bodyPr vert="horz" lIns="91440" tIns="45720" rIns="91440" bIns="45720" rtlCol="0">
            <a:normAutofit/>
          </a:bodyPr>
          <a:lstStyle/>
          <a:p>
            <a:r>
              <a:rPr lang="en-US" sz="3200" kern="1200">
                <a:solidFill>
                  <a:srgbClr val="FFFFFF"/>
                </a:solidFill>
                <a:latin typeface="+mj-lt"/>
                <a:ea typeface="+mj-ea"/>
                <a:cs typeface="+mj-cs"/>
              </a:rPr>
              <a:t>All thanks to the </a:t>
            </a:r>
            <a:r>
              <a:rPr lang="en-US" sz="3200" i="1" kern="1200">
                <a:solidFill>
                  <a:srgbClr val="FFFFFF"/>
                </a:solidFill>
                <a:latin typeface="+mj-lt"/>
                <a:ea typeface="+mj-ea"/>
                <a:cs typeface="+mj-cs"/>
              </a:rPr>
              <a:t>Designer </a:t>
            </a:r>
            <a:r>
              <a:rPr lang="en-US" sz="3200" kern="1200">
                <a:solidFill>
                  <a:srgbClr val="FFFFFF"/>
                </a:solidFill>
                <a:latin typeface="+mj-lt"/>
                <a:ea typeface="+mj-ea"/>
                <a:cs typeface="+mj-cs"/>
              </a:rPr>
              <a:t>feature in PowerPoint</a:t>
            </a:r>
          </a:p>
        </p:txBody>
      </p:sp>
      <p:pic>
        <p:nvPicPr>
          <p:cNvPr id="3" name="Picture 2" descr="Graphical user interface, application, PowerPoint&#10;&#10;Description automatically generated">
            <a:extLst>
              <a:ext uri="{FF2B5EF4-FFF2-40B4-BE49-F238E27FC236}">
                <a16:creationId xmlns:a16="http://schemas.microsoft.com/office/drawing/2014/main" id="{549CB72F-8E28-6C38-6475-6639338CBE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4061" y="986664"/>
            <a:ext cx="8093926" cy="55790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28689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p:grpSpPr>
        <p:sp>
          <p:nvSpPr>
            <p:cNvPr id="13" name="Freeform: Shape 12">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lt1"/>
                </a:solidFill>
              </a:endParaRPr>
            </a:p>
          </p:txBody>
        </p:sp>
      </p:grpSp>
      <p:sp>
        <p:nvSpPr>
          <p:cNvPr id="2" name="Title 1">
            <a:extLst>
              <a:ext uri="{FF2B5EF4-FFF2-40B4-BE49-F238E27FC236}">
                <a16:creationId xmlns:a16="http://schemas.microsoft.com/office/drawing/2014/main" id="{058D5214-DBCA-32FE-7889-231D821F6ED5}"/>
              </a:ext>
            </a:extLst>
          </p:cNvPr>
          <p:cNvSpPr>
            <a:spLocks noGrp="1"/>
          </p:cNvSpPr>
          <p:nvPr>
            <p:ph type="title"/>
          </p:nvPr>
        </p:nvSpPr>
        <p:spPr>
          <a:xfrm>
            <a:off x="3045368" y="1586463"/>
            <a:ext cx="6105194" cy="2031055"/>
          </a:xfrm>
        </p:spPr>
        <p:txBody>
          <a:bodyPr vert="horz" lIns="91440" tIns="45720" rIns="91440" bIns="45720" rtlCol="0" anchor="b">
            <a:normAutofit/>
          </a:bodyPr>
          <a:lstStyle/>
          <a:p>
            <a:pPr algn="ctr"/>
            <a:r>
              <a:rPr lang="en-US" sz="4400" kern="1200">
                <a:solidFill>
                  <a:schemeClr val="tx2"/>
                </a:solidFill>
                <a:latin typeface="+mj-lt"/>
                <a:ea typeface="+mj-ea"/>
                <a:cs typeface="+mj-cs"/>
              </a:rPr>
              <a:t>Implement contextual support and training for your users</a:t>
            </a:r>
          </a:p>
        </p:txBody>
      </p:sp>
      <p:sp>
        <p:nvSpPr>
          <p:cNvPr id="3" name="Text Placeholder 2">
            <a:extLst>
              <a:ext uri="{FF2B5EF4-FFF2-40B4-BE49-F238E27FC236}">
                <a16:creationId xmlns:a16="http://schemas.microsoft.com/office/drawing/2014/main" id="{0A4064E9-1535-BFC5-FE56-3A94894BDDE6}"/>
              </a:ext>
            </a:extLst>
          </p:cNvPr>
          <p:cNvSpPr>
            <a:spLocks noGrp="1"/>
          </p:cNvSpPr>
          <p:nvPr>
            <p:ph type="body" idx="1"/>
          </p:nvPr>
        </p:nvSpPr>
        <p:spPr>
          <a:xfrm>
            <a:off x="3045368" y="4443240"/>
            <a:ext cx="6105194" cy="1295408"/>
          </a:xfrm>
        </p:spPr>
        <p:txBody>
          <a:bodyPr vert="horz" lIns="91440" tIns="45720" rIns="91440" bIns="45720" rtlCol="0">
            <a:normAutofit/>
          </a:bodyPr>
          <a:lstStyle/>
          <a:p>
            <a:pPr algn="ctr"/>
            <a:r>
              <a:rPr lang="en-US" kern="1200">
                <a:solidFill>
                  <a:schemeClr val="tx2"/>
                </a:solidFill>
                <a:latin typeface="+mn-lt"/>
                <a:ea typeface="+mn-ea"/>
                <a:cs typeface="+mn-cs"/>
              </a:rPr>
              <a:t>Deliver information to your users within</a:t>
            </a:r>
          </a:p>
          <a:p>
            <a:pPr algn="ctr"/>
            <a:r>
              <a:rPr lang="en-US" kern="1200">
                <a:solidFill>
                  <a:srgbClr val="FF0000"/>
                </a:solidFill>
                <a:latin typeface="+mn-lt"/>
                <a:ea typeface="+mn-ea"/>
                <a:cs typeface="+mn-cs"/>
              </a:rPr>
              <a:t>2 clicks </a:t>
            </a:r>
            <a:r>
              <a:rPr lang="en-US" kern="1200">
                <a:solidFill>
                  <a:schemeClr val="tx2"/>
                </a:solidFill>
                <a:latin typeface="+mn-lt"/>
                <a:ea typeface="+mn-ea"/>
                <a:cs typeface="+mn-cs"/>
              </a:rPr>
              <a:t>and </a:t>
            </a:r>
            <a:r>
              <a:rPr lang="en-US" kern="1200">
                <a:solidFill>
                  <a:srgbClr val="FF0000"/>
                </a:solidFill>
                <a:latin typeface="+mn-lt"/>
                <a:ea typeface="+mn-ea"/>
                <a:cs typeface="+mn-cs"/>
              </a:rPr>
              <a:t>10 seconds</a:t>
            </a:r>
          </a:p>
        </p:txBody>
      </p:sp>
    </p:spTree>
    <p:extLst>
      <p:ext uri="{BB962C8B-B14F-4D97-AF65-F5344CB8AC3E}">
        <p14:creationId xmlns:p14="http://schemas.microsoft.com/office/powerpoint/2010/main" val="19794326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DF9E40-4A04-58C4-EC05-DA3210A723D9}"/>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a:solidFill>
                  <a:schemeClr val="tx1"/>
                </a:solidFill>
                <a:latin typeface="+mj-lt"/>
                <a:ea typeface="+mj-ea"/>
                <a:cs typeface="+mj-cs"/>
              </a:rPr>
              <a:t>Contextual micro-assistance </a:t>
            </a:r>
            <a:br>
              <a:rPr lang="en-US" sz="6600" kern="1200">
                <a:solidFill>
                  <a:schemeClr val="tx1"/>
                </a:solidFill>
                <a:latin typeface="+mj-lt"/>
                <a:ea typeface="+mj-ea"/>
                <a:cs typeface="+mj-cs"/>
              </a:rPr>
            </a:br>
            <a:r>
              <a:rPr lang="en-US" sz="6600" kern="1200">
                <a:solidFill>
                  <a:schemeClr val="tx1"/>
                </a:solidFill>
                <a:latin typeface="+mj-lt"/>
                <a:ea typeface="+mj-ea"/>
                <a:cs typeface="+mj-cs"/>
              </a:rPr>
              <a:t>in action</a:t>
            </a:r>
          </a:p>
        </p:txBody>
      </p:sp>
      <p:sp>
        <p:nvSpPr>
          <p:cNvPr id="3" name="Text Placeholder 2">
            <a:extLst>
              <a:ext uri="{FF2B5EF4-FFF2-40B4-BE49-F238E27FC236}">
                <a16:creationId xmlns:a16="http://schemas.microsoft.com/office/drawing/2014/main" id="{E90E5E59-BD2E-329F-56D1-CF7A224B95ED}"/>
              </a:ext>
            </a:extLst>
          </p:cNvPr>
          <p:cNvSpPr>
            <a:spLocks noGrp="1"/>
          </p:cNvSpPr>
          <p:nvPr>
            <p:ph type="body" idx="1"/>
          </p:nvPr>
        </p:nvSpPr>
        <p:spPr>
          <a:xfrm>
            <a:off x="838199" y="4983276"/>
            <a:ext cx="10512552" cy="1126680"/>
          </a:xfrm>
        </p:spPr>
        <p:txBody>
          <a:bodyPr vert="horz" lIns="91440" tIns="45720" rIns="91440" bIns="45720" rtlCol="0">
            <a:normAutofit/>
          </a:bodyPr>
          <a:lstStyle/>
          <a:p>
            <a:r>
              <a:rPr lang="en-US" sz="2400" kern="1200">
                <a:solidFill>
                  <a:schemeClr val="tx1"/>
                </a:solidFill>
                <a:latin typeface="+mn-lt"/>
                <a:ea typeface="+mn-ea"/>
                <a:cs typeface="+mn-cs"/>
              </a:rPr>
              <a:t> </a:t>
            </a:r>
          </a:p>
          <a:p>
            <a:endParaRPr lang="en-US" sz="2400" kern="1200">
              <a:solidFill>
                <a:schemeClr val="tx1"/>
              </a:solidFill>
              <a:latin typeface="+mn-lt"/>
              <a:ea typeface="+mn-ea"/>
              <a:cs typeface="+mn-cs"/>
            </a:endParaRPr>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67520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80D55-6D21-AF87-50FB-B2A10C27F787}"/>
              </a:ext>
            </a:extLst>
          </p:cNvPr>
          <p:cNvSpPr>
            <a:spLocks noGrp="1"/>
          </p:cNvSpPr>
          <p:nvPr>
            <p:ph type="title"/>
          </p:nvPr>
        </p:nvSpPr>
        <p:spPr>
          <a:xfrm>
            <a:off x="1283980" y="25554"/>
            <a:ext cx="10515600" cy="948435"/>
          </a:xfrm>
        </p:spPr>
        <p:txBody>
          <a:bodyPr>
            <a:normAutofit/>
          </a:bodyPr>
          <a:lstStyle/>
          <a:p>
            <a:r>
              <a:rPr lang="en-US" sz="5400"/>
              <a:t>Step by step walkthrough guidance</a:t>
            </a:r>
          </a:p>
        </p:txBody>
      </p:sp>
      <p:sp>
        <p:nvSpPr>
          <p:cNvPr id="6" name="Content Placeholder 5">
            <a:extLst>
              <a:ext uri="{FF2B5EF4-FFF2-40B4-BE49-F238E27FC236}">
                <a16:creationId xmlns:a16="http://schemas.microsoft.com/office/drawing/2014/main" id="{819A1E9A-5E75-094F-8639-C3791625BFBA}"/>
              </a:ext>
            </a:extLst>
          </p:cNvPr>
          <p:cNvSpPr>
            <a:spLocks noGrp="1"/>
          </p:cNvSpPr>
          <p:nvPr>
            <p:ph idx="1"/>
          </p:nvPr>
        </p:nvSpPr>
        <p:spPr>
          <a:xfrm>
            <a:off x="838200" y="1929384"/>
            <a:ext cx="10515600" cy="4251960"/>
          </a:xfrm>
        </p:spPr>
        <p:txBody>
          <a:bodyPr>
            <a:normAutofit/>
          </a:bodyPr>
          <a:lstStyle/>
          <a:p>
            <a:endParaRPr lang="en-US" sz="2200"/>
          </a:p>
        </p:txBody>
      </p:sp>
      <p:pic>
        <p:nvPicPr>
          <p:cNvPr id="7" name="Picture 6" descr="Graphical user interface, website&#10;&#10;Description automatically generated">
            <a:extLst>
              <a:ext uri="{FF2B5EF4-FFF2-40B4-BE49-F238E27FC236}">
                <a16:creationId xmlns:a16="http://schemas.microsoft.com/office/drawing/2014/main" id="{E7F5799A-65ED-094D-2192-CD536ABACC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5767" y="962355"/>
            <a:ext cx="9277417" cy="5765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876259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7FF92CD-8F2F-407F-A44E-0CE5663B3D07}"/>
              </a:ext>
            </a:extLst>
          </p:cNvPr>
          <p:cNvSpPr>
            <a:spLocks noGrp="1"/>
          </p:cNvSpPr>
          <p:nvPr>
            <p:ph type="title"/>
          </p:nvPr>
        </p:nvSpPr>
        <p:spPr>
          <a:xfrm>
            <a:off x="0" y="0"/>
            <a:ext cx="12192000" cy="763929"/>
          </a:xfrm>
        </p:spPr>
        <p:txBody>
          <a:bodyPr/>
          <a:lstStyle/>
          <a:p>
            <a:pPr algn="ctr"/>
            <a:r>
              <a:rPr lang="en-US">
                <a:solidFill>
                  <a:srgbClr val="0070C0"/>
                </a:solidFill>
              </a:rPr>
              <a:t>Onboarding New Users Efficiently</a:t>
            </a:r>
          </a:p>
        </p:txBody>
      </p:sp>
      <p:pic>
        <p:nvPicPr>
          <p:cNvPr id="3" name="Picture 2" descr="Graphical user interface&#10;&#10;Description automatically generated">
            <a:extLst>
              <a:ext uri="{FF2B5EF4-FFF2-40B4-BE49-F238E27FC236}">
                <a16:creationId xmlns:a16="http://schemas.microsoft.com/office/drawing/2014/main" id="{FA0CDA30-434D-4C0A-A8A6-E4D91F543895}"/>
              </a:ext>
            </a:extLst>
          </p:cNvPr>
          <p:cNvPicPr>
            <a:picLocks noChangeAspect="1"/>
          </p:cNvPicPr>
          <p:nvPr/>
        </p:nvPicPr>
        <p:blipFill>
          <a:blip r:embed="rId3">
            <a:extLst>
              <a:ext uri="{28A0092B-C50C-407E-A947-70E740481C1C}">
                <a14:useLocalDpi xmlns:a14="http://schemas.microsoft.com/office/drawing/2010/main" val="0"/>
              </a:ext>
            </a:extLst>
          </a:blip>
          <a:srcRect t="400" b="959"/>
          <a:stretch>
            <a:fillRect/>
          </a:stretch>
        </p:blipFill>
        <p:spPr>
          <a:xfrm>
            <a:off x="1002506" y="763929"/>
            <a:ext cx="10186988" cy="6094070"/>
          </a:xfrm>
          <a:prstGeom prst="rect">
            <a:avLst/>
          </a:prstGeom>
        </p:spPr>
      </p:pic>
    </p:spTree>
    <p:extLst>
      <p:ext uri="{BB962C8B-B14F-4D97-AF65-F5344CB8AC3E}">
        <p14:creationId xmlns:p14="http://schemas.microsoft.com/office/powerpoint/2010/main" val="17594637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7BD830-43D5-888A-184C-4EA00D80B010}"/>
              </a:ext>
            </a:extLst>
          </p:cNvPr>
          <p:cNvPicPr>
            <a:picLocks noChangeAspect="1"/>
          </p:cNvPicPr>
          <p:nvPr/>
        </p:nvPicPr>
        <p:blipFill>
          <a:blip r:embed="rId3"/>
          <a:stretch>
            <a:fillRect/>
          </a:stretch>
        </p:blipFill>
        <p:spPr>
          <a:xfrm>
            <a:off x="0" y="154782"/>
            <a:ext cx="12192000" cy="6548437"/>
          </a:xfrm>
          <a:prstGeom prst="rect">
            <a:avLst/>
          </a:prstGeom>
        </p:spPr>
      </p:pic>
      <p:sp>
        <p:nvSpPr>
          <p:cNvPr id="4" name="Rectangle 3">
            <a:extLst>
              <a:ext uri="{FF2B5EF4-FFF2-40B4-BE49-F238E27FC236}">
                <a16:creationId xmlns:a16="http://schemas.microsoft.com/office/drawing/2014/main" id="{24FD7437-C555-01EF-8E4D-EFCCCFA59144}"/>
              </a:ext>
            </a:extLst>
          </p:cNvPr>
          <p:cNvSpPr/>
          <p:nvPr/>
        </p:nvSpPr>
        <p:spPr>
          <a:xfrm>
            <a:off x="0" y="-58129"/>
            <a:ext cx="12192000" cy="44575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600" b="1" i="1" u="none" strike="noStrike" kern="1200" cap="none" spc="0" normalizeH="0" baseline="0" noProof="0">
                <a:ln>
                  <a:noFill/>
                </a:ln>
                <a:solidFill>
                  <a:prstClr val="white"/>
                </a:solidFill>
                <a:effectLst/>
                <a:uLnTx/>
                <a:uFillTx/>
                <a:latin typeface="Calibri" panose="020F0502020204030204"/>
                <a:ea typeface="+mn-ea"/>
                <a:cs typeface="+mn-cs"/>
              </a:rPr>
              <a:t>Closing Complex Sales</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course is now available. Take this </a:t>
            </a: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10 mins course </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to earn your </a:t>
            </a: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Complex Sales</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certification</a:t>
            </a:r>
          </a:p>
        </p:txBody>
      </p:sp>
      <p:pic>
        <p:nvPicPr>
          <p:cNvPr id="6" name="Graphic 5" descr="Clock outline">
            <a:extLst>
              <a:ext uri="{FF2B5EF4-FFF2-40B4-BE49-F238E27FC236}">
                <a16:creationId xmlns:a16="http://schemas.microsoft.com/office/drawing/2014/main" id="{D2B426FA-98EE-939B-26E9-EA735E0CF4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33" y="-58129"/>
            <a:ext cx="445755" cy="445755"/>
          </a:xfrm>
          <a:prstGeom prst="rect">
            <a:avLst/>
          </a:prstGeom>
        </p:spPr>
      </p:pic>
      <p:sp>
        <p:nvSpPr>
          <p:cNvPr id="9" name="Rectangle: Rounded Corners 8">
            <a:extLst>
              <a:ext uri="{FF2B5EF4-FFF2-40B4-BE49-F238E27FC236}">
                <a16:creationId xmlns:a16="http://schemas.microsoft.com/office/drawing/2014/main" id="{1DF4AC61-7833-A901-274A-BA681BFEFD33}"/>
              </a:ext>
            </a:extLst>
          </p:cNvPr>
          <p:cNvSpPr/>
          <p:nvPr/>
        </p:nvSpPr>
        <p:spPr>
          <a:xfrm>
            <a:off x="10436087" y="0"/>
            <a:ext cx="1341784" cy="31805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Start Course</a:t>
            </a:r>
          </a:p>
        </p:txBody>
      </p:sp>
    </p:spTree>
    <p:extLst>
      <p:ext uri="{BB962C8B-B14F-4D97-AF65-F5344CB8AC3E}">
        <p14:creationId xmlns:p14="http://schemas.microsoft.com/office/powerpoint/2010/main" val="2396318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7BD830-43D5-888A-184C-4EA00D80B010}"/>
              </a:ext>
            </a:extLst>
          </p:cNvPr>
          <p:cNvPicPr>
            <a:picLocks noChangeAspect="1"/>
          </p:cNvPicPr>
          <p:nvPr/>
        </p:nvPicPr>
        <p:blipFill>
          <a:blip r:embed="rId3"/>
          <a:stretch>
            <a:fillRect/>
          </a:stretch>
        </p:blipFill>
        <p:spPr>
          <a:xfrm>
            <a:off x="0" y="154782"/>
            <a:ext cx="12192000" cy="6548437"/>
          </a:xfrm>
          <a:prstGeom prst="rect">
            <a:avLst/>
          </a:prstGeom>
        </p:spPr>
      </p:pic>
      <p:sp>
        <p:nvSpPr>
          <p:cNvPr id="4" name="Rectangle 3">
            <a:extLst>
              <a:ext uri="{FF2B5EF4-FFF2-40B4-BE49-F238E27FC236}">
                <a16:creationId xmlns:a16="http://schemas.microsoft.com/office/drawing/2014/main" id="{24FD7437-C555-01EF-8E4D-EFCCCFA59144}"/>
              </a:ext>
            </a:extLst>
          </p:cNvPr>
          <p:cNvSpPr/>
          <p:nvPr/>
        </p:nvSpPr>
        <p:spPr>
          <a:xfrm>
            <a:off x="0" y="-58129"/>
            <a:ext cx="12192000" cy="445755"/>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US" sz="1600" b="1" i="1" u="none" strike="noStrike" kern="1200" cap="none" spc="0" normalizeH="0" baseline="0" noProof="0">
                <a:ln>
                  <a:noFill/>
                </a:ln>
                <a:solidFill>
                  <a:prstClr val="white"/>
                </a:solidFill>
                <a:effectLst/>
                <a:uLnTx/>
                <a:uFillTx/>
                <a:latin typeface="Calibri" panose="020F0502020204030204"/>
                <a:ea typeface="+mn-ea"/>
                <a:cs typeface="+mn-cs"/>
              </a:rPr>
              <a:t>Closing Complex Sales</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course is now available. Take this </a:t>
            </a: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10 mins course </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to earn your </a:t>
            </a:r>
            <a:r>
              <a:rPr kumimoji="0" lang="en-US" sz="1600" b="1" i="0" u="none" strike="noStrike" kern="1200" cap="none" spc="0" normalizeH="0" baseline="0" noProof="0">
                <a:ln>
                  <a:noFill/>
                </a:ln>
                <a:solidFill>
                  <a:prstClr val="white"/>
                </a:solidFill>
                <a:effectLst/>
                <a:uLnTx/>
                <a:uFillTx/>
                <a:latin typeface="Calibri" panose="020F0502020204030204"/>
                <a:ea typeface="+mn-ea"/>
                <a:cs typeface="+mn-cs"/>
              </a:rPr>
              <a:t>Complex Sales</a:t>
            </a: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 certification</a:t>
            </a:r>
          </a:p>
        </p:txBody>
      </p:sp>
      <p:pic>
        <p:nvPicPr>
          <p:cNvPr id="6" name="Graphic 5" descr="Clock outline">
            <a:extLst>
              <a:ext uri="{FF2B5EF4-FFF2-40B4-BE49-F238E27FC236}">
                <a16:creationId xmlns:a16="http://schemas.microsoft.com/office/drawing/2014/main" id="{D2B426FA-98EE-939B-26E9-EA735E0CF4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133" y="-58129"/>
            <a:ext cx="445755" cy="445755"/>
          </a:xfrm>
          <a:prstGeom prst="rect">
            <a:avLst/>
          </a:prstGeom>
        </p:spPr>
      </p:pic>
      <p:sp>
        <p:nvSpPr>
          <p:cNvPr id="9" name="Rectangle: Rounded Corners 8">
            <a:extLst>
              <a:ext uri="{FF2B5EF4-FFF2-40B4-BE49-F238E27FC236}">
                <a16:creationId xmlns:a16="http://schemas.microsoft.com/office/drawing/2014/main" id="{1DF4AC61-7833-A901-274A-BA681BFEFD33}"/>
              </a:ext>
            </a:extLst>
          </p:cNvPr>
          <p:cNvSpPr/>
          <p:nvPr/>
        </p:nvSpPr>
        <p:spPr>
          <a:xfrm>
            <a:off x="10436087" y="0"/>
            <a:ext cx="1341784" cy="318052"/>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Calibri" panose="020F0502020204030204"/>
                <a:ea typeface="+mn-ea"/>
                <a:cs typeface="+mn-cs"/>
              </a:rPr>
              <a:t>Start Course</a:t>
            </a:r>
          </a:p>
        </p:txBody>
      </p:sp>
      <p:pic>
        <p:nvPicPr>
          <p:cNvPr id="5" name="Picture 4">
            <a:extLst>
              <a:ext uri="{FF2B5EF4-FFF2-40B4-BE49-F238E27FC236}">
                <a16:creationId xmlns:a16="http://schemas.microsoft.com/office/drawing/2014/main" id="{D29DE4F0-08ED-C7C7-230B-A06E3E6934FD}"/>
              </a:ext>
            </a:extLst>
          </p:cNvPr>
          <p:cNvPicPr>
            <a:picLocks noChangeAspect="1"/>
          </p:cNvPicPr>
          <p:nvPr/>
        </p:nvPicPr>
        <p:blipFill>
          <a:blip r:embed="rId5"/>
          <a:stretch>
            <a:fillRect/>
          </a:stretch>
        </p:blipFill>
        <p:spPr>
          <a:xfrm>
            <a:off x="3028041" y="1708248"/>
            <a:ext cx="6135918" cy="344150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96550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7FF92CD-8F2F-407F-A44E-0CE5663B3D07}"/>
              </a:ext>
            </a:extLst>
          </p:cNvPr>
          <p:cNvSpPr>
            <a:spLocks noGrp="1"/>
          </p:cNvSpPr>
          <p:nvPr>
            <p:ph type="title"/>
          </p:nvPr>
        </p:nvSpPr>
        <p:spPr>
          <a:xfrm>
            <a:off x="0" y="0"/>
            <a:ext cx="12192000" cy="763929"/>
          </a:xfrm>
        </p:spPr>
        <p:txBody>
          <a:bodyPr/>
          <a:lstStyle/>
          <a:p>
            <a:pPr algn="ctr"/>
            <a:r>
              <a:rPr lang="en-US">
                <a:solidFill>
                  <a:srgbClr val="0070C0"/>
                </a:solidFill>
              </a:rPr>
              <a:t>Inline Help Throughout Your Interfaces</a:t>
            </a:r>
          </a:p>
        </p:txBody>
      </p:sp>
      <p:pic>
        <p:nvPicPr>
          <p:cNvPr id="4" name="Picture 3" descr="Graphical user interface, text, application, email&#10;&#10;Description automatically generated">
            <a:extLst>
              <a:ext uri="{FF2B5EF4-FFF2-40B4-BE49-F238E27FC236}">
                <a16:creationId xmlns:a16="http://schemas.microsoft.com/office/drawing/2014/main" id="{83A14AB7-875F-446A-B00F-8119DE57C4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8359" y="763929"/>
            <a:ext cx="8491056" cy="58308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16609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035480" cy="790832"/>
          </a:xfrm>
        </p:spPr>
        <p:txBody>
          <a:bodyPr>
            <a:normAutofit/>
          </a:bodyPr>
          <a:lstStyle/>
          <a:p>
            <a:r>
              <a:rPr lang="en-US" b="1"/>
              <a:t>Summary – The 5 steps to increasing user adoption</a:t>
            </a:r>
          </a:p>
        </p:txBody>
      </p:sp>
      <p:grpSp>
        <p:nvGrpSpPr>
          <p:cNvPr id="10" name="Group 9"/>
          <p:cNvGrpSpPr/>
          <p:nvPr/>
        </p:nvGrpSpPr>
        <p:grpSpPr>
          <a:xfrm>
            <a:off x="278585" y="790833"/>
            <a:ext cx="10574724" cy="984324"/>
            <a:chOff x="550434" y="1565238"/>
            <a:chExt cx="10574724" cy="984324"/>
          </a:xfrm>
        </p:grpSpPr>
        <p:sp>
          <p:nvSpPr>
            <p:cNvPr id="4" name="Oval 3"/>
            <p:cNvSpPr/>
            <p:nvPr/>
          </p:nvSpPr>
          <p:spPr>
            <a:xfrm>
              <a:off x="550434" y="1565238"/>
              <a:ext cx="989704" cy="984324"/>
            </a:xfrm>
            <a:prstGeom prst="ellipse">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3600"/>
                <a:t>1</a:t>
              </a:r>
            </a:p>
          </p:txBody>
        </p:sp>
        <p:sp>
          <p:nvSpPr>
            <p:cNvPr id="7" name="TextBox 6"/>
            <p:cNvSpPr txBox="1"/>
            <p:nvPr/>
          </p:nvSpPr>
          <p:spPr>
            <a:xfrm>
              <a:off x="1873581" y="1600858"/>
              <a:ext cx="9251577" cy="769441"/>
            </a:xfrm>
            <a:prstGeom prst="rect">
              <a:avLst/>
            </a:prstGeom>
            <a:noFill/>
          </p:spPr>
          <p:txBody>
            <a:bodyPr wrap="square" rtlCol="0">
              <a:spAutoFit/>
            </a:bodyPr>
            <a:lstStyle/>
            <a:p>
              <a:r>
                <a:rPr lang="en-US" sz="4400"/>
                <a:t>Get </a:t>
              </a:r>
              <a:r>
                <a:rPr lang="en-US" sz="4400" i="1">
                  <a:solidFill>
                    <a:srgbClr val="FF0000"/>
                  </a:solidFill>
                </a:rPr>
                <a:t>executive</a:t>
              </a:r>
              <a:r>
                <a:rPr lang="en-US" sz="4400"/>
                <a:t> buy-in</a:t>
              </a:r>
              <a:endParaRPr lang="en-US" sz="4400" i="1">
                <a:solidFill>
                  <a:srgbClr val="FF0000"/>
                </a:solidFill>
              </a:endParaRPr>
            </a:p>
          </p:txBody>
        </p:sp>
      </p:grpSp>
      <p:grpSp>
        <p:nvGrpSpPr>
          <p:cNvPr id="11" name="Group 10"/>
          <p:cNvGrpSpPr/>
          <p:nvPr/>
        </p:nvGrpSpPr>
        <p:grpSpPr>
          <a:xfrm>
            <a:off x="278585" y="1898298"/>
            <a:ext cx="10574725" cy="984324"/>
            <a:chOff x="550434" y="3030071"/>
            <a:chExt cx="10574725" cy="984324"/>
          </a:xfrm>
        </p:grpSpPr>
        <p:sp>
          <p:nvSpPr>
            <p:cNvPr id="5" name="Oval 4"/>
            <p:cNvSpPr/>
            <p:nvPr/>
          </p:nvSpPr>
          <p:spPr>
            <a:xfrm>
              <a:off x="550434" y="3030071"/>
              <a:ext cx="989704" cy="984324"/>
            </a:xfrm>
            <a:prstGeom prst="ellipse">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3600"/>
                <a:t>2</a:t>
              </a:r>
            </a:p>
          </p:txBody>
        </p:sp>
        <p:sp>
          <p:nvSpPr>
            <p:cNvPr id="8" name="TextBox 7"/>
            <p:cNvSpPr txBox="1"/>
            <p:nvPr/>
          </p:nvSpPr>
          <p:spPr>
            <a:xfrm>
              <a:off x="1873582" y="3106734"/>
              <a:ext cx="9251577" cy="769441"/>
            </a:xfrm>
            <a:prstGeom prst="rect">
              <a:avLst/>
            </a:prstGeom>
            <a:noFill/>
          </p:spPr>
          <p:txBody>
            <a:bodyPr wrap="square" rtlCol="0">
              <a:spAutoFit/>
            </a:bodyPr>
            <a:lstStyle/>
            <a:p>
              <a:r>
                <a:rPr lang="en-US" sz="4400"/>
                <a:t>Identify a </a:t>
              </a:r>
              <a:r>
                <a:rPr lang="en-US" sz="4400" i="1">
                  <a:solidFill>
                    <a:srgbClr val="FF0000"/>
                  </a:solidFill>
                </a:rPr>
                <a:t>critical</a:t>
              </a:r>
              <a:r>
                <a:rPr lang="en-US" sz="4400"/>
                <a:t> problem to solve</a:t>
              </a:r>
            </a:p>
          </p:txBody>
        </p:sp>
      </p:grpSp>
      <p:sp>
        <p:nvSpPr>
          <p:cNvPr id="6" name="Oval 5"/>
          <p:cNvSpPr/>
          <p:nvPr/>
        </p:nvSpPr>
        <p:spPr>
          <a:xfrm>
            <a:off x="278585" y="3100033"/>
            <a:ext cx="989704" cy="984324"/>
          </a:xfrm>
          <a:prstGeom prst="ellipse">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3600"/>
              <a:t>3</a:t>
            </a:r>
          </a:p>
        </p:txBody>
      </p:sp>
      <p:sp>
        <p:nvSpPr>
          <p:cNvPr id="9" name="TextBox 8"/>
          <p:cNvSpPr txBox="1"/>
          <p:nvPr/>
        </p:nvSpPr>
        <p:spPr>
          <a:xfrm>
            <a:off x="1615591" y="5610944"/>
            <a:ext cx="10297824" cy="769441"/>
          </a:xfrm>
          <a:prstGeom prst="rect">
            <a:avLst/>
          </a:prstGeom>
          <a:noFill/>
        </p:spPr>
        <p:txBody>
          <a:bodyPr wrap="square" rtlCol="0">
            <a:spAutoFit/>
          </a:bodyPr>
          <a:lstStyle/>
          <a:p>
            <a:r>
              <a:rPr lang="en-US" sz="4400"/>
              <a:t>Focus on </a:t>
            </a:r>
            <a:r>
              <a:rPr lang="en-US" sz="4400" i="1">
                <a:solidFill>
                  <a:srgbClr val="FF0000"/>
                </a:solidFill>
              </a:rPr>
              <a:t>context</a:t>
            </a:r>
            <a:r>
              <a:rPr lang="en-US" sz="4400"/>
              <a:t> instead of just </a:t>
            </a:r>
            <a:r>
              <a:rPr lang="en-US" sz="4400" i="1"/>
              <a:t>content</a:t>
            </a:r>
          </a:p>
        </p:txBody>
      </p:sp>
      <p:sp>
        <p:nvSpPr>
          <p:cNvPr id="13" name="Oval 12"/>
          <p:cNvSpPr/>
          <p:nvPr/>
        </p:nvSpPr>
        <p:spPr>
          <a:xfrm>
            <a:off x="278585" y="4301768"/>
            <a:ext cx="989704" cy="984324"/>
          </a:xfrm>
          <a:prstGeom prst="ellipse">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4000"/>
              <a:t>4</a:t>
            </a:r>
          </a:p>
        </p:txBody>
      </p:sp>
      <p:sp>
        <p:nvSpPr>
          <p:cNvPr id="14" name="Oval 13"/>
          <p:cNvSpPr/>
          <p:nvPr/>
        </p:nvSpPr>
        <p:spPr>
          <a:xfrm>
            <a:off x="278585" y="5503503"/>
            <a:ext cx="989704" cy="984324"/>
          </a:xfrm>
          <a:prstGeom prst="ellipse">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4000"/>
              <a:t>5</a:t>
            </a:r>
          </a:p>
        </p:txBody>
      </p:sp>
      <p:sp>
        <p:nvSpPr>
          <p:cNvPr id="15" name="TextBox 14"/>
          <p:cNvSpPr txBox="1"/>
          <p:nvPr/>
        </p:nvSpPr>
        <p:spPr>
          <a:xfrm>
            <a:off x="1601731" y="4426441"/>
            <a:ext cx="10297824" cy="769441"/>
          </a:xfrm>
          <a:prstGeom prst="rect">
            <a:avLst/>
          </a:prstGeom>
          <a:noFill/>
        </p:spPr>
        <p:txBody>
          <a:bodyPr wrap="square" rtlCol="0">
            <a:spAutoFit/>
          </a:bodyPr>
          <a:lstStyle/>
          <a:p>
            <a:r>
              <a:rPr lang="en-US" sz="4400"/>
              <a:t>Offer frequent </a:t>
            </a:r>
            <a:r>
              <a:rPr lang="en-US" sz="4400" i="1">
                <a:solidFill>
                  <a:srgbClr val="FF0000"/>
                </a:solidFill>
              </a:rPr>
              <a:t>peer-to-peer learning</a:t>
            </a:r>
            <a:r>
              <a:rPr lang="en-US" sz="4400"/>
              <a:t> events</a:t>
            </a:r>
          </a:p>
        </p:txBody>
      </p:sp>
      <p:sp>
        <p:nvSpPr>
          <p:cNvPr id="16" name="TextBox 15"/>
          <p:cNvSpPr txBox="1"/>
          <p:nvPr/>
        </p:nvSpPr>
        <p:spPr>
          <a:xfrm>
            <a:off x="1601731" y="3164743"/>
            <a:ext cx="10433749" cy="769441"/>
          </a:xfrm>
          <a:prstGeom prst="rect">
            <a:avLst/>
          </a:prstGeom>
          <a:noFill/>
        </p:spPr>
        <p:txBody>
          <a:bodyPr wrap="square" rtlCol="0">
            <a:spAutoFit/>
          </a:bodyPr>
          <a:lstStyle/>
          <a:p>
            <a:r>
              <a:rPr lang="en-US" sz="4400" i="1">
                <a:solidFill>
                  <a:srgbClr val="FF0000"/>
                </a:solidFill>
              </a:rPr>
              <a:t>Incentivize</a:t>
            </a:r>
            <a:r>
              <a:rPr lang="en-US" sz="4400"/>
              <a:t> desired behavior of evangelists</a:t>
            </a:r>
          </a:p>
        </p:txBody>
      </p:sp>
    </p:spTree>
    <p:extLst>
      <p:ext uri="{BB962C8B-B14F-4D97-AF65-F5344CB8AC3E}">
        <p14:creationId xmlns:p14="http://schemas.microsoft.com/office/powerpoint/2010/main" val="22526822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3" grpId="0" animBg="1"/>
      <p:bldP spid="14" grpId="0" animBg="1"/>
      <p:bldP spid="15" grpId="0"/>
      <p:bldP spid="1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31188-028B-A054-63A6-879EC0D5244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13A052-4B11-6D85-C3D9-8D220814A529}"/>
              </a:ext>
            </a:extLst>
          </p:cNvPr>
          <p:cNvSpPr>
            <a:spLocks noGrp="1"/>
          </p:cNvSpPr>
          <p:nvPr>
            <p:ph idx="1"/>
          </p:nvPr>
        </p:nvSpPr>
        <p:spPr>
          <a:xfrm>
            <a:off x="494617" y="949598"/>
            <a:ext cx="11035532" cy="4522025"/>
          </a:xfrm>
        </p:spPr>
        <p:txBody>
          <a:bodyPr>
            <a:normAutofit/>
          </a:bodyPr>
          <a:lstStyle/>
          <a:p>
            <a:pPr marL="0" indent="0">
              <a:buNone/>
            </a:pPr>
            <a:r>
              <a:rPr lang="en-US" sz="5400"/>
              <a:t>Get started with the </a:t>
            </a:r>
            <a:r>
              <a:rPr lang="en-US" sz="5400">
                <a:solidFill>
                  <a:srgbClr val="0070C0"/>
                </a:solidFill>
              </a:rPr>
              <a:t>Microsoft Clarity </a:t>
            </a:r>
            <a:r>
              <a:rPr lang="en-US" sz="5400"/>
              <a:t>guide and checklist </a:t>
            </a:r>
          </a:p>
          <a:p>
            <a:pPr marL="0" indent="0">
              <a:buNone/>
            </a:pPr>
            <a:r>
              <a:rPr lang="en-US" sz="5400"/>
              <a:t>Scan QR code </a:t>
            </a:r>
            <a:r>
              <a:rPr lang="en-US" sz="5400">
                <a:sym typeface="Wingdings" panose="05000000000000000000" pitchFamily="2" charset="2"/>
              </a:rPr>
              <a:t> </a:t>
            </a:r>
            <a:endParaRPr lang="en-US" sz="5400"/>
          </a:p>
          <a:p>
            <a:pPr marL="0" indent="0">
              <a:buNone/>
            </a:pPr>
            <a:endParaRPr lang="en-US" sz="5400">
              <a:solidFill>
                <a:srgbClr val="0070C0"/>
              </a:solidFill>
            </a:endParaRPr>
          </a:p>
          <a:p>
            <a:endParaRPr lang="en-US" sz="5400"/>
          </a:p>
          <a:p>
            <a:pPr marL="0" indent="0">
              <a:buNone/>
            </a:pPr>
            <a:endParaRPr lang="en-US" sz="5400">
              <a:solidFill>
                <a:srgbClr val="0070C0"/>
              </a:solidFill>
            </a:endParaRPr>
          </a:p>
          <a:p>
            <a:pPr marL="0" indent="0">
              <a:buNone/>
            </a:pPr>
            <a:endParaRPr lang="en-US" sz="5400"/>
          </a:p>
        </p:txBody>
      </p:sp>
      <p:pic>
        <p:nvPicPr>
          <p:cNvPr id="8" name="Picture 7">
            <a:extLst>
              <a:ext uri="{FF2B5EF4-FFF2-40B4-BE49-F238E27FC236}">
                <a16:creationId xmlns:a16="http://schemas.microsoft.com/office/drawing/2014/main" id="{C4BD874E-82DC-128B-F491-B771911452A8}"/>
              </a:ext>
            </a:extLst>
          </p:cNvPr>
          <p:cNvPicPr>
            <a:picLocks noChangeAspect="1"/>
          </p:cNvPicPr>
          <p:nvPr/>
        </p:nvPicPr>
        <p:blipFill>
          <a:blip r:embed="rId3"/>
          <a:stretch>
            <a:fillRect/>
          </a:stretch>
        </p:blipFill>
        <p:spPr>
          <a:xfrm>
            <a:off x="7998752" y="2968589"/>
            <a:ext cx="3303832" cy="3283624"/>
          </a:xfrm>
          <a:prstGeom prst="rect">
            <a:avLst/>
          </a:prstGeom>
        </p:spPr>
      </p:pic>
    </p:spTree>
    <p:extLst>
      <p:ext uri="{BB962C8B-B14F-4D97-AF65-F5344CB8AC3E}">
        <p14:creationId xmlns:p14="http://schemas.microsoft.com/office/powerpoint/2010/main" val="13523878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Rectangle 11">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CB0485-8151-42CD-BD41-A912CE22671C}"/>
              </a:ext>
            </a:extLst>
          </p:cNvPr>
          <p:cNvSpPr>
            <a:spLocks noGrp="1"/>
          </p:cNvSpPr>
          <p:nvPr>
            <p:ph type="title"/>
          </p:nvPr>
        </p:nvSpPr>
        <p:spPr>
          <a:xfrm>
            <a:off x="1115568" y="548640"/>
            <a:ext cx="7768940" cy="1179576"/>
          </a:xfrm>
        </p:spPr>
        <p:txBody>
          <a:bodyPr>
            <a:normAutofit/>
          </a:bodyPr>
          <a:lstStyle/>
          <a:p>
            <a:r>
              <a:rPr lang="en-US" sz="6000"/>
              <a:t>Next Steps</a:t>
            </a:r>
          </a:p>
        </p:txBody>
      </p:sp>
      <p:sp>
        <p:nvSpPr>
          <p:cNvPr id="14" name="Rectangle 13">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4486CD7-7F51-491A-BE8D-E451E9A8E0E6}"/>
              </a:ext>
            </a:extLst>
          </p:cNvPr>
          <p:cNvSpPr>
            <a:spLocks noGrp="1"/>
          </p:cNvSpPr>
          <p:nvPr>
            <p:ph idx="1"/>
          </p:nvPr>
        </p:nvSpPr>
        <p:spPr>
          <a:xfrm>
            <a:off x="566928" y="2335974"/>
            <a:ext cx="9309130" cy="4522025"/>
          </a:xfrm>
        </p:spPr>
        <p:txBody>
          <a:bodyPr>
            <a:normAutofit/>
          </a:bodyPr>
          <a:lstStyle/>
          <a:p>
            <a:pPr marL="0" indent="0">
              <a:buNone/>
            </a:pPr>
            <a:r>
              <a:rPr lang="en-US" sz="4000"/>
              <a:t>Reach out to me with your questions on </a:t>
            </a:r>
            <a:r>
              <a:rPr lang="en-US" sz="4000" i="1"/>
              <a:t>context sensitive support </a:t>
            </a:r>
            <a:r>
              <a:rPr lang="en-US" sz="4000"/>
              <a:t>and </a:t>
            </a:r>
            <a:r>
              <a:rPr lang="en-US" sz="4000" i="1"/>
              <a:t>training</a:t>
            </a:r>
            <a:endParaRPr lang="en-US" sz="4000"/>
          </a:p>
          <a:p>
            <a:pPr marL="457200" lvl="1" indent="0">
              <a:buNone/>
            </a:pPr>
            <a:r>
              <a:rPr lang="en-US" sz="4000">
                <a:solidFill>
                  <a:srgbClr val="0070C0"/>
                </a:solidFill>
              </a:rPr>
              <a:t>	</a:t>
            </a:r>
            <a:r>
              <a:rPr lang="en-US" sz="4000">
                <a:solidFill>
                  <a:srgbClr val="0070C0"/>
                </a:solidFill>
                <a:hlinkClick r:id="rId3">
                  <a:extLst>
                    <a:ext uri="{A12FA001-AC4F-418D-AE19-62706E023703}">
                      <ahyp:hlinkClr xmlns:ahyp="http://schemas.microsoft.com/office/drawing/2018/hyperlinkcolor" val="tx"/>
                    </a:ext>
                  </a:extLst>
                </a:hlinkClick>
              </a:rPr>
              <a:t>asif@visualsp.com</a:t>
            </a:r>
            <a:r>
              <a:rPr lang="en-US" sz="4000">
                <a:solidFill>
                  <a:srgbClr val="0070C0"/>
                </a:solidFill>
              </a:rPr>
              <a:t>  </a:t>
            </a:r>
          </a:p>
          <a:p>
            <a:endParaRPr lang="en-US" sz="4000"/>
          </a:p>
          <a:p>
            <a:endParaRPr lang="en-US" sz="4000"/>
          </a:p>
          <a:p>
            <a:pPr marL="0" indent="0">
              <a:buNone/>
            </a:pPr>
            <a:r>
              <a:rPr lang="en-US" sz="4000"/>
              <a:t>Download this and my other presentations</a:t>
            </a:r>
          </a:p>
          <a:p>
            <a:pPr marL="457200" lvl="1" indent="0">
              <a:buNone/>
            </a:pPr>
            <a:r>
              <a:rPr lang="en-US" sz="4000">
                <a:solidFill>
                  <a:srgbClr val="0070C0"/>
                </a:solidFill>
                <a:hlinkClick r:id="rId4">
                  <a:extLst>
                    <a:ext uri="{A12FA001-AC4F-418D-AE19-62706E023703}">
                      <ahyp:hlinkClr xmlns:ahyp="http://schemas.microsoft.com/office/drawing/2018/hyperlinkcolor" val="tx"/>
                    </a:ext>
                  </a:extLst>
                </a:hlinkClick>
              </a:rPr>
              <a:t>http://bit.ly/AsifConference</a:t>
            </a:r>
            <a:endParaRPr lang="en-US" sz="4000">
              <a:solidFill>
                <a:srgbClr val="0070C0"/>
              </a:solidFill>
            </a:endParaRPr>
          </a:p>
          <a:p>
            <a:pPr marL="0" indent="0">
              <a:buNone/>
            </a:pPr>
            <a:endParaRPr lang="en-US" sz="4000"/>
          </a:p>
        </p:txBody>
      </p:sp>
      <p:pic>
        <p:nvPicPr>
          <p:cNvPr id="7" name="Picture 6" descr="A picture containing text, clipart&#10;&#10;Description automatically generated">
            <a:extLst>
              <a:ext uri="{FF2B5EF4-FFF2-40B4-BE49-F238E27FC236}">
                <a16:creationId xmlns:a16="http://schemas.microsoft.com/office/drawing/2014/main" id="{CE5991DB-B68C-802A-3935-22AD57DEC6E5}"/>
              </a:ext>
            </a:extLst>
          </p:cNvPr>
          <p:cNvPicPr>
            <a:picLocks noChangeAspect="1"/>
          </p:cNvPicPr>
          <p:nvPr/>
        </p:nvPicPr>
        <p:blipFill>
          <a:blip r:embed="rId5"/>
          <a:stretch>
            <a:fillRect/>
          </a:stretch>
        </p:blipFill>
        <p:spPr>
          <a:xfrm>
            <a:off x="9757444" y="2807526"/>
            <a:ext cx="2187668" cy="588213"/>
          </a:xfrm>
          <a:prstGeom prst="rect">
            <a:avLst/>
          </a:prstGeom>
        </p:spPr>
      </p:pic>
      <p:sp>
        <p:nvSpPr>
          <p:cNvPr id="4" name="TextBox 3">
            <a:extLst>
              <a:ext uri="{FF2B5EF4-FFF2-40B4-BE49-F238E27FC236}">
                <a16:creationId xmlns:a16="http://schemas.microsoft.com/office/drawing/2014/main" id="{E24090C2-275E-41BA-41C7-4EC4DADFFD2C}"/>
              </a:ext>
            </a:extLst>
          </p:cNvPr>
          <p:cNvSpPr txBox="1"/>
          <p:nvPr/>
        </p:nvSpPr>
        <p:spPr>
          <a:xfrm>
            <a:off x="9757444" y="3395739"/>
            <a:ext cx="243455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Calibri" panose="020F0502020204030204"/>
                <a:ea typeface="+mn-ea"/>
                <a:cs typeface="+mn-cs"/>
              </a:rPr>
              <a:t>Digital Adoption Platform</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for All web applications</a:t>
            </a:r>
          </a:p>
        </p:txBody>
      </p:sp>
      <p:pic>
        <p:nvPicPr>
          <p:cNvPr id="9" name="Picture 8" descr="A person with a beard and mustache wearing a suit&#10;&#10;Description automatically generated">
            <a:extLst>
              <a:ext uri="{FF2B5EF4-FFF2-40B4-BE49-F238E27FC236}">
                <a16:creationId xmlns:a16="http://schemas.microsoft.com/office/drawing/2014/main" id="{26EDE618-9453-AFE4-E464-0BB1C987CCE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23255" y="153735"/>
            <a:ext cx="1956202" cy="2488724"/>
          </a:xfrm>
          <a:prstGeom prst="rect">
            <a:avLst/>
          </a:prstGeom>
        </p:spPr>
      </p:pic>
      <p:pic>
        <p:nvPicPr>
          <p:cNvPr id="5" name="Picture 4">
            <a:extLst>
              <a:ext uri="{FF2B5EF4-FFF2-40B4-BE49-F238E27FC236}">
                <a16:creationId xmlns:a16="http://schemas.microsoft.com/office/drawing/2014/main" id="{F2737F21-0699-F93A-CAAE-CDBDA15567F2}"/>
              </a:ext>
            </a:extLst>
          </p:cNvPr>
          <p:cNvPicPr>
            <a:picLocks noChangeAspect="1"/>
          </p:cNvPicPr>
          <p:nvPr/>
        </p:nvPicPr>
        <p:blipFill>
          <a:blip r:embed="rId7"/>
          <a:stretch>
            <a:fillRect/>
          </a:stretch>
        </p:blipFill>
        <p:spPr>
          <a:xfrm>
            <a:off x="9775064" y="4432433"/>
            <a:ext cx="2406583" cy="2406583"/>
          </a:xfrm>
          <a:prstGeom prst="rect">
            <a:avLst/>
          </a:prstGeom>
        </p:spPr>
      </p:pic>
    </p:spTree>
    <p:extLst>
      <p:ext uri="{BB962C8B-B14F-4D97-AF65-F5344CB8AC3E}">
        <p14:creationId xmlns:p14="http://schemas.microsoft.com/office/powerpoint/2010/main" val="24367658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SLIDO_APP_VERSION" val="1.5.3.3511"/>
  <p:tag name="SLIDO_EVENT_SECTION_UUID" val="6db3e915-62c5-4b84-8f3d-1e8cfdb94ce7"/>
  <p:tag name="SLIDO_EVENT_UUID" val="5398175f-f80c-442d-9861-9ef9467b95ce"/>
  <p:tag name="SLIDO_PRESENTATION_ID" val="00000000-0000-0000-0000-000000000000"/>
</p:tagLst>
</file>

<file path=ppt/theme/theme1.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Videos presentation template.potx" id="{DFF95F30-3DF7-4662-AF1B-8F0AB8D7CBC5}" vid="{503E72FD-1790-4EA9-8B09-21007B4931E2}"/>
    </a:ext>
  </a:extLst>
</a:theme>
</file>

<file path=ppt/theme/theme2.xml><?xml version="1.0" encoding="utf-8"?>
<a:theme xmlns:a="http://schemas.openxmlformats.org/drawingml/2006/main" name="1_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4.xml><?xml version="1.0" encoding="utf-8"?>
<a:theme xmlns:a="http://schemas.openxmlformats.org/drawingml/2006/main" name="3_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BAA3436-7252-44BF-BDCB-E04037DD13C4}" vid="{E3A0C62E-8D70-40FE-A418-B3368B27DBCC}"/>
    </a:ext>
  </a:extLst>
</a:theme>
</file>

<file path=ppt/theme/theme6.xml><?xml version="1.0" encoding="utf-8"?>
<a:theme xmlns:a="http://schemas.openxmlformats.org/drawingml/2006/main" name="3_BRIGHT">
  <a:themeElements>
    <a:clrScheme name="Dynamics Con">
      <a:dk1>
        <a:srgbClr val="000000"/>
      </a:dk1>
      <a:lt1>
        <a:srgbClr val="FFFFFF"/>
      </a:lt1>
      <a:dk2>
        <a:srgbClr val="231F20"/>
      </a:dk2>
      <a:lt2>
        <a:srgbClr val="E7E6E6"/>
      </a:lt2>
      <a:accent1>
        <a:srgbClr val="2B3890"/>
      </a:accent1>
      <a:accent2>
        <a:srgbClr val="27AAE1"/>
      </a:accent2>
      <a:accent3>
        <a:srgbClr val="EE2A7B"/>
      </a:accent3>
      <a:accent4>
        <a:srgbClr val="3CAE2B"/>
      </a:accent4>
      <a:accent5>
        <a:srgbClr val="9D1D96"/>
      </a:accent5>
      <a:accent6>
        <a:srgbClr val="F5E600"/>
      </a:accent6>
      <a:hlink>
        <a:srgbClr val="27AAE1"/>
      </a:hlink>
      <a:folHlink>
        <a:srgbClr val="9D1D96"/>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365-SlideDeck_2024-03-13.potx" id="{4887E46E-B238-4A24-9AEA-A5765CEDC6D4}" vid="{158D7810-DA29-444B-A675-5363B3EF549F}"/>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68</Slides>
  <Notes>65</Notes>
  <HiddenSlides>2</HiddenSlides>
  <ScaleCrop>false</ScaleCrop>
  <HeadingPairs>
    <vt:vector size="4" baseType="variant">
      <vt:variant>
        <vt:lpstr>Theme</vt:lpstr>
      </vt:variant>
      <vt:variant>
        <vt:i4>7</vt:i4>
      </vt:variant>
      <vt:variant>
        <vt:lpstr>Slide Titles</vt:lpstr>
      </vt:variant>
      <vt:variant>
        <vt:i4>68</vt:i4>
      </vt:variant>
    </vt:vector>
  </HeadingPairs>
  <TitlesOfParts>
    <vt:vector size="75" baseType="lpstr">
      <vt:lpstr>Office Theme</vt:lpstr>
      <vt:lpstr>1_Office Theme</vt:lpstr>
      <vt:lpstr>2_Office Theme</vt:lpstr>
      <vt:lpstr>3_Office Theme</vt:lpstr>
      <vt:lpstr>7_Office Theme</vt:lpstr>
      <vt:lpstr>3_BRIGHT</vt:lpstr>
      <vt:lpstr>6_Office Theme</vt:lpstr>
      <vt:lpstr>Download all my presentations and video recordings</vt:lpstr>
      <vt:lpstr>5 Proven Steps for Driving Sustainable  Copilot Adoption</vt:lpstr>
      <vt:lpstr>Are you thinking about any of the following?</vt:lpstr>
      <vt:lpstr>Why not just 1 silver bullet for increasing adoption instead of  5 steps?</vt:lpstr>
      <vt:lpstr>The offer</vt:lpstr>
      <vt:lpstr>What to expect in this session</vt:lpstr>
      <vt:lpstr>PowerPoint Presentation</vt:lpstr>
      <vt:lpstr>The “Why” of  User Adoption</vt:lpstr>
      <vt:lpstr>The ‘Jumbo’ problem we are trying to solve</vt:lpstr>
      <vt:lpstr>Strive to try new things instead of making same mistakes</vt:lpstr>
      <vt:lpstr>User adoption does not have a Begin and End date</vt:lpstr>
      <vt:lpstr>“User adoption is a journey, not a destination. If you stop engaging your users, adoption will slowly die out”</vt:lpstr>
      <vt:lpstr>User Adoption as a Service (UAaaS)</vt:lpstr>
      <vt:lpstr>Get Executive Buy-In</vt:lpstr>
      <vt:lpstr>Without an executive sponsor, user adoption is an uphill battle </vt:lpstr>
      <vt:lpstr>Story of the Motivated Influencer</vt:lpstr>
      <vt:lpstr>The necessity of an  executive sponsor</vt:lpstr>
      <vt:lpstr>Who exactly is considered an executive sponsor?</vt:lpstr>
      <vt:lpstr>Create a governance board with the executive sponsor</vt:lpstr>
      <vt:lpstr>Charter of the  governance board</vt:lpstr>
      <vt:lpstr>Identify a Critical Problem to Solve</vt:lpstr>
      <vt:lpstr>The story of the secretary in Tennessee</vt:lpstr>
      <vt:lpstr>Look for Real pain points examples of pain points heard from salespeople</vt:lpstr>
      <vt:lpstr>Solving for Real needs</vt:lpstr>
      <vt:lpstr>Sony Case Study</vt:lpstr>
      <vt:lpstr>A sample challenge:   Move users from Dropbox to OneDrive</vt:lpstr>
      <vt:lpstr>Solution that can be built in days or weeks</vt:lpstr>
      <vt:lpstr>Incentivize Desired Behavior of Champions and Evangelists  </vt:lpstr>
      <vt:lpstr>Why do you need Champions?</vt:lpstr>
      <vt:lpstr>No need to create champions.  Discover existing influencers and get them on your side.</vt:lpstr>
      <vt:lpstr>Why would anyone want to be a ‘Champion’? (additional possible titles: Champions, Evangelists, MVPs)</vt:lpstr>
      <vt:lpstr>Reward the behaviors  you wish to see</vt:lpstr>
      <vt:lpstr>Even simple gestures go a long way</vt:lpstr>
      <vt:lpstr>PowerPoint Presentation</vt:lpstr>
      <vt:lpstr>My story of training end users in Chicago</vt:lpstr>
      <vt:lpstr>Challenge  Traditional training doesn’t work for end users</vt:lpstr>
      <vt:lpstr>PowerPoint Presentation</vt:lpstr>
      <vt:lpstr>Do end users want to be trained… or helped?</vt:lpstr>
      <vt:lpstr>Conduct Awareness sessions instead of Training</vt:lpstr>
      <vt:lpstr>People prefer social and natural learning over formal learning</vt:lpstr>
      <vt:lpstr>PowerPoint Presentation</vt:lpstr>
      <vt:lpstr>An example of peer-to-peer learning</vt:lpstr>
      <vt:lpstr>Focus on Context Not Only Content</vt:lpstr>
      <vt:lpstr>End Goal Get information and support to users as efficiently as possible</vt:lpstr>
      <vt:lpstr>Get user insights using the free Microsoft Clarity</vt:lpstr>
      <vt:lpstr>User behavior analytics dashboard (using Microsoft Clarity) </vt:lpstr>
      <vt:lpstr>PowerPoint Presentation</vt:lpstr>
      <vt:lpstr>Fragmented information hurts adoption</vt:lpstr>
      <vt:lpstr>The story of the Governance Guy</vt:lpstr>
      <vt:lpstr>Context switching hurts productivity and adoption</vt:lpstr>
      <vt:lpstr>Deliver governance, info, support “in context” of the environment</vt:lpstr>
      <vt:lpstr>Example: Informing salespeople that their leads are set to auto expire</vt:lpstr>
      <vt:lpstr>Provide visual cues and help in context to the user’s environment</vt:lpstr>
      <vt:lpstr>Also referred to as “Performance Support”</vt:lpstr>
      <vt:lpstr>An example of how  I received  Performance Support</vt:lpstr>
      <vt:lpstr>What my presentations used to look like</vt:lpstr>
      <vt:lpstr>What my presentations look like now</vt:lpstr>
      <vt:lpstr>All thanks to the Designer feature in PowerPoint</vt:lpstr>
      <vt:lpstr>Implement contextual support and training for your users</vt:lpstr>
      <vt:lpstr>Contextual micro-assistance  in action</vt:lpstr>
      <vt:lpstr>Step by step walkthrough guidance</vt:lpstr>
      <vt:lpstr>Onboarding New Users Efficiently</vt:lpstr>
      <vt:lpstr>PowerPoint Presentation</vt:lpstr>
      <vt:lpstr>PowerPoint Presentation</vt:lpstr>
      <vt:lpstr>Inline Help Throughout Your Interfaces</vt:lpstr>
      <vt:lpstr>Summary – The 5 steps to increasing user adoption</vt:lpstr>
      <vt:lpstr>PowerPoint Presentation</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Download all my presentations and video recordings</dc:title>
  <dc:creator>~ Asif Rehmani</dc:creator>
  <cp:revision>1</cp:revision>
  <dcterms:created xsi:type="dcterms:W3CDTF">2020-03-17T12:19:59Z</dcterms:created>
  <dcterms:modified xsi:type="dcterms:W3CDTF">2026-08-24T11:11:43Z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1.5.3.3511</vt:lpwstr>
  </property>
</Properties>
</file>