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Inter" panose="02000503000000020004" pitchFamily="2" charset="0"/>
      <p:regular r:id="rId17"/>
      <p:bold r:id="rId18"/>
      <p:italic r:id="rId19"/>
      <p:boldItalic r:id="rId20"/>
    </p:embeddedFont>
    <p:embeddedFont>
      <p:font typeface="Inter Bold" panose="02000503000000020004" pitchFamily="2" charset="0"/>
      <p:bold r:id="rId21"/>
    </p:embeddedFont>
    <p:embeddedFont>
      <p:font typeface="Inter Light" panose="02000503000000020004" pitchFamily="2" charset="0"/>
      <p:regular r:id="rId22"/>
      <p: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E7E7D8-1022-4F2A-AF3F-3F9B220B6044}" v="11" dt="2026-03-15T15:36:11.4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1942" autoAdjust="0"/>
  </p:normalViewPr>
  <p:slideViewPr>
    <p:cSldViewPr snapToGrid="0" snapToObjects="1">
      <p:cViewPr varScale="1">
        <p:scale>
          <a:sx n="60" d="100"/>
          <a:sy n="60" d="100"/>
        </p:scale>
        <p:origin x="1506" y="282"/>
      </p:cViewPr>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if Rehmani" userId="e3bc34669d675361" providerId="LiveId" clId="{F153A294-7029-402A-AA10-A17168DA7AC6}"/>
    <pc:docChg chg="custSel addSld delSld modSld">
      <pc:chgData name="Asif Rehmani" userId="e3bc34669d675361" providerId="LiveId" clId="{F153A294-7029-402A-AA10-A17168DA7AC6}" dt="2026-03-12T20:54:14.338" v="19" actId="20577"/>
      <pc:docMkLst>
        <pc:docMk/>
      </pc:docMkLst>
      <pc:sldChg chg="delSp del mod">
        <pc:chgData name="Asif Rehmani" userId="e3bc34669d675361" providerId="LiveId" clId="{F153A294-7029-402A-AA10-A17168DA7AC6}" dt="2026-03-12T20:47:22.697" v="5" actId="47"/>
        <pc:sldMkLst>
          <pc:docMk/>
          <pc:sldMk cId="0" sldId="256"/>
        </pc:sldMkLst>
        <pc:spChg chg="del">
          <ac:chgData name="Asif Rehmani" userId="e3bc34669d675361" providerId="LiveId" clId="{F153A294-7029-402A-AA10-A17168DA7AC6}" dt="2026-03-12T20:28:26.219" v="0" actId="478"/>
          <ac:spMkLst>
            <pc:docMk/>
            <pc:sldMk cId="0" sldId="256"/>
            <ac:spMk id="11" creationId="{00000000-0000-0000-0000-000000000000}"/>
          </ac:spMkLst>
        </pc:spChg>
      </pc:sldChg>
      <pc:sldChg chg="delSp modSp mod">
        <pc:chgData name="Asif Rehmani" userId="e3bc34669d675361" providerId="LiveId" clId="{F153A294-7029-402A-AA10-A17168DA7AC6}" dt="2026-03-12T20:54:14.338" v="19" actId="20577"/>
        <pc:sldMkLst>
          <pc:docMk/>
          <pc:sldMk cId="0" sldId="269"/>
        </pc:sldMkLst>
        <pc:spChg chg="mod">
          <ac:chgData name="Asif Rehmani" userId="e3bc34669d675361" providerId="LiveId" clId="{F153A294-7029-402A-AA10-A17168DA7AC6}" dt="2026-03-12T20:54:14.338" v="19" actId="20577"/>
          <ac:spMkLst>
            <pc:docMk/>
            <pc:sldMk cId="0" sldId="269"/>
            <ac:spMk id="26" creationId="{00000000-0000-0000-0000-000000000000}"/>
          </ac:spMkLst>
        </pc:spChg>
      </pc:sldChg>
    </pc:docChg>
  </pc:docChgLst>
  <pc:docChgLst>
    <pc:chgData name="Asif Rehmani" userId="e3bc34669d675361" providerId="LiveId" clId="{4E3144CA-74B5-40CC-8DB3-DE549352598C}"/>
    <pc:docChg chg="custSel addSld delSld modSld">
      <pc:chgData name="Asif Rehmani" userId="e3bc34669d675361" providerId="LiveId" clId="{4E3144CA-74B5-40CC-8DB3-DE549352598C}" dt="2026-03-15T15:36:11.414" v="25"/>
      <pc:docMkLst>
        <pc:docMk/>
      </pc:docMkLst>
      <pc:sldChg chg="add">
        <pc:chgData name="Asif Rehmani" userId="e3bc34669d675361" providerId="LiveId" clId="{4E3144CA-74B5-40CC-8DB3-DE549352598C}" dt="2026-03-15T10:38:07.680" v="0"/>
        <pc:sldMkLst>
          <pc:docMk/>
          <pc:sldMk cId="0" sldId="256"/>
        </pc:sldMkLst>
      </pc:sldChg>
      <pc:sldChg chg="modNotesTx">
        <pc:chgData name="Asif Rehmani" userId="e3bc34669d675361" providerId="LiveId" clId="{4E3144CA-74B5-40CC-8DB3-DE549352598C}" dt="2026-03-15T10:45:30.989" v="3" actId="20577"/>
        <pc:sldMkLst>
          <pc:docMk/>
          <pc:sldMk cId="0" sldId="257"/>
        </pc:sldMkLst>
      </pc:sldChg>
      <pc:sldChg chg="modNotesTx">
        <pc:chgData name="Asif Rehmani" userId="e3bc34669d675361" providerId="LiveId" clId="{4E3144CA-74B5-40CC-8DB3-DE549352598C}" dt="2026-03-15T11:18:21.289" v="4" actId="20577"/>
        <pc:sldMkLst>
          <pc:docMk/>
          <pc:sldMk cId="0" sldId="258"/>
        </pc:sldMkLst>
      </pc:sldChg>
      <pc:sldChg chg="modSp mod">
        <pc:chgData name="Asif Rehmani" userId="e3bc34669d675361" providerId="LiveId" clId="{4E3144CA-74B5-40CC-8DB3-DE549352598C}" dt="2026-03-15T15:28:45.189" v="9" actId="20577"/>
        <pc:sldMkLst>
          <pc:docMk/>
          <pc:sldMk cId="0" sldId="267"/>
        </pc:sldMkLst>
        <pc:spChg chg="mod">
          <ac:chgData name="Asif Rehmani" userId="e3bc34669d675361" providerId="LiveId" clId="{4E3144CA-74B5-40CC-8DB3-DE549352598C}" dt="2026-03-15T15:28:45.189" v="9" actId="20577"/>
          <ac:spMkLst>
            <pc:docMk/>
            <pc:sldMk cId="0" sldId="267"/>
            <ac:spMk id="6" creationId="{00000000-0000-0000-0000-000000000000}"/>
          </ac:spMkLst>
        </pc:spChg>
      </pc:sldChg>
      <pc:sldChg chg="addSp modSp mod modAnim">
        <pc:chgData name="Asif Rehmani" userId="e3bc34669d675361" providerId="LiveId" clId="{4E3144CA-74B5-40CC-8DB3-DE549352598C}" dt="2026-03-15T15:36:11.414" v="25"/>
        <pc:sldMkLst>
          <pc:docMk/>
          <pc:sldMk cId="0" sldId="269"/>
        </pc:sldMkLst>
        <pc:spChg chg="add mod">
          <ac:chgData name="Asif Rehmani" userId="e3bc34669d675361" providerId="LiveId" clId="{4E3144CA-74B5-40CC-8DB3-DE549352598C}" dt="2026-03-15T15:35:15.565" v="19" actId="1076"/>
          <ac:spMkLst>
            <pc:docMk/>
            <pc:sldMk cId="0" sldId="269"/>
            <ac:spMk id="29" creationId="{2B62F035-A197-BC44-A974-868539BA36BA}"/>
          </ac:spMkLst>
        </pc:spChg>
        <pc:picChg chg="mod">
          <ac:chgData name="Asif Rehmani" userId="e3bc34669d675361" providerId="LiveId" clId="{4E3144CA-74B5-40CC-8DB3-DE549352598C}" dt="2026-03-15T15:35:26.618" v="21" actId="14100"/>
          <ac:picMkLst>
            <pc:docMk/>
            <pc:sldMk cId="0" sldId="269"/>
            <ac:picMk id="4" creationId="{00000000-0000-0000-0000-000000000000}"/>
          </ac:picMkLst>
        </pc:picChg>
        <pc:picChg chg="add mod">
          <ac:chgData name="Asif Rehmani" userId="e3bc34669d675361" providerId="LiveId" clId="{4E3144CA-74B5-40CC-8DB3-DE549352598C}" dt="2026-03-15T15:35:12.281" v="18" actId="1076"/>
          <ac:picMkLst>
            <pc:docMk/>
            <pc:sldMk cId="0" sldId="269"/>
            <ac:picMk id="27" creationId="{790F6A5E-29F8-CD18-9453-BF274B0A2B5D}"/>
          </ac:picMkLst>
        </pc:picChg>
      </pc:sldChg>
      <pc:sldChg chg="addSp modSp add del mod modTransition setBg">
        <pc:chgData name="Asif Rehmani" userId="e3bc34669d675361" providerId="LiveId" clId="{4E3144CA-74B5-40CC-8DB3-DE549352598C}" dt="2026-03-15T11:46:35.926" v="7" actId="47"/>
        <pc:sldMkLst>
          <pc:docMk/>
          <pc:sldMk cId="1289763982" sldId="270"/>
        </pc:sldMkLst>
        <pc:spChg chg="mod">
          <ac:chgData name="Asif Rehmani" userId="e3bc34669d675361" providerId="LiveId" clId="{4E3144CA-74B5-40CC-8DB3-DE549352598C}" dt="2026-03-15T11:45:36.816" v="6" actId="48537"/>
          <ac:spMkLst>
            <pc:docMk/>
            <pc:sldMk cId="1289763982" sldId="270"/>
            <ac:spMk id="3" creationId="{8CA5117F-9067-4200-A5AD-F3A8572DA187}"/>
          </ac:spMkLst>
        </pc:spChg>
        <pc:spChg chg="mod">
          <ac:chgData name="Asif Rehmani" userId="e3bc34669d675361" providerId="LiveId" clId="{4E3144CA-74B5-40CC-8DB3-DE549352598C}" dt="2026-03-15T11:45:36.816" v="6" actId="48537"/>
          <ac:spMkLst>
            <pc:docMk/>
            <pc:sldMk cId="1289763982" sldId="270"/>
            <ac:spMk id="4" creationId="{8105001A-62AE-4030-9601-6C403229ADF4}"/>
          </ac:spMkLst>
        </pc:spChg>
        <pc:spChg chg="add">
          <ac:chgData name="Asif Rehmani" userId="e3bc34669d675361" providerId="LiveId" clId="{4E3144CA-74B5-40CC-8DB3-DE549352598C}" dt="2026-03-15T11:45:36.816" v="6" actId="48537"/>
          <ac:spMkLst>
            <pc:docMk/>
            <pc:sldMk cId="1289763982" sldId="270"/>
            <ac:spMk id="9" creationId="{2961259D-605E-E200-FF9F-7C8C71D7C8E4}"/>
          </ac:spMkLst>
        </pc:spChg>
        <pc:picChg chg="mod ord">
          <ac:chgData name="Asif Rehmani" userId="e3bc34669d675361" providerId="LiveId" clId="{4E3144CA-74B5-40CC-8DB3-DE549352598C}" dt="2026-03-15T11:45:36.816" v="6" actId="48537"/>
          <ac:picMkLst>
            <pc:docMk/>
            <pc:sldMk cId="1289763982" sldId="270"/>
            <ac:picMk id="2" creationId="{300EED8A-3C77-45D5-AAE7-595B3FD16CE7}"/>
          </ac:picMkLst>
        </pc:picChg>
      </pc:sldChg>
      <pc:sldChg chg="del">
        <pc:chgData name="Asif Rehmani" userId="e3bc34669d675361" providerId="LiveId" clId="{4E3144CA-74B5-40CC-8DB3-DE549352598C}" dt="2026-03-15T10:38:22.442" v="2" actId="47"/>
        <pc:sldMkLst>
          <pc:docMk/>
          <pc:sldMk cId="0" sldId="271"/>
        </pc:sldMkLst>
      </pc:sldChg>
      <pc:sldMasterChg chg="delSldLayout">
        <pc:chgData name="Asif Rehmani" userId="e3bc34669d675361" providerId="LiveId" clId="{4E3144CA-74B5-40CC-8DB3-DE549352598C}" dt="2026-03-15T10:38:22.442" v="2" actId="47"/>
        <pc:sldMasterMkLst>
          <pc:docMk/>
          <pc:sldMasterMk cId="0" sldId="2147483648"/>
        </pc:sldMasterMkLst>
        <pc:sldLayoutChg chg="del">
          <pc:chgData name="Asif Rehmani" userId="e3bc34669d675361" providerId="LiveId" clId="{4E3144CA-74B5-40CC-8DB3-DE549352598C}" dt="2026-03-15T10:38:22.442" v="2" actId="47"/>
          <pc:sldLayoutMkLst>
            <pc:docMk/>
            <pc:sldMasterMk cId="0" sldId="2147483648"/>
            <pc:sldLayoutMk cId="637817985" sldId="214748366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791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Welcome everyone to our session on 10 Microsoft Copilot Scenarios That Deliver Real ROI.
• My name is Asif Rehmani - the author of the Copilot Training Package
• I will be sharing how you can turn AI from shelfware into measurable impact for your information workers.
• Over the next hour, we'll explore 10 specific use cases where Copilot can drive real business value and ROI for your organization.
• From boosting productivity and collaboration to streamlining processes and enhancing decision-making, Copilot has the potential to transform the way your teams work.
• Let's dive in and uncover the power of this transformative AI technology.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we'll explore a common scenario faced by recruiters - the challenge of efficiently mapping resumes to job descriptions and crafting personalized interview questions.
Recruiters often spend hours sifting through resumes and trying to devise relevant questions for each candidate. This can be a time-consuming and labor-intensive process.
This Copilot solution offers a streamlined approach to this challenge. By analyzing a candidate's PDF resume, Copilot can automatically generate 5 tailored behavioral interview questions specific to the role.
This not only reduces the time spent on interview preparation by up to 80%, but also ensures a higher quality of candidate vetting, leading to better hiring decisions.
The key benefit here is increased efficiency and effectiveness in the recruitment process, allowing recruiters to focus on other important tasks.</a:t>
            </a:r>
          </a:p>
          <a:p>
            <a:r>
              <a:rPr lang="en-US" dirty="0"/>
              <a:t>
The Ready-to-Use Prompt
I have uploaded a candidate's resume and the job description. Compare this resume against the job description.
List the top three strongest matches between their experience and our requirements.
Identify two potential experience gaps or 'yellow flags' I should investigate.
Generate five behavioral interview questions that specifically target those gaps and the core technical skills needed for this role.
For each question, tell me what a 'good' versus 'great' answer looks like.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blank page problem is a common challenge that slows down the start of any writing project
Employees often struggle to get started, leading to delays and frustration
Copilot can help by providing a brief prompt or reference to an internal file
This allows employees to quickly generate a first draft, then focus on editing and refining the content
This shift from "creating" to "editing" is a much faster cognitive process, leading to significant time savings
The ROI impact is that this approach helps move projects forward more efficiently, boosting productivity</a:t>
            </a:r>
          </a:p>
          <a:p>
            <a:r>
              <a:rPr lang="en-US" dirty="0"/>
              <a:t>
Non-specific Prompt: Create a course for training people on cybersecurity.
Better Prompt: Create an outline for a module for training people on cybersecurity. This is an introduction module talking about the importance of cybersecurity, what cybersecurity is, what it is not, and key takeaways. Create a document of an outline for 10 PowerPoint slides (or less). For each slide, give me the title of the slide and three to five content bullets. Space out each slide in a section by itself.</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outlines a common problem that many of us face - the tedious process of turning a long report or dense document into a visually appealing presentation.
Fortunately, PowerPoint's "Create presentation from file" feature provides a solution. It allows Copilot to automatically build the slides, add relevant imagery, and organize the flow based on the content of your Word document.
This feature can save you 2 to 4 hours per presentation, which can have a significant ROI impact on your work.
I'll walk you through how to use this feature and share some best practices to ensure your presentations are polished and impactful.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sets up a common challenge that executives face - quickly reviewing dense slide decks to prepare for meetings.
Copilot is the solution to help summarize key themes or add new slides based on your data.
Copilot can increase the speed at which executives can gain insights from presentation materials.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slide introduces a scenario about using Outlook Coaching for better communication in high-stakes emails.
• It highlights the problem that such emails can often come across as blunt or unclear.
• The Copilot solution is to use the "Coaching by Copilot" feature, which analyzes the sentiment, clarity, and tone of the email and suggests improvements before hitting send.
• This can help reduce workplace friction and minimize the need for back-and-forth clarification emails, providing a good ROI impact.
• The key points to emphasize are the problem with unclear high-stakes emails, the Copilot solution to analyze and improve them, and the benefits in terms of reduced friction and clarification.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problem we're addressing is that AI often sounds generic or robotic when generating content
The solution is to set custom instructions in Outlook that reflect your unique writing style and professional persona
This allows you to maintain authenticity and a personal touch, even as you scale your communication output
The custom instructions help the AI understand your voice and preferences, so the content it generates feels more natural and aligned with your brand
By customizing the AI, you can ensure your communications have the right tone and style, even as you increase your productivity
Suggested Custom Instructions:
Tone &amp; Voice:
Use a friendly, conversational tone that feels approachable and professional. Avoid overly formal or robotic language—write like I’m talking to someone I know.
Greeting Style:
Start with a warm greeting such as:
“Hi [Name],”
Avoid stiff openings like “Dear Sir/Madam.”
Email Length:
Keep emails concise and clear—usually 2–4 short paragraphs. Prioritize clarity and action; avoid unnecessary fluff.
Structure:
Begin with context or purpose in the first sentence. Use short paragraphs and bullet points for lists. End with a friendly closing such as:
“Thanks,” “Best regards,”
Personal Style Notes:
Use contractions (e.g., “I’m,” “we’ll”) for a natural flow. Keep sentences straightforward and avoid jargon. When suggesting next steps, be polite but confident (e.g., “Let me know what works best for you” or “Looking forward to your thoughts”).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Copilot can help users transform data in Excel using natural language commands.
• The problem is that most users struggle with complex formulas and pivot tables in Excel. This makes it difficult for non-experts to get insights from their data.
• Copilot solves this by allowing users to ask for things like "Highlight top performers" or "Create a growth trend formula" using natural language.
• This democratizes data analysis, so you no longer need to be an Excel expert to get valuable insights from your data.
• The ROI impact is that Copilot makes it much easier for anyone to analyze and transform their data, without needing advanced Excel skills.
Excel Prompt options:
Summarize total Net Sales by region for 2025 and highlight which region performed the best.
Identify any unusual spikes or outliers in Net Sales by month and region, and explain possible causes.
Highlight any rows where Gross Margin % is below 5% and explain why margins might be so low</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problem is that repeating the same prompts daily is inefficient.
The Copilot solution is to schedule specific prompts to run automatically, turning it into a proactive assistant.
This shift in how we use Copilot can have a significant ROI impact by handling recurring tasks without manual intervention.
This scenario demonstrates how we can leverage AI and automation to boost productivity and free up time for more strategic work.
Prompt to schedule for daily execution:
Summarize all unread emails and Teams messages from the last 24 hours. List them in a table with three columns: Sender, Key Request, and Deadline. Highlight any items that require a direct response from me today.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slide introduces a scenario where users don't know what to ask the AI assistant
The Copilot solution is to leverage the built-in Prompt Gallery, which provides pre-made prompts for specific use cases like Sales, HR, and IT
This can help accelerate the learning curve and reduce prompt fatigue for users
The Prompt Gallery offers a convenient way to find relevant prompts to get started, rather than having to come up with prompts from scratch
This feature can improve productivity and make it easier for users to get value from the AI assistant
</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problem we're addressing is that extracting value from massive datasets is time-consuming
The Copilot solution is to use Notebooks to focus only on the content you've gathered in that specific notebook
This allows you to reduce research time by centering Copilot on your trusted data
The ROI impact is that you can save time by not having to sift through irrelevant information - Copilot keeps you focused on the data that matters
</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Saved - Track the minutes saved per task through user surveys
Quality Lift - Conduct blind testing of AI-generated output versus manual output
Cost Avoidance - Calculate the reduction in outsourced content or data analysis services
The key tip is to focus on "Saved Hours Reinvested" - if an employee saves 2 hours, where did that time get reinvested?
This provides a framework for measuring the tangible business impact of AI investments.
</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leaders, it's critical that we share our own successes with Copilot to inspire the rest of the organization.
Identify key power users in every department who can coach and encourage their peers to adopt Copilot.
We want to foster a culture of experimentation, where people feel empowered to spend 30 minutes a day exploring new ways to use Copilot.
Running Prompt Off competitions is a fun way to gamify the process and identify the most innovative workflows.
By taking these steps, we can build real momentum and widespread adoption of Copilot across the company.
</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out CopilotTrainingPackage.com for a complete list of Copilot curriculum modules, training videos, live training options, and more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US"/>
          </a:p>
        </p:txBody>
      </p:sp>
      <p:sp>
        <p:nvSpPr>
          <p:cNvPr id="3" name="Shape 1"/>
          <p:cNvSpPr/>
          <p:nvPr/>
        </p:nvSpPr>
        <p:spPr>
          <a:xfrm>
            <a:off x="0" y="0"/>
            <a:ext cx="14630400" cy="8229600"/>
          </a:xfrm>
          <a:prstGeom prst="rect">
            <a:avLst/>
          </a:prstGeom>
          <a:solidFill>
            <a:srgbClr val="FBFCFE"/>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copilottrainingpackage.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3.png"/><Relationship Id="rId3" Type="http://schemas.openxmlformats.org/officeDocument/2006/relationships/image" Target="../media/image34.png"/><Relationship Id="rId7" Type="http://schemas.openxmlformats.org/officeDocument/2006/relationships/image" Target="../media/image38.svg"/><Relationship Id="rId12" Type="http://schemas.openxmlformats.org/officeDocument/2006/relationships/hyperlink" Target="http://CopilotTrainingPackage.com"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36.sv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46165" y="601385"/>
            <a:ext cx="7651671" cy="1165860"/>
          </a:xfrm>
          <a:prstGeom prst="rect">
            <a:avLst/>
          </a:prstGeom>
          <a:noFill/>
          <a:ln/>
        </p:spPr>
        <p:txBody>
          <a:bodyPr wrap="square" lIns="0" tIns="0" rIns="0" bIns="0" rtlCol="0" anchor="t"/>
          <a:lstStyle/>
          <a:p>
            <a:pPr marL="0" indent="0" algn="l">
              <a:lnSpc>
                <a:spcPts val="4550"/>
              </a:lnSpc>
              <a:buNone/>
            </a:pPr>
            <a:r>
              <a:rPr lang="en-US" sz="3650" b="1" dirty="0">
                <a:solidFill>
                  <a:srgbClr val="3257B8"/>
                </a:solidFill>
                <a:latin typeface="Inter Bold" pitchFamily="34" charset="0"/>
                <a:ea typeface="Inter Bold" pitchFamily="34" charset="-122"/>
                <a:cs typeface="Inter Bold" pitchFamily="34" charset="-120"/>
              </a:rPr>
              <a:t>10 Microsoft Copilot Scenarios That Deliver Real ROI</a:t>
            </a:r>
            <a:endParaRPr lang="en-US" sz="3650" dirty="0"/>
          </a:p>
        </p:txBody>
      </p:sp>
      <p:sp>
        <p:nvSpPr>
          <p:cNvPr id="4" name="Text 1"/>
          <p:cNvSpPr/>
          <p:nvPr/>
        </p:nvSpPr>
        <p:spPr>
          <a:xfrm>
            <a:off x="1025962" y="2293263"/>
            <a:ext cx="7371874" cy="699373"/>
          </a:xfrm>
          <a:prstGeom prst="rect">
            <a:avLst/>
          </a:prstGeom>
          <a:noFill/>
          <a:ln/>
        </p:spPr>
        <p:txBody>
          <a:bodyPr wrap="square" lIns="0" tIns="0" rIns="0" bIns="0" rtlCol="0" anchor="t"/>
          <a:lstStyle/>
          <a:p>
            <a:pPr marL="0" indent="0" algn="l">
              <a:lnSpc>
                <a:spcPts val="2750"/>
              </a:lnSpc>
              <a:buNone/>
            </a:pPr>
            <a:r>
              <a:rPr lang="en-US" sz="2200" b="1" dirty="0">
                <a:solidFill>
                  <a:srgbClr val="3257B8"/>
                </a:solidFill>
                <a:latin typeface="Inter Bold" pitchFamily="34" charset="0"/>
                <a:ea typeface="Inter Bold" pitchFamily="34" charset="-122"/>
                <a:cs typeface="Inter Bold" pitchFamily="34" charset="-120"/>
              </a:rPr>
              <a:t>Turning AI from shelfware into measurable impact for your information workers</a:t>
            </a:r>
            <a:endParaRPr lang="en-US" sz="2200" dirty="0"/>
          </a:p>
        </p:txBody>
      </p:sp>
      <p:sp>
        <p:nvSpPr>
          <p:cNvPr id="5" name="Shape 2"/>
          <p:cNvSpPr/>
          <p:nvPr/>
        </p:nvSpPr>
        <p:spPr>
          <a:xfrm>
            <a:off x="746165" y="2030254"/>
            <a:ext cx="22860" cy="1225391"/>
          </a:xfrm>
          <a:prstGeom prst="rect">
            <a:avLst/>
          </a:prstGeom>
          <a:solidFill>
            <a:srgbClr val="3257B8"/>
          </a:solidFill>
          <a:ln/>
        </p:spPr>
        <p:txBody>
          <a:bodyPr/>
          <a:lstStyle/>
          <a:p>
            <a:endParaRPr lang="en-US"/>
          </a:p>
        </p:txBody>
      </p:sp>
      <p:pic>
        <p:nvPicPr>
          <p:cNvPr id="6" name="Image 1" descr="preencoded.png"/>
          <p:cNvPicPr>
            <a:picLocks noChangeAspect="1"/>
          </p:cNvPicPr>
          <p:nvPr/>
        </p:nvPicPr>
        <p:blipFill>
          <a:blip r:embed="rId4"/>
          <a:stretch>
            <a:fillRect/>
          </a:stretch>
        </p:blipFill>
        <p:spPr>
          <a:xfrm>
            <a:off x="1081326" y="4363045"/>
            <a:ext cx="1468755" cy="1868210"/>
          </a:xfrm>
          <a:prstGeom prst="rect">
            <a:avLst/>
          </a:prstGeom>
        </p:spPr>
      </p:pic>
      <p:sp>
        <p:nvSpPr>
          <p:cNvPr id="7" name="Text 3"/>
          <p:cNvSpPr/>
          <p:nvPr/>
        </p:nvSpPr>
        <p:spPr>
          <a:xfrm>
            <a:off x="3347918" y="3610570"/>
            <a:ext cx="5057418" cy="578882"/>
          </a:xfrm>
          <a:prstGeom prst="rect">
            <a:avLst/>
          </a:prstGeom>
          <a:noFill/>
          <a:ln/>
        </p:spPr>
        <p:txBody>
          <a:bodyPr wrap="square" lIns="0" tIns="0" rIns="0" bIns="0" rtlCol="0" anchor="t"/>
          <a:lstStyle/>
          <a:p>
            <a:pPr marL="0" indent="0" algn="ctr">
              <a:lnSpc>
                <a:spcPts val="2250"/>
              </a:lnSpc>
              <a:buNone/>
            </a:pPr>
            <a:r>
              <a:rPr lang="en-US" sz="1450" i="1" dirty="0">
                <a:solidFill>
                  <a:srgbClr val="15213F"/>
                </a:solidFill>
                <a:latin typeface="Inter" pitchFamily="34" charset="0"/>
                <a:ea typeface="Inter" pitchFamily="34" charset="-122"/>
                <a:cs typeface="Inter" pitchFamily="34" charset="-120"/>
              </a:rPr>
              <a:t>Presented by:</a:t>
            </a:r>
            <a:r>
              <a:rPr lang="en-US" sz="1450" dirty="0">
                <a:solidFill>
                  <a:srgbClr val="15213F"/>
                </a:solidFill>
                <a:latin typeface="Inter" pitchFamily="34" charset="0"/>
                <a:ea typeface="Inter" pitchFamily="34" charset="-122"/>
                <a:cs typeface="Inter" pitchFamily="34" charset="-120"/>
              </a:rPr>
              <a:t> Asif Rehmani, Author of </a:t>
            </a:r>
            <a:r>
              <a:rPr lang="en-US" sz="1450" u="sng" dirty="0">
                <a:solidFill>
                  <a:srgbClr val="3257B8"/>
                </a:solidFill>
                <a:latin typeface="Inter" pitchFamily="34" charset="0"/>
                <a:ea typeface="Inter" pitchFamily="34" charset="-122"/>
                <a:cs typeface="Inter" pitchFamily="34" charset="-120"/>
                <a:hlinkClick r:id="rId5">
                  <a:extLst>
                    <a:ext uri="{A12FA001-AC4F-418D-AE19-62706E023703}">
                      <ahyp:hlinkClr xmlns:ahyp="http://schemas.microsoft.com/office/drawing/2018/hyperlinkcolor" val="tx"/>
                    </a:ext>
                  </a:extLst>
                </a:hlinkClick>
              </a:rPr>
              <a:t>CopilotTrainingPackage.com</a:t>
            </a:r>
            <a:endParaRPr lang="en-US" sz="1450" dirty="0"/>
          </a:p>
        </p:txBody>
      </p:sp>
      <p:sp>
        <p:nvSpPr>
          <p:cNvPr id="8" name="Text 4"/>
          <p:cNvSpPr/>
          <p:nvPr/>
        </p:nvSpPr>
        <p:spPr>
          <a:xfrm>
            <a:off x="3347918" y="4347210"/>
            <a:ext cx="5057418" cy="289441"/>
          </a:xfrm>
          <a:prstGeom prst="rect">
            <a:avLst/>
          </a:prstGeom>
          <a:noFill/>
          <a:ln/>
        </p:spPr>
        <p:txBody>
          <a:bodyPr wrap="none" lIns="0" tIns="0" rIns="0" bIns="0" rtlCol="0" anchor="t"/>
          <a:lstStyle/>
          <a:p>
            <a:pPr marL="0" indent="0" algn="ctr">
              <a:lnSpc>
                <a:spcPts val="2250"/>
              </a:lnSpc>
              <a:buNone/>
            </a:pPr>
            <a:r>
              <a:rPr lang="en-US" sz="1450" dirty="0">
                <a:solidFill>
                  <a:srgbClr val="15213F"/>
                </a:solidFill>
                <a:latin typeface="Inter" pitchFamily="34" charset="0"/>
                <a:ea typeface="Inter" pitchFamily="34" charset="-122"/>
                <a:cs typeface="Inter" pitchFamily="34" charset="-120"/>
              </a:rPr>
              <a:t>Scan QR code to email Asif for the slides with notes</a:t>
            </a:r>
            <a:endParaRPr lang="en-US" sz="1450" dirty="0"/>
          </a:p>
        </p:txBody>
      </p:sp>
      <p:pic>
        <p:nvPicPr>
          <p:cNvPr id="9" name="Image 2" descr="preencoded.png"/>
          <p:cNvPicPr>
            <a:picLocks noChangeAspect="1"/>
          </p:cNvPicPr>
          <p:nvPr/>
        </p:nvPicPr>
        <p:blipFill>
          <a:blip r:embed="rId6"/>
          <a:stretch>
            <a:fillRect/>
          </a:stretch>
        </p:blipFill>
        <p:spPr>
          <a:xfrm>
            <a:off x="5047536" y="4833818"/>
            <a:ext cx="1658183" cy="1663303"/>
          </a:xfrm>
          <a:prstGeom prst="rect">
            <a:avLst/>
          </a:prstGeom>
        </p:spPr>
      </p:pic>
      <p:sp>
        <p:nvSpPr>
          <p:cNvPr id="10" name="Text 5"/>
          <p:cNvSpPr/>
          <p:nvPr/>
        </p:nvSpPr>
        <p:spPr>
          <a:xfrm>
            <a:off x="3347918" y="6694289"/>
            <a:ext cx="5057418" cy="289441"/>
          </a:xfrm>
          <a:prstGeom prst="rect">
            <a:avLst/>
          </a:prstGeom>
          <a:noFill/>
          <a:ln/>
        </p:spPr>
        <p:txBody>
          <a:bodyPr wrap="none" lIns="0" tIns="0" rIns="0" bIns="0" rtlCol="0" anchor="t"/>
          <a:lstStyle/>
          <a:p>
            <a:pPr marL="0" indent="0" algn="l">
              <a:lnSpc>
                <a:spcPts val="2250"/>
              </a:lnSpc>
              <a:buNone/>
            </a:pPr>
            <a:endParaRPr lang="en-US" sz="1450" dirty="0"/>
          </a:p>
        </p:txBody>
      </p:sp>
      <p:sp>
        <p:nvSpPr>
          <p:cNvPr id="11" name="Text 6"/>
          <p:cNvSpPr/>
          <p:nvPr/>
        </p:nvSpPr>
        <p:spPr>
          <a:xfrm>
            <a:off x="746165" y="7338655"/>
            <a:ext cx="7651671" cy="289441"/>
          </a:xfrm>
          <a:prstGeom prst="rect">
            <a:avLst/>
          </a:prstGeom>
          <a:noFill/>
          <a:ln/>
        </p:spPr>
        <p:txBody>
          <a:bodyPr wrap="none" lIns="0" tIns="0" rIns="0" bIns="0" rtlCol="0" anchor="t"/>
          <a:lstStyle/>
          <a:p>
            <a:pPr marL="0" indent="0" algn="l">
              <a:lnSpc>
                <a:spcPts val="2250"/>
              </a:lnSpc>
              <a:buNone/>
            </a:pPr>
            <a:endParaRPr lang="en-US" sz="14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187768"/>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257B8"/>
                </a:solidFill>
                <a:latin typeface="Inter Bold" pitchFamily="34" charset="0"/>
                <a:ea typeface="Inter Bold" pitchFamily="34" charset="-122"/>
                <a:cs typeface="Inter Bold" pitchFamily="34" charset="-120"/>
              </a:rPr>
              <a:t>Scenario 1. From Resume to Interviewer in Seconds</a:t>
            </a:r>
            <a:endParaRPr lang="en-US" sz="3900" dirty="0"/>
          </a:p>
        </p:txBody>
      </p:sp>
      <p:sp>
        <p:nvSpPr>
          <p:cNvPr id="4" name="Text 1"/>
          <p:cNvSpPr/>
          <p:nvPr/>
        </p:nvSpPr>
        <p:spPr>
          <a:xfrm>
            <a:off x="793790" y="2923937"/>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257B8"/>
                </a:solidFill>
                <a:latin typeface="Inter Bold" pitchFamily="34" charset="0"/>
                <a:ea typeface="Inter Bold" pitchFamily="34" charset="-122"/>
                <a:cs typeface="Inter Bold" pitchFamily="34" charset="-120"/>
              </a:rPr>
              <a:t>The Problem:</a:t>
            </a:r>
            <a:endParaRPr lang="en-US" sz="2300" dirty="0"/>
          </a:p>
        </p:txBody>
      </p:sp>
      <p:sp>
        <p:nvSpPr>
          <p:cNvPr id="5" name="Text 2"/>
          <p:cNvSpPr/>
          <p:nvPr/>
        </p:nvSpPr>
        <p:spPr>
          <a:xfrm>
            <a:off x="793790" y="3494365"/>
            <a:ext cx="3536156" cy="1984772"/>
          </a:xfrm>
          <a:prstGeom prst="rect">
            <a:avLst/>
          </a:prstGeom>
          <a:noFill/>
          <a:ln/>
        </p:spPr>
        <p:txBody>
          <a:bodyPr wrap="square" lIns="0" tIns="0" rIns="0" bIns="0" rtlCol="0" anchor="t"/>
          <a:lstStyle/>
          <a:p>
            <a:pPr marL="0" indent="0" algn="l">
              <a:lnSpc>
                <a:spcPts val="3100"/>
              </a:lnSpc>
              <a:buNone/>
            </a:pPr>
            <a:r>
              <a:rPr lang="en-US" sz="1950" dirty="0">
                <a:solidFill>
                  <a:srgbClr val="15213F"/>
                </a:solidFill>
                <a:latin typeface="Inter" pitchFamily="34" charset="0"/>
                <a:ea typeface="Inter" pitchFamily="34" charset="-122"/>
                <a:cs typeface="Inter" pitchFamily="34" charset="-120"/>
              </a:rPr>
              <a:t>Recruiters spend hours mapping resumes to job descriptions and devising personalized interview questions.</a:t>
            </a:r>
            <a:endParaRPr lang="en-US" sz="1950" dirty="0"/>
          </a:p>
        </p:txBody>
      </p:sp>
      <p:sp>
        <p:nvSpPr>
          <p:cNvPr id="6" name="Text 3"/>
          <p:cNvSpPr/>
          <p:nvPr/>
        </p:nvSpPr>
        <p:spPr>
          <a:xfrm>
            <a:off x="4821674" y="2923937"/>
            <a:ext cx="3044785" cy="372070"/>
          </a:xfrm>
          <a:prstGeom prst="rect">
            <a:avLst/>
          </a:prstGeom>
          <a:noFill/>
          <a:ln/>
        </p:spPr>
        <p:txBody>
          <a:bodyPr wrap="none" lIns="0" tIns="0" rIns="0" bIns="0" rtlCol="0" anchor="t"/>
          <a:lstStyle/>
          <a:p>
            <a:pPr marL="0" indent="0" algn="l">
              <a:lnSpc>
                <a:spcPts val="2900"/>
              </a:lnSpc>
              <a:buNone/>
            </a:pPr>
            <a:r>
              <a:rPr lang="en-US" sz="2300" b="1" dirty="0">
                <a:solidFill>
                  <a:srgbClr val="3257B8"/>
                </a:solidFill>
                <a:latin typeface="Inter Bold" pitchFamily="34" charset="0"/>
                <a:ea typeface="Inter Bold" pitchFamily="34" charset="-122"/>
                <a:cs typeface="Inter Bold" pitchFamily="34" charset="-120"/>
              </a:rPr>
              <a:t>The Copilot Solution:</a:t>
            </a:r>
            <a:endParaRPr lang="en-US" sz="2300" dirty="0"/>
          </a:p>
        </p:txBody>
      </p:sp>
      <p:sp>
        <p:nvSpPr>
          <p:cNvPr id="7" name="Text 4"/>
          <p:cNvSpPr/>
          <p:nvPr/>
        </p:nvSpPr>
        <p:spPr>
          <a:xfrm>
            <a:off x="4821674" y="3494365"/>
            <a:ext cx="3536156" cy="1984772"/>
          </a:xfrm>
          <a:prstGeom prst="rect">
            <a:avLst/>
          </a:prstGeom>
          <a:noFill/>
          <a:ln/>
        </p:spPr>
        <p:txBody>
          <a:bodyPr wrap="square" lIns="0" tIns="0" rIns="0" bIns="0" rtlCol="0" anchor="t"/>
          <a:lstStyle/>
          <a:p>
            <a:pPr marL="0" indent="0" algn="l">
              <a:lnSpc>
                <a:spcPts val="3100"/>
              </a:lnSpc>
              <a:buNone/>
            </a:pPr>
            <a:r>
              <a:rPr lang="en-US" sz="1950" dirty="0">
                <a:solidFill>
                  <a:srgbClr val="15213F"/>
                </a:solidFill>
                <a:latin typeface="Inter" pitchFamily="34" charset="0"/>
                <a:ea typeface="Inter" pitchFamily="34" charset="-122"/>
                <a:cs typeface="Inter" pitchFamily="34" charset="-120"/>
              </a:rPr>
              <a:t>Use Copilot to analyze a PDF resume and generate 5 behavioral interview questions tailored to the specific role.</a:t>
            </a:r>
            <a:endParaRPr lang="en-US" sz="1950" dirty="0"/>
          </a:p>
        </p:txBody>
      </p:sp>
      <p:sp>
        <p:nvSpPr>
          <p:cNvPr id="8" name="Shape 5"/>
          <p:cNvSpPr/>
          <p:nvPr/>
        </p:nvSpPr>
        <p:spPr>
          <a:xfrm>
            <a:off x="793790" y="5880973"/>
            <a:ext cx="7556421" cy="1160740"/>
          </a:xfrm>
          <a:prstGeom prst="roundRect">
            <a:avLst>
              <a:gd name="adj" fmla="val 7182"/>
            </a:avLst>
          </a:prstGeom>
          <a:solidFill>
            <a:srgbClr val="C3CFEF"/>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992148" y="6183868"/>
            <a:ext cx="248007" cy="198358"/>
          </a:xfrm>
          <a:prstGeom prst="rect">
            <a:avLst/>
          </a:prstGeom>
        </p:spPr>
      </p:pic>
      <p:sp>
        <p:nvSpPr>
          <p:cNvPr id="10" name="Text 6"/>
          <p:cNvSpPr/>
          <p:nvPr/>
        </p:nvSpPr>
        <p:spPr>
          <a:xfrm>
            <a:off x="1438513" y="6128861"/>
            <a:ext cx="67133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Inter" pitchFamily="34" charset="0"/>
                <a:ea typeface="Inter" pitchFamily="34" charset="-122"/>
                <a:cs typeface="Inter" pitchFamily="34" charset="-120"/>
              </a:rPr>
              <a:t>ROI Impact:</a:t>
            </a:r>
            <a:r>
              <a:rPr lang="en-US" sz="1550" dirty="0">
                <a:solidFill>
                  <a:srgbClr val="000000"/>
                </a:solidFill>
                <a:latin typeface="Inter" pitchFamily="34" charset="0"/>
                <a:ea typeface="Inter" pitchFamily="34" charset="-122"/>
                <a:cs typeface="Inter" pitchFamily="34" charset="-120"/>
              </a:rPr>
              <a:t> Reduces interview prep time by 80% and ensures higher quality candidate vetting.</a:t>
            </a:r>
            <a:endParaRPr lang="en-US" sz="15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3817144"/>
            <a:ext cx="11954947" cy="620078"/>
          </a:xfrm>
          <a:prstGeom prst="rect">
            <a:avLst/>
          </a:prstGeom>
          <a:noFill/>
          <a:ln/>
        </p:spPr>
        <p:txBody>
          <a:bodyPr wrap="none" lIns="0" tIns="0" rIns="0" bIns="0" rtlCol="0" anchor="t"/>
          <a:lstStyle/>
          <a:p>
            <a:pPr marL="0" indent="0" algn="l">
              <a:lnSpc>
                <a:spcPts val="4850"/>
              </a:lnSpc>
              <a:buNone/>
            </a:pPr>
            <a:r>
              <a:rPr lang="en-US" sz="3900" b="1" dirty="0">
                <a:solidFill>
                  <a:srgbClr val="3257B8"/>
                </a:solidFill>
                <a:latin typeface="Inter Bold" pitchFamily="34" charset="0"/>
                <a:ea typeface="Inter Bold" pitchFamily="34" charset="-122"/>
                <a:cs typeface="Inter Bold" pitchFamily="34" charset="-120"/>
              </a:rPr>
              <a:t>Scenario 2. Kill the "Blank Page" Problem in Word</a:t>
            </a:r>
            <a:endParaRPr lang="en-US" sz="3900" dirty="0"/>
          </a:p>
        </p:txBody>
      </p:sp>
      <p:sp>
        <p:nvSpPr>
          <p:cNvPr id="4" name="Shape 1"/>
          <p:cNvSpPr/>
          <p:nvPr/>
        </p:nvSpPr>
        <p:spPr>
          <a:xfrm>
            <a:off x="793790" y="4734878"/>
            <a:ext cx="6422231" cy="1538168"/>
          </a:xfrm>
          <a:prstGeom prst="roundRect">
            <a:avLst>
              <a:gd name="adj" fmla="val 5419"/>
            </a:avLst>
          </a:prstGeom>
          <a:solidFill>
            <a:srgbClr val="3257B8"/>
          </a:solidFill>
          <a:ln w="7620">
            <a:solidFill>
              <a:srgbClr val="4B70D1"/>
            </a:solidFill>
            <a:prstDash val="solid"/>
          </a:ln>
        </p:spPr>
        <p:txBody>
          <a:bodyPr/>
          <a:lstStyle/>
          <a:p>
            <a:endParaRPr lang="en-US"/>
          </a:p>
        </p:txBody>
      </p:sp>
      <p:sp>
        <p:nvSpPr>
          <p:cNvPr id="5" name="Text 2"/>
          <p:cNvSpPr/>
          <p:nvPr/>
        </p:nvSpPr>
        <p:spPr>
          <a:xfrm>
            <a:off x="999768" y="4940856"/>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FFFFFF"/>
                </a:solidFill>
                <a:latin typeface="Inter Bold" pitchFamily="34" charset="0"/>
                <a:ea typeface="Inter Bold" pitchFamily="34" charset="-122"/>
                <a:cs typeface="Inter Bold" pitchFamily="34" charset="-120"/>
              </a:rPr>
              <a:t>The Problem:</a:t>
            </a:r>
            <a:endParaRPr lang="en-US" sz="2300" dirty="0"/>
          </a:p>
        </p:txBody>
      </p:sp>
      <p:sp>
        <p:nvSpPr>
          <p:cNvPr id="6" name="Text 3"/>
          <p:cNvSpPr/>
          <p:nvPr/>
        </p:nvSpPr>
        <p:spPr>
          <a:xfrm>
            <a:off x="999768" y="5431988"/>
            <a:ext cx="6010275" cy="317540"/>
          </a:xfrm>
          <a:prstGeom prst="rect">
            <a:avLst/>
          </a:prstGeom>
          <a:noFill/>
          <a:ln/>
        </p:spPr>
        <p:txBody>
          <a:bodyPr wrap="none" lIns="0" tIns="0" rIns="0" bIns="0" rtlCol="0" anchor="t"/>
          <a:lstStyle/>
          <a:p>
            <a:pPr marL="0" indent="0" algn="l">
              <a:lnSpc>
                <a:spcPts val="2500"/>
              </a:lnSpc>
              <a:buNone/>
            </a:pPr>
            <a:r>
              <a:rPr lang="en-US" sz="1550" dirty="0">
                <a:solidFill>
                  <a:srgbClr val="FFFFFF"/>
                </a:solidFill>
                <a:latin typeface="Inter" pitchFamily="34" charset="0"/>
                <a:ea typeface="Inter" pitchFamily="34" charset="-122"/>
                <a:cs typeface="Inter" pitchFamily="34" charset="-120"/>
              </a:rPr>
              <a:t>Starting a draft is the slowest part of any project.</a:t>
            </a:r>
            <a:endParaRPr lang="en-US" sz="1550" dirty="0"/>
          </a:p>
        </p:txBody>
      </p:sp>
      <p:sp>
        <p:nvSpPr>
          <p:cNvPr id="7" name="Shape 4"/>
          <p:cNvSpPr/>
          <p:nvPr/>
        </p:nvSpPr>
        <p:spPr>
          <a:xfrm>
            <a:off x="7414379" y="4734878"/>
            <a:ext cx="6422231" cy="1538168"/>
          </a:xfrm>
          <a:prstGeom prst="roundRect">
            <a:avLst>
              <a:gd name="adj" fmla="val 5419"/>
            </a:avLst>
          </a:prstGeom>
          <a:solidFill>
            <a:srgbClr val="E9ECF2"/>
          </a:solidFill>
          <a:ln w="7620">
            <a:solidFill>
              <a:srgbClr val="CFD2D8"/>
            </a:solidFill>
            <a:prstDash val="solid"/>
          </a:ln>
        </p:spPr>
        <p:txBody>
          <a:bodyPr/>
          <a:lstStyle/>
          <a:p>
            <a:endParaRPr lang="en-US"/>
          </a:p>
        </p:txBody>
      </p:sp>
      <p:sp>
        <p:nvSpPr>
          <p:cNvPr id="8" name="Text 5"/>
          <p:cNvSpPr/>
          <p:nvPr/>
        </p:nvSpPr>
        <p:spPr>
          <a:xfrm>
            <a:off x="7620357" y="4940856"/>
            <a:ext cx="3044785" cy="372070"/>
          </a:xfrm>
          <a:prstGeom prst="rect">
            <a:avLst/>
          </a:prstGeom>
          <a:noFill/>
          <a:ln/>
        </p:spPr>
        <p:txBody>
          <a:bodyPr wrap="none" lIns="0" tIns="0" rIns="0" bIns="0" rtlCol="0" anchor="t"/>
          <a:lstStyle/>
          <a:p>
            <a:pPr marL="0" indent="0" algn="l">
              <a:lnSpc>
                <a:spcPts val="2900"/>
              </a:lnSpc>
              <a:buNone/>
            </a:pPr>
            <a:r>
              <a:rPr lang="en-US" sz="2300" b="1" dirty="0">
                <a:solidFill>
                  <a:srgbClr val="15213F"/>
                </a:solidFill>
                <a:latin typeface="Inter Bold" pitchFamily="34" charset="0"/>
                <a:ea typeface="Inter Bold" pitchFamily="34" charset="-122"/>
                <a:cs typeface="Inter Bold" pitchFamily="34" charset="-120"/>
              </a:rPr>
              <a:t>The Copilot Solution:</a:t>
            </a:r>
            <a:endParaRPr lang="en-US" sz="2300" dirty="0"/>
          </a:p>
        </p:txBody>
      </p:sp>
      <p:sp>
        <p:nvSpPr>
          <p:cNvPr id="9" name="Text 6"/>
          <p:cNvSpPr/>
          <p:nvPr/>
        </p:nvSpPr>
        <p:spPr>
          <a:xfrm>
            <a:off x="7620357" y="5431988"/>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Provide a brief prompt or reference an internal file to generate a first draft of a project proposal or policy update.</a:t>
            </a:r>
            <a:endParaRPr lang="en-US" sz="1550" dirty="0"/>
          </a:p>
        </p:txBody>
      </p:sp>
      <p:sp>
        <p:nvSpPr>
          <p:cNvPr id="10" name="Text 7"/>
          <p:cNvSpPr/>
          <p:nvPr/>
        </p:nvSpPr>
        <p:spPr>
          <a:xfrm>
            <a:off x="793790" y="6496288"/>
            <a:ext cx="13042821" cy="396954"/>
          </a:xfrm>
          <a:prstGeom prst="rect">
            <a:avLst/>
          </a:prstGeom>
          <a:noFill/>
          <a:ln/>
        </p:spPr>
        <p:txBody>
          <a:bodyPr wrap="none" lIns="0" tIns="0" rIns="0" bIns="0" rtlCol="0" anchor="t"/>
          <a:lstStyle/>
          <a:p>
            <a:pPr marL="0" indent="0" algn="l">
              <a:lnSpc>
                <a:spcPts val="3100"/>
              </a:lnSpc>
              <a:buNone/>
            </a:pPr>
            <a:r>
              <a:rPr lang="en-US" sz="1950" b="1" dirty="0">
                <a:solidFill>
                  <a:srgbClr val="3257B8"/>
                </a:solidFill>
                <a:latin typeface="Inter" pitchFamily="34" charset="0"/>
                <a:ea typeface="Inter" pitchFamily="34" charset="-122"/>
                <a:cs typeface="Inter" pitchFamily="34" charset="-120"/>
              </a:rPr>
              <a:t>ROI Impact:</a:t>
            </a:r>
            <a:r>
              <a:rPr lang="en-US" sz="1950" dirty="0">
                <a:solidFill>
                  <a:srgbClr val="15213F"/>
                </a:solidFill>
                <a:latin typeface="Inter" pitchFamily="34" charset="0"/>
                <a:ea typeface="Inter" pitchFamily="34" charset="-122"/>
                <a:cs typeface="Inter" pitchFamily="34" charset="-120"/>
              </a:rPr>
              <a:t> Moves employees from "creating" to "editing" which is a much faster cognitive process.</a:t>
            </a:r>
            <a:endParaRPr lang="en-US" sz="19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46720" y="0"/>
            <a:ext cx="6583680" cy="8229600"/>
          </a:xfrm>
          <a:prstGeom prst="rect">
            <a:avLst/>
          </a:prstGeom>
        </p:spPr>
      </p:pic>
      <p:sp>
        <p:nvSpPr>
          <p:cNvPr id="3" name="Text 0"/>
          <p:cNvSpPr/>
          <p:nvPr/>
        </p:nvSpPr>
        <p:spPr>
          <a:xfrm>
            <a:off x="793790" y="999411"/>
            <a:ext cx="6459141" cy="1860233"/>
          </a:xfrm>
          <a:prstGeom prst="rect">
            <a:avLst/>
          </a:prstGeom>
          <a:noFill/>
          <a:ln/>
        </p:spPr>
        <p:txBody>
          <a:bodyPr wrap="square" lIns="0" tIns="0" rIns="0" bIns="0" rtlCol="0" anchor="t"/>
          <a:lstStyle/>
          <a:p>
            <a:pPr marL="0" indent="0" algn="l">
              <a:lnSpc>
                <a:spcPts val="4850"/>
              </a:lnSpc>
              <a:buNone/>
            </a:pPr>
            <a:r>
              <a:rPr lang="en-US" sz="3900" b="1" dirty="0">
                <a:solidFill>
                  <a:srgbClr val="3257B8"/>
                </a:solidFill>
                <a:latin typeface="Inter Bold" pitchFamily="34" charset="0"/>
                <a:ea typeface="Inter Bold" pitchFamily="34" charset="-122"/>
                <a:cs typeface="Inter Bold" pitchFamily="34" charset="-120"/>
              </a:rPr>
              <a:t>Scenario 3. Word to PowerPoint Transformation</a:t>
            </a:r>
            <a:endParaRPr lang="en-US" sz="3900" dirty="0"/>
          </a:p>
        </p:txBody>
      </p:sp>
      <p:sp>
        <p:nvSpPr>
          <p:cNvPr id="4" name="Text 1"/>
          <p:cNvSpPr/>
          <p:nvPr/>
        </p:nvSpPr>
        <p:spPr>
          <a:xfrm>
            <a:off x="793790" y="2938939"/>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257B8"/>
                </a:solidFill>
                <a:latin typeface="Inter Bold" pitchFamily="34" charset="0"/>
                <a:ea typeface="Inter Bold" pitchFamily="34" charset="-122"/>
                <a:cs typeface="Inter Bold" pitchFamily="34" charset="-120"/>
              </a:rPr>
              <a:t>The Problem:</a:t>
            </a:r>
            <a:endParaRPr lang="en-US" sz="2300" dirty="0"/>
          </a:p>
        </p:txBody>
      </p:sp>
      <p:sp>
        <p:nvSpPr>
          <p:cNvPr id="5" name="Text 2"/>
          <p:cNvSpPr/>
          <p:nvPr/>
        </p:nvSpPr>
        <p:spPr>
          <a:xfrm>
            <a:off x="793790" y="3608665"/>
            <a:ext cx="6459141"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Turning a long report or dense document into a visual deck is tedious manual work.</a:t>
            </a:r>
            <a:endParaRPr lang="en-US" sz="1550" dirty="0"/>
          </a:p>
        </p:txBody>
      </p:sp>
      <p:sp>
        <p:nvSpPr>
          <p:cNvPr id="6" name="Text 3"/>
          <p:cNvSpPr/>
          <p:nvPr/>
        </p:nvSpPr>
        <p:spPr>
          <a:xfrm>
            <a:off x="793790" y="4541401"/>
            <a:ext cx="3044785" cy="372070"/>
          </a:xfrm>
          <a:prstGeom prst="rect">
            <a:avLst/>
          </a:prstGeom>
          <a:noFill/>
          <a:ln/>
        </p:spPr>
        <p:txBody>
          <a:bodyPr wrap="none" lIns="0" tIns="0" rIns="0" bIns="0" rtlCol="0" anchor="t"/>
          <a:lstStyle/>
          <a:p>
            <a:pPr marL="0" indent="0" algn="l">
              <a:lnSpc>
                <a:spcPts val="2900"/>
              </a:lnSpc>
              <a:buNone/>
            </a:pPr>
            <a:r>
              <a:rPr lang="en-US" sz="2300" b="1" dirty="0">
                <a:solidFill>
                  <a:srgbClr val="3257B8"/>
                </a:solidFill>
                <a:latin typeface="Inter Bold" pitchFamily="34" charset="0"/>
                <a:ea typeface="Inter Bold" pitchFamily="34" charset="-122"/>
                <a:cs typeface="Inter Bold" pitchFamily="34" charset="-120"/>
              </a:rPr>
              <a:t>The Copilot Solution:</a:t>
            </a:r>
            <a:endParaRPr lang="en-US" sz="2300" dirty="0"/>
          </a:p>
        </p:txBody>
      </p:sp>
      <p:sp>
        <p:nvSpPr>
          <p:cNvPr id="7" name="Text 4"/>
          <p:cNvSpPr/>
          <p:nvPr/>
        </p:nvSpPr>
        <p:spPr>
          <a:xfrm>
            <a:off x="793790" y="5211128"/>
            <a:ext cx="6459141" cy="95261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Use the "Create presentation from file" feature in PowerPoint. Copilot builds the slides, adds imagery, and organizes the flow based on your Word doc.</a:t>
            </a:r>
            <a:endParaRPr lang="en-US" sz="1550" dirty="0"/>
          </a:p>
        </p:txBody>
      </p:sp>
      <p:sp>
        <p:nvSpPr>
          <p:cNvPr id="8" name="Shape 5"/>
          <p:cNvSpPr/>
          <p:nvPr/>
        </p:nvSpPr>
        <p:spPr>
          <a:xfrm>
            <a:off x="793790" y="6386989"/>
            <a:ext cx="6459141" cy="843201"/>
          </a:xfrm>
          <a:prstGeom prst="roundRect">
            <a:avLst>
              <a:gd name="adj" fmla="val 9886"/>
            </a:avLst>
          </a:prstGeom>
          <a:solidFill>
            <a:srgbClr val="C3CFEF"/>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992148" y="6689884"/>
            <a:ext cx="248007" cy="198358"/>
          </a:xfrm>
          <a:prstGeom prst="rect">
            <a:avLst/>
          </a:prstGeom>
        </p:spPr>
      </p:pic>
      <p:sp>
        <p:nvSpPr>
          <p:cNvPr id="10" name="Text 6"/>
          <p:cNvSpPr/>
          <p:nvPr/>
        </p:nvSpPr>
        <p:spPr>
          <a:xfrm>
            <a:off x="1438513" y="6634877"/>
            <a:ext cx="5616059" cy="317540"/>
          </a:xfrm>
          <a:prstGeom prst="rect">
            <a:avLst/>
          </a:prstGeom>
          <a:noFill/>
          <a:ln/>
        </p:spPr>
        <p:txBody>
          <a:bodyPr wrap="none" lIns="0" tIns="0" rIns="0" bIns="0" rtlCol="0" anchor="t"/>
          <a:lstStyle/>
          <a:p>
            <a:pPr marL="0" indent="0" algn="l">
              <a:lnSpc>
                <a:spcPts val="2500"/>
              </a:lnSpc>
              <a:buNone/>
            </a:pPr>
            <a:r>
              <a:rPr lang="en-US" sz="1550" b="1" dirty="0">
                <a:solidFill>
                  <a:srgbClr val="000000"/>
                </a:solidFill>
                <a:latin typeface="Inter" pitchFamily="34" charset="0"/>
                <a:ea typeface="Inter" pitchFamily="34" charset="-122"/>
                <a:cs typeface="Inter" pitchFamily="34" charset="-120"/>
              </a:rPr>
              <a:t>ROI Impact:</a:t>
            </a:r>
            <a:r>
              <a:rPr lang="en-US" sz="1550" dirty="0">
                <a:solidFill>
                  <a:srgbClr val="000000"/>
                </a:solidFill>
                <a:latin typeface="Inter" pitchFamily="34" charset="0"/>
                <a:ea typeface="Inter" pitchFamily="34" charset="-122"/>
                <a:cs typeface="Inter" pitchFamily="34" charset="-120"/>
              </a:rPr>
              <a:t> Saves 2 to 4 hours per presentation.</a:t>
            </a:r>
            <a:endParaRPr lang="en-US" sz="15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3801904"/>
            <a:ext cx="12672060" cy="620078"/>
          </a:xfrm>
          <a:prstGeom prst="rect">
            <a:avLst/>
          </a:prstGeom>
          <a:noFill/>
          <a:ln/>
        </p:spPr>
        <p:txBody>
          <a:bodyPr wrap="none" lIns="0" tIns="0" rIns="0" bIns="0" rtlCol="0" anchor="t"/>
          <a:lstStyle/>
          <a:p>
            <a:pPr marL="0" indent="0" algn="l">
              <a:lnSpc>
                <a:spcPts val="4850"/>
              </a:lnSpc>
              <a:buNone/>
            </a:pPr>
            <a:r>
              <a:rPr lang="en-US" sz="3900" b="1" dirty="0">
                <a:solidFill>
                  <a:srgbClr val="3257B8"/>
                </a:solidFill>
                <a:latin typeface="Inter Bold" pitchFamily="34" charset="0"/>
                <a:ea typeface="Inter Bold" pitchFamily="34" charset="-122"/>
                <a:cs typeface="Inter Bold" pitchFamily="34" charset="-120"/>
              </a:rPr>
              <a:t>Scenario 4. Summarizing and Enhancing PowerPoint</a:t>
            </a:r>
            <a:endParaRPr lang="en-US" sz="3900" dirty="0"/>
          </a:p>
        </p:txBody>
      </p:sp>
      <p:sp>
        <p:nvSpPr>
          <p:cNvPr id="4" name="Shape 1"/>
          <p:cNvSpPr/>
          <p:nvPr/>
        </p:nvSpPr>
        <p:spPr>
          <a:xfrm>
            <a:off x="793790" y="4719638"/>
            <a:ext cx="6422231" cy="1568648"/>
          </a:xfrm>
          <a:prstGeom prst="roundRect">
            <a:avLst>
              <a:gd name="adj" fmla="val 6995"/>
            </a:avLst>
          </a:prstGeom>
          <a:solidFill>
            <a:srgbClr val="FBFCFE"/>
          </a:solidFill>
          <a:ln w="22860">
            <a:solidFill>
              <a:srgbClr val="CFD2D8"/>
            </a:solidFill>
            <a:prstDash val="solid"/>
          </a:ln>
        </p:spPr>
        <p:txBody>
          <a:bodyPr/>
          <a:lstStyle/>
          <a:p>
            <a:endParaRPr lang="en-US"/>
          </a:p>
        </p:txBody>
      </p:sp>
      <p:pic>
        <p:nvPicPr>
          <p:cNvPr id="5" name="Image 1" descr="preencoded.png"/>
          <p:cNvPicPr>
            <a:picLocks noChangeAspect="1"/>
          </p:cNvPicPr>
          <p:nvPr/>
        </p:nvPicPr>
        <p:blipFill>
          <a:blip r:embed="rId4"/>
          <a:stretch>
            <a:fillRect/>
          </a:stretch>
        </p:blipFill>
        <p:spPr>
          <a:xfrm>
            <a:off x="770930" y="4719638"/>
            <a:ext cx="91440" cy="1568648"/>
          </a:xfrm>
          <a:prstGeom prst="rect">
            <a:avLst/>
          </a:prstGeom>
        </p:spPr>
      </p:pic>
      <p:sp>
        <p:nvSpPr>
          <p:cNvPr id="6" name="Text 2"/>
          <p:cNvSpPr/>
          <p:nvPr/>
        </p:nvSpPr>
        <p:spPr>
          <a:xfrm>
            <a:off x="1083588" y="4940856"/>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15213F"/>
                </a:solidFill>
                <a:latin typeface="Inter Bold" pitchFamily="34" charset="0"/>
                <a:ea typeface="Inter Bold" pitchFamily="34" charset="-122"/>
                <a:cs typeface="Inter Bold" pitchFamily="34" charset="-120"/>
              </a:rPr>
              <a:t>The Problem:</a:t>
            </a:r>
            <a:endParaRPr lang="en-US" sz="2300" dirty="0"/>
          </a:p>
        </p:txBody>
      </p:sp>
      <p:sp>
        <p:nvSpPr>
          <p:cNvPr id="7" name="Text 3"/>
          <p:cNvSpPr/>
          <p:nvPr/>
        </p:nvSpPr>
        <p:spPr>
          <a:xfrm>
            <a:off x="1083588" y="5431988"/>
            <a:ext cx="5911215"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Reviewing a dense slide deck quickly to prepare for a meeting is challenging.</a:t>
            </a:r>
            <a:endParaRPr lang="en-US" sz="1550" dirty="0"/>
          </a:p>
        </p:txBody>
      </p:sp>
      <p:sp>
        <p:nvSpPr>
          <p:cNvPr id="8" name="Shape 4"/>
          <p:cNvSpPr/>
          <p:nvPr/>
        </p:nvSpPr>
        <p:spPr>
          <a:xfrm>
            <a:off x="7414379" y="4719638"/>
            <a:ext cx="6422231" cy="1568648"/>
          </a:xfrm>
          <a:prstGeom prst="roundRect">
            <a:avLst>
              <a:gd name="adj" fmla="val 6995"/>
            </a:avLst>
          </a:prstGeom>
          <a:solidFill>
            <a:srgbClr val="FBFCFE"/>
          </a:solidFill>
          <a:ln w="22860">
            <a:solidFill>
              <a:srgbClr val="CFD2D8"/>
            </a:solidFill>
            <a:prstDash val="solid"/>
          </a:ln>
        </p:spPr>
        <p:txBody>
          <a:bodyPr/>
          <a:lstStyle/>
          <a:p>
            <a:endParaRPr lang="en-US"/>
          </a:p>
        </p:txBody>
      </p:sp>
      <p:pic>
        <p:nvPicPr>
          <p:cNvPr id="9" name="Image 2" descr="preencoded.png"/>
          <p:cNvPicPr>
            <a:picLocks noChangeAspect="1"/>
          </p:cNvPicPr>
          <p:nvPr/>
        </p:nvPicPr>
        <p:blipFill>
          <a:blip r:embed="rId4"/>
          <a:stretch>
            <a:fillRect/>
          </a:stretch>
        </p:blipFill>
        <p:spPr>
          <a:xfrm>
            <a:off x="7391519" y="4719638"/>
            <a:ext cx="91440" cy="1568648"/>
          </a:xfrm>
          <a:prstGeom prst="rect">
            <a:avLst/>
          </a:prstGeom>
        </p:spPr>
      </p:pic>
      <p:sp>
        <p:nvSpPr>
          <p:cNvPr id="10" name="Text 5"/>
          <p:cNvSpPr/>
          <p:nvPr/>
        </p:nvSpPr>
        <p:spPr>
          <a:xfrm>
            <a:off x="7704177" y="4940856"/>
            <a:ext cx="3044785" cy="372070"/>
          </a:xfrm>
          <a:prstGeom prst="rect">
            <a:avLst/>
          </a:prstGeom>
          <a:noFill/>
          <a:ln/>
        </p:spPr>
        <p:txBody>
          <a:bodyPr wrap="none" lIns="0" tIns="0" rIns="0" bIns="0" rtlCol="0" anchor="t"/>
          <a:lstStyle/>
          <a:p>
            <a:pPr marL="0" indent="0" algn="l">
              <a:lnSpc>
                <a:spcPts val="2900"/>
              </a:lnSpc>
              <a:buNone/>
            </a:pPr>
            <a:r>
              <a:rPr lang="en-US" sz="2300" b="1" dirty="0">
                <a:solidFill>
                  <a:srgbClr val="15213F"/>
                </a:solidFill>
                <a:latin typeface="Inter Bold" pitchFamily="34" charset="0"/>
                <a:ea typeface="Inter Bold" pitchFamily="34" charset="-122"/>
                <a:cs typeface="Inter Bold" pitchFamily="34" charset="-120"/>
              </a:rPr>
              <a:t>The Copilot Solution:</a:t>
            </a:r>
            <a:endParaRPr lang="en-US" sz="2300" dirty="0"/>
          </a:p>
        </p:txBody>
      </p:sp>
      <p:sp>
        <p:nvSpPr>
          <p:cNvPr id="11" name="Text 6"/>
          <p:cNvSpPr/>
          <p:nvPr/>
        </p:nvSpPr>
        <p:spPr>
          <a:xfrm>
            <a:off x="7704177" y="5431988"/>
            <a:ext cx="5911215"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Use Copilot to summarize key themes of a deck or ask it to "Add a slide about our Q3 goals" based on your data.</a:t>
            </a:r>
            <a:endParaRPr lang="en-US" sz="1550" dirty="0"/>
          </a:p>
        </p:txBody>
      </p:sp>
      <p:sp>
        <p:nvSpPr>
          <p:cNvPr id="12" name="Text 7"/>
          <p:cNvSpPr/>
          <p:nvPr/>
        </p:nvSpPr>
        <p:spPr>
          <a:xfrm>
            <a:off x="793790" y="6511528"/>
            <a:ext cx="13042821" cy="396954"/>
          </a:xfrm>
          <a:prstGeom prst="rect">
            <a:avLst/>
          </a:prstGeom>
          <a:noFill/>
          <a:ln/>
        </p:spPr>
        <p:txBody>
          <a:bodyPr wrap="none" lIns="0" tIns="0" rIns="0" bIns="0" rtlCol="0" anchor="t"/>
          <a:lstStyle/>
          <a:p>
            <a:pPr marL="0" indent="0" algn="l">
              <a:lnSpc>
                <a:spcPts val="3100"/>
              </a:lnSpc>
              <a:buNone/>
            </a:pPr>
            <a:r>
              <a:rPr lang="en-US" sz="1950" b="1" dirty="0">
                <a:solidFill>
                  <a:srgbClr val="3257B8"/>
                </a:solidFill>
                <a:latin typeface="Inter" pitchFamily="34" charset="0"/>
                <a:ea typeface="Inter" pitchFamily="34" charset="-122"/>
                <a:cs typeface="Inter" pitchFamily="34" charset="-120"/>
              </a:rPr>
              <a:t>ROI Impact:</a:t>
            </a:r>
            <a:r>
              <a:rPr lang="en-US" sz="1950" dirty="0">
                <a:solidFill>
                  <a:srgbClr val="15213F"/>
                </a:solidFill>
                <a:latin typeface="Inter" pitchFamily="34" charset="0"/>
                <a:ea typeface="Inter" pitchFamily="34" charset="-122"/>
                <a:cs typeface="Inter" pitchFamily="34" charset="-120"/>
              </a:rPr>
              <a:t> Increases executive speed to insight.</a:t>
            </a:r>
            <a:endParaRPr lang="en-US" sz="19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52713" y="641033"/>
            <a:ext cx="12840295" cy="588169"/>
          </a:xfrm>
          <a:prstGeom prst="rect">
            <a:avLst/>
          </a:prstGeom>
          <a:noFill/>
          <a:ln/>
        </p:spPr>
        <p:txBody>
          <a:bodyPr wrap="none" lIns="0" tIns="0" rIns="0" bIns="0" rtlCol="0" anchor="t"/>
          <a:lstStyle/>
          <a:p>
            <a:pPr marL="0" indent="0" algn="l">
              <a:lnSpc>
                <a:spcPts val="4600"/>
              </a:lnSpc>
              <a:buNone/>
            </a:pPr>
            <a:r>
              <a:rPr lang="en-US" sz="3700" b="1" dirty="0">
                <a:solidFill>
                  <a:srgbClr val="3257B8"/>
                </a:solidFill>
                <a:latin typeface="Inter Bold" pitchFamily="34" charset="0"/>
                <a:ea typeface="Inter Bold" pitchFamily="34" charset="-122"/>
                <a:cs typeface="Inter Bold" pitchFamily="34" charset="-120"/>
              </a:rPr>
              <a:t>Scenario 5. Outlook Coaching for Better Communication</a:t>
            </a:r>
            <a:endParaRPr lang="en-US" sz="3700" dirty="0"/>
          </a:p>
        </p:txBody>
      </p:sp>
      <p:pic>
        <p:nvPicPr>
          <p:cNvPr id="3" name="Image 0" descr="preencoded.png"/>
          <p:cNvPicPr>
            <a:picLocks noChangeAspect="1"/>
          </p:cNvPicPr>
          <p:nvPr/>
        </p:nvPicPr>
        <p:blipFill>
          <a:blip r:embed="rId3"/>
          <a:stretch>
            <a:fillRect/>
          </a:stretch>
        </p:blipFill>
        <p:spPr>
          <a:xfrm>
            <a:off x="752713" y="1723073"/>
            <a:ext cx="5653683" cy="5653683"/>
          </a:xfrm>
          <a:prstGeom prst="rect">
            <a:avLst/>
          </a:prstGeom>
        </p:spPr>
      </p:pic>
      <p:sp>
        <p:nvSpPr>
          <p:cNvPr id="4" name="Text 1"/>
          <p:cNvSpPr/>
          <p:nvPr/>
        </p:nvSpPr>
        <p:spPr>
          <a:xfrm>
            <a:off x="6873121" y="2795230"/>
            <a:ext cx="2822853" cy="352782"/>
          </a:xfrm>
          <a:prstGeom prst="rect">
            <a:avLst/>
          </a:prstGeom>
          <a:noFill/>
          <a:ln/>
        </p:spPr>
        <p:txBody>
          <a:bodyPr wrap="none" lIns="0" tIns="0" rIns="0" bIns="0" rtlCol="0" anchor="t"/>
          <a:lstStyle/>
          <a:p>
            <a:pPr marL="0" indent="0" algn="l">
              <a:lnSpc>
                <a:spcPts val="2750"/>
              </a:lnSpc>
              <a:buNone/>
            </a:pPr>
            <a:r>
              <a:rPr lang="en-US" sz="2200" b="1" dirty="0">
                <a:solidFill>
                  <a:srgbClr val="3257B8"/>
                </a:solidFill>
                <a:latin typeface="Inter Bold" pitchFamily="34" charset="0"/>
                <a:ea typeface="Inter Bold" pitchFamily="34" charset="-122"/>
                <a:cs typeface="Inter Bold" pitchFamily="34" charset="-120"/>
              </a:rPr>
              <a:t>The Problem:</a:t>
            </a:r>
            <a:endParaRPr lang="en-US" sz="2200" dirty="0"/>
          </a:p>
        </p:txBody>
      </p:sp>
      <p:sp>
        <p:nvSpPr>
          <p:cNvPr id="5" name="Text 2"/>
          <p:cNvSpPr/>
          <p:nvPr/>
        </p:nvSpPr>
        <p:spPr>
          <a:xfrm>
            <a:off x="6873121" y="3336131"/>
            <a:ext cx="7012067" cy="301109"/>
          </a:xfrm>
          <a:prstGeom prst="rect">
            <a:avLst/>
          </a:prstGeom>
          <a:noFill/>
          <a:ln/>
        </p:spPr>
        <p:txBody>
          <a:bodyPr wrap="none" lIns="0" tIns="0" rIns="0" bIns="0" rtlCol="0" anchor="t"/>
          <a:lstStyle/>
          <a:p>
            <a:pPr marL="0" indent="0" algn="l">
              <a:lnSpc>
                <a:spcPts val="2350"/>
              </a:lnSpc>
              <a:buNone/>
            </a:pPr>
            <a:r>
              <a:rPr lang="en-US" sz="1450" dirty="0">
                <a:solidFill>
                  <a:srgbClr val="15213F"/>
                </a:solidFill>
                <a:latin typeface="Inter" pitchFamily="34" charset="0"/>
                <a:ea typeface="Inter" pitchFamily="34" charset="-122"/>
                <a:cs typeface="Inter" pitchFamily="34" charset="-120"/>
              </a:rPr>
              <a:t>High stakes emails often come across as blunt or unclear.</a:t>
            </a:r>
            <a:endParaRPr lang="en-US" sz="1450" dirty="0"/>
          </a:p>
        </p:txBody>
      </p:sp>
      <p:sp>
        <p:nvSpPr>
          <p:cNvPr id="6" name="Text 3"/>
          <p:cNvSpPr/>
          <p:nvPr/>
        </p:nvSpPr>
        <p:spPr>
          <a:xfrm>
            <a:off x="6873121" y="3825359"/>
            <a:ext cx="2887504" cy="352782"/>
          </a:xfrm>
          <a:prstGeom prst="rect">
            <a:avLst/>
          </a:prstGeom>
          <a:noFill/>
          <a:ln/>
        </p:spPr>
        <p:txBody>
          <a:bodyPr wrap="none" lIns="0" tIns="0" rIns="0" bIns="0" rtlCol="0" anchor="t"/>
          <a:lstStyle/>
          <a:p>
            <a:pPr marL="0" indent="0" algn="l">
              <a:lnSpc>
                <a:spcPts val="2750"/>
              </a:lnSpc>
              <a:buNone/>
            </a:pPr>
            <a:r>
              <a:rPr lang="en-US" sz="2200" b="1" dirty="0">
                <a:solidFill>
                  <a:srgbClr val="3257B8"/>
                </a:solidFill>
                <a:latin typeface="Inter Bold" pitchFamily="34" charset="0"/>
                <a:ea typeface="Inter Bold" pitchFamily="34" charset="-122"/>
                <a:cs typeface="Inter Bold" pitchFamily="34" charset="-120"/>
              </a:rPr>
              <a:t>The Copilot Solution:</a:t>
            </a:r>
            <a:endParaRPr lang="en-US" sz="2200" dirty="0"/>
          </a:p>
        </p:txBody>
      </p:sp>
      <p:sp>
        <p:nvSpPr>
          <p:cNvPr id="7" name="Text 4"/>
          <p:cNvSpPr/>
          <p:nvPr/>
        </p:nvSpPr>
        <p:spPr>
          <a:xfrm>
            <a:off x="6873121" y="4366260"/>
            <a:ext cx="7012067" cy="602218"/>
          </a:xfrm>
          <a:prstGeom prst="rect">
            <a:avLst/>
          </a:prstGeom>
          <a:noFill/>
          <a:ln/>
        </p:spPr>
        <p:txBody>
          <a:bodyPr wrap="square" lIns="0" tIns="0" rIns="0" bIns="0" rtlCol="0" anchor="t"/>
          <a:lstStyle/>
          <a:p>
            <a:pPr marL="0" indent="0" algn="l">
              <a:lnSpc>
                <a:spcPts val="2350"/>
              </a:lnSpc>
              <a:buNone/>
            </a:pPr>
            <a:r>
              <a:rPr lang="en-US" sz="1450" dirty="0">
                <a:solidFill>
                  <a:srgbClr val="15213F"/>
                </a:solidFill>
                <a:latin typeface="Inter" pitchFamily="34" charset="0"/>
                <a:ea typeface="Inter" pitchFamily="34" charset="-122"/>
                <a:cs typeface="Inter" pitchFamily="34" charset="-120"/>
              </a:rPr>
              <a:t>Use "Coaching by Copilot" before hitting send. It analyzes sentiment, clarity, and tone to suggest improvements.</a:t>
            </a:r>
            <a:endParaRPr lang="en-US" sz="1450" dirty="0"/>
          </a:p>
        </p:txBody>
      </p:sp>
      <p:sp>
        <p:nvSpPr>
          <p:cNvPr id="8" name="Shape 5"/>
          <p:cNvSpPr/>
          <p:nvPr/>
        </p:nvSpPr>
        <p:spPr>
          <a:xfrm>
            <a:off x="6873121" y="5180171"/>
            <a:ext cx="7012067" cy="1100733"/>
          </a:xfrm>
          <a:prstGeom prst="roundRect">
            <a:avLst>
              <a:gd name="adj" fmla="val 7181"/>
            </a:avLst>
          </a:prstGeom>
          <a:solidFill>
            <a:srgbClr val="C3CFEF"/>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7061240" y="5464016"/>
            <a:ext cx="235148" cy="188119"/>
          </a:xfrm>
          <a:prstGeom prst="rect">
            <a:avLst/>
          </a:prstGeom>
        </p:spPr>
      </p:pic>
      <p:sp>
        <p:nvSpPr>
          <p:cNvPr id="10" name="Text 6"/>
          <p:cNvSpPr/>
          <p:nvPr/>
        </p:nvSpPr>
        <p:spPr>
          <a:xfrm>
            <a:off x="7484507" y="5415320"/>
            <a:ext cx="6212562" cy="602218"/>
          </a:xfrm>
          <a:prstGeom prst="rect">
            <a:avLst/>
          </a:prstGeom>
          <a:noFill/>
          <a:ln/>
        </p:spPr>
        <p:txBody>
          <a:bodyPr wrap="square" lIns="0" tIns="0" rIns="0" bIns="0" rtlCol="0" anchor="t"/>
          <a:lstStyle/>
          <a:p>
            <a:pPr marL="0" indent="0" algn="l">
              <a:lnSpc>
                <a:spcPts val="2350"/>
              </a:lnSpc>
              <a:buNone/>
            </a:pPr>
            <a:r>
              <a:rPr lang="en-US" sz="1450" b="1" dirty="0">
                <a:solidFill>
                  <a:srgbClr val="000000"/>
                </a:solidFill>
                <a:latin typeface="Inter" pitchFamily="34" charset="0"/>
                <a:ea typeface="Inter" pitchFamily="34" charset="-122"/>
                <a:cs typeface="Inter" pitchFamily="34" charset="-120"/>
              </a:rPr>
              <a:t>ROI Impact:</a:t>
            </a:r>
            <a:r>
              <a:rPr lang="en-US" sz="1450" dirty="0">
                <a:solidFill>
                  <a:srgbClr val="000000"/>
                </a:solidFill>
                <a:latin typeface="Inter" pitchFamily="34" charset="0"/>
                <a:ea typeface="Inter" pitchFamily="34" charset="-122"/>
                <a:cs typeface="Inter" pitchFamily="34" charset="-120"/>
              </a:rPr>
              <a:t> Reduces workplace friction and minimizes back and forth clarification emails.</a:t>
            </a:r>
            <a:endParaRPr lang="en-US" sz="14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2010132"/>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257B8"/>
                </a:solidFill>
                <a:latin typeface="Inter Bold" pitchFamily="34" charset="0"/>
                <a:ea typeface="Inter Bold" pitchFamily="34" charset="-122"/>
                <a:cs typeface="Inter Bold" pitchFamily="34" charset="-120"/>
              </a:rPr>
              <a:t>Scenario 6. Your Unique Voice via Custom Instructions</a:t>
            </a:r>
            <a:endParaRPr lang="en-US" sz="3900" dirty="0"/>
          </a:p>
        </p:txBody>
      </p:sp>
      <p:pic>
        <p:nvPicPr>
          <p:cNvPr id="3" name="Image 0" descr="preencoded.png"/>
          <p:cNvPicPr>
            <a:picLocks noChangeAspect="1"/>
          </p:cNvPicPr>
          <p:nvPr/>
        </p:nvPicPr>
        <p:blipFill>
          <a:blip r:embed="rId3"/>
          <a:stretch>
            <a:fillRect/>
          </a:stretch>
        </p:blipFill>
        <p:spPr>
          <a:xfrm>
            <a:off x="793790" y="3647122"/>
            <a:ext cx="4347567" cy="793790"/>
          </a:xfrm>
          <a:prstGeom prst="rect">
            <a:avLst/>
          </a:prstGeom>
        </p:spPr>
      </p:pic>
      <p:sp>
        <p:nvSpPr>
          <p:cNvPr id="4" name="Text 1"/>
          <p:cNvSpPr/>
          <p:nvPr/>
        </p:nvSpPr>
        <p:spPr>
          <a:xfrm>
            <a:off x="992148" y="463927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15213F"/>
                </a:solidFill>
                <a:latin typeface="Inter Bold" pitchFamily="34" charset="0"/>
                <a:ea typeface="Inter Bold" pitchFamily="34" charset="-122"/>
                <a:cs typeface="Inter Bold" pitchFamily="34" charset="-120"/>
              </a:rPr>
              <a:t>The Problem:</a:t>
            </a:r>
            <a:endParaRPr lang="en-US" sz="1950" dirty="0"/>
          </a:p>
        </p:txBody>
      </p:sp>
      <p:sp>
        <p:nvSpPr>
          <p:cNvPr id="5" name="Text 2"/>
          <p:cNvSpPr/>
          <p:nvPr/>
        </p:nvSpPr>
        <p:spPr>
          <a:xfrm>
            <a:off x="992148" y="5068491"/>
            <a:ext cx="3950851" cy="317540"/>
          </a:xfrm>
          <a:prstGeom prst="rect">
            <a:avLst/>
          </a:prstGeom>
          <a:noFill/>
          <a:ln/>
        </p:spPr>
        <p:txBody>
          <a:bodyPr wrap="non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AI often sounds generic or robotic.</a:t>
            </a:r>
            <a:endParaRPr lang="en-US" sz="1550" dirty="0"/>
          </a:p>
        </p:txBody>
      </p:sp>
      <p:pic>
        <p:nvPicPr>
          <p:cNvPr id="6" name="Image 1" descr="preencoded.png"/>
          <p:cNvPicPr>
            <a:picLocks noChangeAspect="1"/>
          </p:cNvPicPr>
          <p:nvPr/>
        </p:nvPicPr>
        <p:blipFill>
          <a:blip r:embed="rId4"/>
          <a:stretch>
            <a:fillRect/>
          </a:stretch>
        </p:blipFill>
        <p:spPr>
          <a:xfrm>
            <a:off x="5141357" y="3647122"/>
            <a:ext cx="4347567" cy="793790"/>
          </a:xfrm>
          <a:prstGeom prst="rect">
            <a:avLst/>
          </a:prstGeom>
        </p:spPr>
      </p:pic>
      <p:sp>
        <p:nvSpPr>
          <p:cNvPr id="7" name="Text 3"/>
          <p:cNvSpPr/>
          <p:nvPr/>
        </p:nvSpPr>
        <p:spPr>
          <a:xfrm>
            <a:off x="5339715" y="4639270"/>
            <a:ext cx="2537936" cy="310158"/>
          </a:xfrm>
          <a:prstGeom prst="rect">
            <a:avLst/>
          </a:prstGeom>
          <a:noFill/>
          <a:ln/>
        </p:spPr>
        <p:txBody>
          <a:bodyPr wrap="none" lIns="0" tIns="0" rIns="0" bIns="0" rtlCol="0" anchor="t"/>
          <a:lstStyle/>
          <a:p>
            <a:pPr marL="0" indent="0" algn="l">
              <a:lnSpc>
                <a:spcPts val="2400"/>
              </a:lnSpc>
              <a:buNone/>
            </a:pPr>
            <a:r>
              <a:rPr lang="en-US" sz="1950" b="1" dirty="0">
                <a:solidFill>
                  <a:srgbClr val="15213F"/>
                </a:solidFill>
                <a:latin typeface="Inter Bold" pitchFamily="34" charset="0"/>
                <a:ea typeface="Inter Bold" pitchFamily="34" charset="-122"/>
                <a:cs typeface="Inter Bold" pitchFamily="34" charset="-120"/>
              </a:rPr>
              <a:t>The Copilot Solution:</a:t>
            </a:r>
            <a:endParaRPr lang="en-US" sz="1950" dirty="0"/>
          </a:p>
        </p:txBody>
      </p:sp>
      <p:sp>
        <p:nvSpPr>
          <p:cNvPr id="8" name="Text 4"/>
          <p:cNvSpPr/>
          <p:nvPr/>
        </p:nvSpPr>
        <p:spPr>
          <a:xfrm>
            <a:off x="5339715" y="5068491"/>
            <a:ext cx="3950851" cy="95261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Set custom instructions in Outlook to reflect your specific writing style and professional persona.</a:t>
            </a:r>
            <a:endParaRPr lang="en-US" sz="1550" dirty="0"/>
          </a:p>
        </p:txBody>
      </p:sp>
      <p:pic>
        <p:nvPicPr>
          <p:cNvPr id="9" name="Image 2" descr="preencoded.png"/>
          <p:cNvPicPr>
            <a:picLocks noChangeAspect="1"/>
          </p:cNvPicPr>
          <p:nvPr/>
        </p:nvPicPr>
        <p:blipFill>
          <a:blip r:embed="rId5"/>
          <a:stretch>
            <a:fillRect/>
          </a:stretch>
        </p:blipFill>
        <p:spPr>
          <a:xfrm>
            <a:off x="9488924" y="3647122"/>
            <a:ext cx="4347567" cy="793790"/>
          </a:xfrm>
          <a:prstGeom prst="rect">
            <a:avLst/>
          </a:prstGeom>
        </p:spPr>
      </p:pic>
      <p:sp>
        <p:nvSpPr>
          <p:cNvPr id="10" name="Text 5"/>
          <p:cNvSpPr/>
          <p:nvPr/>
        </p:nvSpPr>
        <p:spPr>
          <a:xfrm>
            <a:off x="9687282" y="463927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15213F"/>
                </a:solidFill>
                <a:latin typeface="Inter Bold" pitchFamily="34" charset="0"/>
                <a:ea typeface="Inter Bold" pitchFamily="34" charset="-122"/>
                <a:cs typeface="Inter Bold" pitchFamily="34" charset="-120"/>
              </a:rPr>
              <a:t>ROI Impact:</a:t>
            </a:r>
            <a:endParaRPr lang="en-US" sz="1950" dirty="0"/>
          </a:p>
        </p:txBody>
      </p:sp>
      <p:sp>
        <p:nvSpPr>
          <p:cNvPr id="11" name="Text 6"/>
          <p:cNvSpPr/>
          <p:nvPr/>
        </p:nvSpPr>
        <p:spPr>
          <a:xfrm>
            <a:off x="9687282" y="5068491"/>
            <a:ext cx="3950851"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Maintains authenticity while scaling your communication output.</a:t>
            </a:r>
            <a:endParaRPr lang="en-US" sz="15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315200" y="0"/>
            <a:ext cx="7315200" cy="8229600"/>
          </a:xfrm>
          <a:prstGeom prst="rect">
            <a:avLst/>
          </a:prstGeom>
        </p:spPr>
      </p:pic>
      <p:sp>
        <p:nvSpPr>
          <p:cNvPr id="3" name="Text 0"/>
          <p:cNvSpPr/>
          <p:nvPr/>
        </p:nvSpPr>
        <p:spPr>
          <a:xfrm>
            <a:off x="793790" y="1507808"/>
            <a:ext cx="5727621" cy="1240155"/>
          </a:xfrm>
          <a:prstGeom prst="rect">
            <a:avLst/>
          </a:prstGeom>
          <a:noFill/>
          <a:ln/>
        </p:spPr>
        <p:txBody>
          <a:bodyPr wrap="square" lIns="0" tIns="0" rIns="0" bIns="0" rtlCol="0" anchor="t"/>
          <a:lstStyle/>
          <a:p>
            <a:pPr marL="0" indent="0" algn="l">
              <a:lnSpc>
                <a:spcPts val="4850"/>
              </a:lnSpc>
              <a:buNone/>
            </a:pPr>
            <a:r>
              <a:rPr lang="en-US" sz="3900" b="1" dirty="0">
                <a:solidFill>
                  <a:srgbClr val="3257B8"/>
                </a:solidFill>
                <a:latin typeface="Inter Bold" pitchFamily="34" charset="0"/>
                <a:ea typeface="Inter Bold" pitchFamily="34" charset="-122"/>
                <a:cs typeface="Inter Bold" pitchFamily="34" charset="-120"/>
              </a:rPr>
              <a:t>Scenario 7. Instant Data Transformation in Excel</a:t>
            </a:r>
            <a:endParaRPr lang="en-US" sz="3900" dirty="0"/>
          </a:p>
        </p:txBody>
      </p:sp>
      <p:sp>
        <p:nvSpPr>
          <p:cNvPr id="4" name="Text 1"/>
          <p:cNvSpPr/>
          <p:nvPr/>
        </p:nvSpPr>
        <p:spPr>
          <a:xfrm>
            <a:off x="793790" y="2827258"/>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257B8"/>
                </a:solidFill>
                <a:latin typeface="Inter Bold" pitchFamily="34" charset="0"/>
                <a:ea typeface="Inter Bold" pitchFamily="34" charset="-122"/>
                <a:cs typeface="Inter Bold" pitchFamily="34" charset="-120"/>
              </a:rPr>
              <a:t>The Problem:</a:t>
            </a:r>
            <a:endParaRPr lang="en-US" sz="2300" dirty="0"/>
          </a:p>
        </p:txBody>
      </p:sp>
      <p:sp>
        <p:nvSpPr>
          <p:cNvPr id="5" name="Text 2"/>
          <p:cNvSpPr/>
          <p:nvPr/>
        </p:nvSpPr>
        <p:spPr>
          <a:xfrm>
            <a:off x="793790" y="3496985"/>
            <a:ext cx="5727621" cy="317540"/>
          </a:xfrm>
          <a:prstGeom prst="rect">
            <a:avLst/>
          </a:prstGeom>
          <a:noFill/>
          <a:ln/>
        </p:spPr>
        <p:txBody>
          <a:bodyPr wrap="non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Most users struggle with complex formulas and pivot tables.</a:t>
            </a:r>
            <a:endParaRPr lang="en-US" sz="1550" dirty="0"/>
          </a:p>
        </p:txBody>
      </p:sp>
      <p:sp>
        <p:nvSpPr>
          <p:cNvPr id="6" name="Text 3"/>
          <p:cNvSpPr/>
          <p:nvPr/>
        </p:nvSpPr>
        <p:spPr>
          <a:xfrm>
            <a:off x="793790" y="4112181"/>
            <a:ext cx="3044785" cy="372070"/>
          </a:xfrm>
          <a:prstGeom prst="rect">
            <a:avLst/>
          </a:prstGeom>
          <a:noFill/>
          <a:ln/>
        </p:spPr>
        <p:txBody>
          <a:bodyPr wrap="none" lIns="0" tIns="0" rIns="0" bIns="0" rtlCol="0" anchor="t"/>
          <a:lstStyle/>
          <a:p>
            <a:pPr marL="0" indent="0" algn="l">
              <a:lnSpc>
                <a:spcPts val="2900"/>
              </a:lnSpc>
              <a:buNone/>
            </a:pPr>
            <a:r>
              <a:rPr lang="en-US" sz="2300" b="1" dirty="0">
                <a:solidFill>
                  <a:srgbClr val="3257B8"/>
                </a:solidFill>
                <a:latin typeface="Inter Bold" pitchFamily="34" charset="0"/>
                <a:ea typeface="Inter Bold" pitchFamily="34" charset="-122"/>
                <a:cs typeface="Inter Bold" pitchFamily="34" charset="-120"/>
              </a:rPr>
              <a:t>The Copilot Solution:</a:t>
            </a:r>
            <a:endParaRPr lang="en-US" sz="2300" dirty="0"/>
          </a:p>
        </p:txBody>
      </p:sp>
      <p:sp>
        <p:nvSpPr>
          <p:cNvPr id="7" name="Text 4"/>
          <p:cNvSpPr/>
          <p:nvPr/>
        </p:nvSpPr>
        <p:spPr>
          <a:xfrm>
            <a:off x="793790" y="4781907"/>
            <a:ext cx="5727621"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Ask Copilot for things like: "Highlight top performers" or "Create a growth trend formula" using natural language.</a:t>
            </a:r>
            <a:endParaRPr lang="en-US" sz="1550" dirty="0"/>
          </a:p>
        </p:txBody>
      </p:sp>
      <p:sp>
        <p:nvSpPr>
          <p:cNvPr id="8" name="Text 5"/>
          <p:cNvSpPr/>
          <p:nvPr/>
        </p:nvSpPr>
        <p:spPr>
          <a:xfrm>
            <a:off x="1091446" y="5863471"/>
            <a:ext cx="5429964" cy="635079"/>
          </a:xfrm>
          <a:prstGeom prst="rect">
            <a:avLst/>
          </a:prstGeom>
          <a:noFill/>
          <a:ln/>
        </p:spPr>
        <p:txBody>
          <a:bodyPr wrap="square" lIns="0" tIns="0" rIns="0" bIns="0" rtlCol="0" anchor="t"/>
          <a:lstStyle/>
          <a:p>
            <a:pPr marL="0" indent="0" algn="l">
              <a:lnSpc>
                <a:spcPts val="2500"/>
              </a:lnSpc>
              <a:buNone/>
            </a:pPr>
            <a:r>
              <a:rPr lang="en-US" sz="1550" b="1" dirty="0">
                <a:solidFill>
                  <a:srgbClr val="3257B8"/>
                </a:solidFill>
                <a:latin typeface="Inter" pitchFamily="34" charset="0"/>
                <a:ea typeface="Inter" pitchFamily="34" charset="-122"/>
                <a:cs typeface="Inter" pitchFamily="34" charset="-120"/>
              </a:rPr>
              <a:t>ROI Impact:</a:t>
            </a:r>
            <a:r>
              <a:rPr lang="en-US" sz="1550" dirty="0">
                <a:solidFill>
                  <a:srgbClr val="15213F"/>
                </a:solidFill>
                <a:latin typeface="Inter" pitchFamily="34" charset="0"/>
                <a:ea typeface="Inter" pitchFamily="34" charset="-122"/>
                <a:cs typeface="Inter" pitchFamily="34" charset="-120"/>
              </a:rPr>
              <a:t> Democratizes data analysis. You no longer need to be an Excel expert to get insights.</a:t>
            </a:r>
            <a:endParaRPr lang="en-US" sz="1550" dirty="0"/>
          </a:p>
        </p:txBody>
      </p:sp>
      <p:sp>
        <p:nvSpPr>
          <p:cNvPr id="9" name="Shape 6"/>
          <p:cNvSpPr/>
          <p:nvPr/>
        </p:nvSpPr>
        <p:spPr>
          <a:xfrm>
            <a:off x="793790" y="5640229"/>
            <a:ext cx="22860" cy="1081564"/>
          </a:xfrm>
          <a:prstGeom prst="rect">
            <a:avLst/>
          </a:prstGeom>
          <a:solidFill>
            <a:srgbClr val="3257B8"/>
          </a:solidFill>
          <a:ln/>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574363"/>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257B8"/>
                </a:solidFill>
                <a:latin typeface="Inter Bold" pitchFamily="34" charset="0"/>
                <a:ea typeface="Inter Bold" pitchFamily="34" charset="-122"/>
                <a:cs typeface="Inter Bold" pitchFamily="34" charset="-120"/>
              </a:rPr>
              <a:t>Scenario 8. Automate Your Prompts</a:t>
            </a:r>
            <a:endParaRPr lang="en-US" sz="3900" dirty="0"/>
          </a:p>
        </p:txBody>
      </p:sp>
      <p:sp>
        <p:nvSpPr>
          <p:cNvPr id="4" name="Text 1"/>
          <p:cNvSpPr/>
          <p:nvPr/>
        </p:nvSpPr>
        <p:spPr>
          <a:xfrm>
            <a:off x="793790" y="311217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5213F"/>
                </a:solidFill>
                <a:latin typeface="Inter Light" pitchFamily="34" charset="0"/>
                <a:ea typeface="Inter Light" pitchFamily="34" charset="-122"/>
                <a:cs typeface="Inter Light" pitchFamily="34" charset="-120"/>
              </a:rPr>
              <a:t>01</a:t>
            </a:r>
            <a:endParaRPr lang="en-US" sz="1550" dirty="0"/>
          </a:p>
        </p:txBody>
      </p:sp>
      <p:pic>
        <p:nvPicPr>
          <p:cNvPr id="5" name="Image 1" descr="preencoded.png"/>
          <p:cNvPicPr>
            <a:picLocks noChangeAspect="1"/>
          </p:cNvPicPr>
          <p:nvPr/>
        </p:nvPicPr>
        <p:blipFill>
          <a:blip r:embed="rId4"/>
          <a:stretch>
            <a:fillRect/>
          </a:stretch>
        </p:blipFill>
        <p:spPr>
          <a:xfrm>
            <a:off x="793790" y="3426500"/>
            <a:ext cx="3679031" cy="22860"/>
          </a:xfrm>
          <a:prstGeom prst="rect">
            <a:avLst/>
          </a:prstGeom>
        </p:spPr>
      </p:pic>
      <p:sp>
        <p:nvSpPr>
          <p:cNvPr id="6" name="Text 2"/>
          <p:cNvSpPr/>
          <p:nvPr/>
        </p:nvSpPr>
        <p:spPr>
          <a:xfrm>
            <a:off x="793790" y="357139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15213F"/>
                </a:solidFill>
                <a:latin typeface="Inter Bold" pitchFamily="34" charset="0"/>
                <a:ea typeface="Inter Bold" pitchFamily="34" charset="-122"/>
                <a:cs typeface="Inter Bold" pitchFamily="34" charset="-120"/>
              </a:rPr>
              <a:t>The Problem:</a:t>
            </a:r>
            <a:endParaRPr lang="en-US" sz="1950" dirty="0"/>
          </a:p>
        </p:txBody>
      </p:sp>
      <p:sp>
        <p:nvSpPr>
          <p:cNvPr id="7" name="Text 3"/>
          <p:cNvSpPr/>
          <p:nvPr/>
        </p:nvSpPr>
        <p:spPr>
          <a:xfrm>
            <a:off x="793790" y="4000619"/>
            <a:ext cx="3679031"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Repeating the same prompts daily is inefficient.</a:t>
            </a:r>
            <a:endParaRPr lang="en-US" sz="1550" dirty="0"/>
          </a:p>
        </p:txBody>
      </p:sp>
      <p:sp>
        <p:nvSpPr>
          <p:cNvPr id="8" name="Text 4"/>
          <p:cNvSpPr/>
          <p:nvPr/>
        </p:nvSpPr>
        <p:spPr>
          <a:xfrm>
            <a:off x="4671179" y="311217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5213F"/>
                </a:solidFill>
                <a:latin typeface="Inter Light" pitchFamily="34" charset="0"/>
                <a:ea typeface="Inter Light" pitchFamily="34" charset="-122"/>
                <a:cs typeface="Inter Light" pitchFamily="34" charset="-120"/>
              </a:rPr>
              <a:t>02</a:t>
            </a:r>
            <a:endParaRPr lang="en-US" sz="1550" dirty="0"/>
          </a:p>
        </p:txBody>
      </p:sp>
      <p:pic>
        <p:nvPicPr>
          <p:cNvPr id="9" name="Image 2" descr="preencoded.png"/>
          <p:cNvPicPr>
            <a:picLocks noChangeAspect="1"/>
          </p:cNvPicPr>
          <p:nvPr/>
        </p:nvPicPr>
        <p:blipFill>
          <a:blip r:embed="rId4"/>
          <a:stretch>
            <a:fillRect/>
          </a:stretch>
        </p:blipFill>
        <p:spPr>
          <a:xfrm>
            <a:off x="4671179" y="3426500"/>
            <a:ext cx="3679031" cy="22860"/>
          </a:xfrm>
          <a:prstGeom prst="rect">
            <a:avLst/>
          </a:prstGeom>
        </p:spPr>
      </p:pic>
      <p:sp>
        <p:nvSpPr>
          <p:cNvPr id="10" name="Text 5"/>
          <p:cNvSpPr/>
          <p:nvPr/>
        </p:nvSpPr>
        <p:spPr>
          <a:xfrm>
            <a:off x="4671179" y="3571399"/>
            <a:ext cx="2537936" cy="310158"/>
          </a:xfrm>
          <a:prstGeom prst="rect">
            <a:avLst/>
          </a:prstGeom>
          <a:noFill/>
          <a:ln/>
        </p:spPr>
        <p:txBody>
          <a:bodyPr wrap="none" lIns="0" tIns="0" rIns="0" bIns="0" rtlCol="0" anchor="t"/>
          <a:lstStyle/>
          <a:p>
            <a:pPr marL="0" indent="0" algn="l">
              <a:lnSpc>
                <a:spcPts val="2400"/>
              </a:lnSpc>
              <a:buNone/>
            </a:pPr>
            <a:r>
              <a:rPr lang="en-US" sz="1950" b="1" dirty="0">
                <a:solidFill>
                  <a:srgbClr val="15213F"/>
                </a:solidFill>
                <a:latin typeface="Inter Bold" pitchFamily="34" charset="0"/>
                <a:ea typeface="Inter Bold" pitchFamily="34" charset="-122"/>
                <a:cs typeface="Inter Bold" pitchFamily="34" charset="-120"/>
              </a:rPr>
              <a:t>The Copilot Solution:</a:t>
            </a:r>
            <a:endParaRPr lang="en-US" sz="1950" dirty="0"/>
          </a:p>
        </p:txBody>
      </p:sp>
      <p:sp>
        <p:nvSpPr>
          <p:cNvPr id="11" name="Text 6"/>
          <p:cNvSpPr/>
          <p:nvPr/>
        </p:nvSpPr>
        <p:spPr>
          <a:xfrm>
            <a:off x="4671179" y="4000619"/>
            <a:ext cx="3679031"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Schedule specific prompts to run automatically.</a:t>
            </a:r>
            <a:endParaRPr lang="en-US" sz="1550" dirty="0"/>
          </a:p>
        </p:txBody>
      </p:sp>
      <p:sp>
        <p:nvSpPr>
          <p:cNvPr id="12" name="Text 7"/>
          <p:cNvSpPr/>
          <p:nvPr/>
        </p:nvSpPr>
        <p:spPr>
          <a:xfrm>
            <a:off x="793790" y="498288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5213F"/>
                </a:solidFill>
                <a:latin typeface="Inter Light" pitchFamily="34" charset="0"/>
                <a:ea typeface="Inter Light" pitchFamily="34" charset="-122"/>
                <a:cs typeface="Inter Light" pitchFamily="34" charset="-120"/>
              </a:rPr>
              <a:t>03</a:t>
            </a:r>
            <a:endParaRPr lang="en-US" sz="1550" dirty="0"/>
          </a:p>
        </p:txBody>
      </p:sp>
      <p:pic>
        <p:nvPicPr>
          <p:cNvPr id="13" name="Image 3" descr="preencoded.png"/>
          <p:cNvPicPr>
            <a:picLocks noChangeAspect="1"/>
          </p:cNvPicPr>
          <p:nvPr/>
        </p:nvPicPr>
        <p:blipFill>
          <a:blip r:embed="rId5"/>
          <a:stretch>
            <a:fillRect/>
          </a:stretch>
        </p:blipFill>
        <p:spPr>
          <a:xfrm>
            <a:off x="793790" y="5277326"/>
            <a:ext cx="7556421" cy="22860"/>
          </a:xfrm>
          <a:prstGeom prst="rect">
            <a:avLst/>
          </a:prstGeom>
        </p:spPr>
      </p:pic>
      <p:sp>
        <p:nvSpPr>
          <p:cNvPr id="14" name="Text 8"/>
          <p:cNvSpPr/>
          <p:nvPr/>
        </p:nvSpPr>
        <p:spPr>
          <a:xfrm>
            <a:off x="793790" y="544210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15213F"/>
                </a:solidFill>
                <a:latin typeface="Inter Bold" pitchFamily="34" charset="0"/>
                <a:ea typeface="Inter Bold" pitchFamily="34" charset="-122"/>
                <a:cs typeface="Inter Bold" pitchFamily="34" charset="-120"/>
              </a:rPr>
              <a:t>ROI Impact:</a:t>
            </a:r>
            <a:endParaRPr lang="en-US" sz="1950" dirty="0"/>
          </a:p>
        </p:txBody>
      </p:sp>
      <p:sp>
        <p:nvSpPr>
          <p:cNvPr id="15" name="Text 9"/>
          <p:cNvSpPr/>
          <p:nvPr/>
        </p:nvSpPr>
        <p:spPr>
          <a:xfrm>
            <a:off x="793790" y="5871329"/>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Shifts Copilot from a reactive tool to a proactive assistant that handles recurring tasks.</a:t>
            </a:r>
            <a:endParaRPr lang="en-US" sz="15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1719024" y="425768"/>
            <a:ext cx="6925151" cy="483751"/>
          </a:xfrm>
          <a:prstGeom prst="rect">
            <a:avLst/>
          </a:prstGeom>
          <a:noFill/>
          <a:ln/>
        </p:spPr>
        <p:txBody>
          <a:bodyPr wrap="none" lIns="0" tIns="0" rIns="0" bIns="0" rtlCol="0" anchor="t"/>
          <a:lstStyle/>
          <a:p>
            <a:pPr marL="0" indent="0" algn="l">
              <a:lnSpc>
                <a:spcPts val="3800"/>
              </a:lnSpc>
              <a:buNone/>
            </a:pPr>
            <a:r>
              <a:rPr lang="en-US" sz="3000" b="1" dirty="0">
                <a:solidFill>
                  <a:srgbClr val="3257B8"/>
                </a:solidFill>
                <a:latin typeface="Inter Bold" pitchFamily="34" charset="0"/>
                <a:ea typeface="Inter Bold" pitchFamily="34" charset="-122"/>
                <a:cs typeface="Inter Bold" pitchFamily="34" charset="-120"/>
              </a:rPr>
              <a:t>Scenario 9. Using the Prompt Gallery</a:t>
            </a:r>
            <a:endParaRPr lang="en-US" sz="3000" dirty="0"/>
          </a:p>
        </p:txBody>
      </p:sp>
      <p:sp>
        <p:nvSpPr>
          <p:cNvPr id="3" name="Text 1"/>
          <p:cNvSpPr/>
          <p:nvPr/>
        </p:nvSpPr>
        <p:spPr>
          <a:xfrm>
            <a:off x="1719024" y="1296472"/>
            <a:ext cx="2322433" cy="290274"/>
          </a:xfrm>
          <a:prstGeom prst="rect">
            <a:avLst/>
          </a:prstGeom>
          <a:noFill/>
          <a:ln/>
        </p:spPr>
        <p:txBody>
          <a:bodyPr wrap="none" lIns="0" tIns="0" rIns="0" bIns="0" rtlCol="0" anchor="t"/>
          <a:lstStyle/>
          <a:p>
            <a:pPr marL="0" indent="0" algn="l">
              <a:lnSpc>
                <a:spcPts val="2250"/>
              </a:lnSpc>
              <a:buNone/>
            </a:pPr>
            <a:r>
              <a:rPr lang="en-US" sz="1800" b="1" dirty="0">
                <a:solidFill>
                  <a:srgbClr val="3257B8"/>
                </a:solidFill>
                <a:latin typeface="Inter Bold" pitchFamily="34" charset="0"/>
                <a:ea typeface="Inter Bold" pitchFamily="34" charset="-122"/>
                <a:cs typeface="Inter Bold" pitchFamily="34" charset="-120"/>
              </a:rPr>
              <a:t>The Problem:</a:t>
            </a:r>
            <a:endParaRPr lang="en-US" sz="1800" dirty="0"/>
          </a:p>
        </p:txBody>
      </p:sp>
      <p:sp>
        <p:nvSpPr>
          <p:cNvPr id="4" name="Text 2"/>
          <p:cNvSpPr/>
          <p:nvPr/>
        </p:nvSpPr>
        <p:spPr>
          <a:xfrm>
            <a:off x="1719024" y="1741527"/>
            <a:ext cx="5407223" cy="309682"/>
          </a:xfrm>
          <a:prstGeom prst="rect">
            <a:avLst/>
          </a:prstGeom>
          <a:noFill/>
          <a:ln/>
        </p:spPr>
        <p:txBody>
          <a:bodyPr wrap="none" lIns="0" tIns="0" rIns="0" bIns="0" rtlCol="0" anchor="t"/>
          <a:lstStyle/>
          <a:p>
            <a:pPr marL="0" indent="0" algn="l">
              <a:lnSpc>
                <a:spcPts val="2400"/>
              </a:lnSpc>
              <a:buNone/>
            </a:pPr>
            <a:r>
              <a:rPr lang="en-US" sz="1500" dirty="0">
                <a:solidFill>
                  <a:srgbClr val="15213F"/>
                </a:solidFill>
                <a:latin typeface="Inter" pitchFamily="34" charset="0"/>
                <a:ea typeface="Inter" pitchFamily="34" charset="-122"/>
                <a:cs typeface="Inter" pitchFamily="34" charset="-120"/>
              </a:rPr>
              <a:t>Users don't know what to ask the AI.</a:t>
            </a:r>
            <a:endParaRPr lang="en-US" sz="1500" dirty="0"/>
          </a:p>
        </p:txBody>
      </p:sp>
      <p:pic>
        <p:nvPicPr>
          <p:cNvPr id="5" name="Image 0" descr="preencoded.png"/>
          <p:cNvPicPr>
            <a:picLocks noChangeAspect="1"/>
          </p:cNvPicPr>
          <p:nvPr/>
        </p:nvPicPr>
        <p:blipFill>
          <a:blip r:embed="rId3"/>
          <a:stretch>
            <a:fillRect/>
          </a:stretch>
        </p:blipFill>
        <p:spPr>
          <a:xfrm>
            <a:off x="1719024" y="2225397"/>
            <a:ext cx="5407223" cy="5407223"/>
          </a:xfrm>
          <a:prstGeom prst="rect">
            <a:avLst/>
          </a:prstGeom>
        </p:spPr>
      </p:pic>
      <p:sp>
        <p:nvSpPr>
          <p:cNvPr id="6" name="Text 3"/>
          <p:cNvSpPr/>
          <p:nvPr/>
        </p:nvSpPr>
        <p:spPr>
          <a:xfrm>
            <a:off x="7511534" y="3392448"/>
            <a:ext cx="2375892" cy="290274"/>
          </a:xfrm>
          <a:prstGeom prst="rect">
            <a:avLst/>
          </a:prstGeom>
          <a:noFill/>
          <a:ln/>
        </p:spPr>
        <p:txBody>
          <a:bodyPr wrap="none" lIns="0" tIns="0" rIns="0" bIns="0" rtlCol="0" anchor="t"/>
          <a:lstStyle/>
          <a:p>
            <a:pPr marL="0" indent="0" algn="l">
              <a:lnSpc>
                <a:spcPts val="2250"/>
              </a:lnSpc>
              <a:buNone/>
            </a:pPr>
            <a:r>
              <a:rPr lang="en-US" sz="1800" b="1" dirty="0">
                <a:solidFill>
                  <a:srgbClr val="3257B8"/>
                </a:solidFill>
                <a:latin typeface="Inter Bold" pitchFamily="34" charset="0"/>
                <a:ea typeface="Inter Bold" pitchFamily="34" charset="-122"/>
                <a:cs typeface="Inter Bold" pitchFamily="34" charset="-120"/>
              </a:rPr>
              <a:t>The Copilot Solution:</a:t>
            </a:r>
            <a:endParaRPr lang="en-US" sz="1800" dirty="0"/>
          </a:p>
        </p:txBody>
      </p:sp>
      <p:sp>
        <p:nvSpPr>
          <p:cNvPr id="7" name="Text 4"/>
          <p:cNvSpPr/>
          <p:nvPr/>
        </p:nvSpPr>
        <p:spPr>
          <a:xfrm>
            <a:off x="7511534" y="3837503"/>
            <a:ext cx="5407223" cy="619363"/>
          </a:xfrm>
          <a:prstGeom prst="rect">
            <a:avLst/>
          </a:prstGeom>
          <a:noFill/>
          <a:ln/>
        </p:spPr>
        <p:txBody>
          <a:bodyPr wrap="square" lIns="0" tIns="0" rIns="0" bIns="0" rtlCol="0" anchor="t"/>
          <a:lstStyle/>
          <a:p>
            <a:pPr marL="0" indent="0" algn="l">
              <a:lnSpc>
                <a:spcPts val="2400"/>
              </a:lnSpc>
              <a:buNone/>
            </a:pPr>
            <a:r>
              <a:rPr lang="en-US" sz="1500" dirty="0">
                <a:solidFill>
                  <a:srgbClr val="15213F"/>
                </a:solidFill>
                <a:latin typeface="Inter" pitchFamily="34" charset="0"/>
                <a:ea typeface="Inter" pitchFamily="34" charset="-122"/>
                <a:cs typeface="Inter" pitchFamily="34" charset="-120"/>
              </a:rPr>
              <a:t>Leverage the built-in Prompt Gallery to find starters for your specific department like Sales, HR, or IT.</a:t>
            </a:r>
            <a:endParaRPr lang="en-US" sz="1500" dirty="0"/>
          </a:p>
        </p:txBody>
      </p:sp>
      <p:sp>
        <p:nvSpPr>
          <p:cNvPr id="8" name="Shape 5"/>
          <p:cNvSpPr/>
          <p:nvPr/>
        </p:nvSpPr>
        <p:spPr>
          <a:xfrm>
            <a:off x="7511534" y="4631055"/>
            <a:ext cx="5407223" cy="905470"/>
          </a:xfrm>
          <a:prstGeom prst="roundRect">
            <a:avLst>
              <a:gd name="adj" fmla="val 7182"/>
            </a:avLst>
          </a:prstGeom>
          <a:solidFill>
            <a:srgbClr val="C3CFEF"/>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7666315" y="4864298"/>
            <a:ext cx="193477" cy="154781"/>
          </a:xfrm>
          <a:prstGeom prst="rect">
            <a:avLst/>
          </a:prstGeom>
        </p:spPr>
      </p:pic>
      <p:sp>
        <p:nvSpPr>
          <p:cNvPr id="10" name="Text 6"/>
          <p:cNvSpPr/>
          <p:nvPr/>
        </p:nvSpPr>
        <p:spPr>
          <a:xfrm>
            <a:off x="8014573" y="4824532"/>
            <a:ext cx="4749403" cy="495300"/>
          </a:xfrm>
          <a:prstGeom prst="rect">
            <a:avLst/>
          </a:prstGeom>
          <a:noFill/>
          <a:ln/>
        </p:spPr>
        <p:txBody>
          <a:bodyPr wrap="square" lIns="0" tIns="0" rIns="0" bIns="0" rtlCol="0" anchor="t"/>
          <a:lstStyle/>
          <a:p>
            <a:pPr marL="0" indent="0" algn="l">
              <a:lnSpc>
                <a:spcPts val="1950"/>
              </a:lnSpc>
              <a:buNone/>
            </a:pPr>
            <a:r>
              <a:rPr lang="en-US" sz="1200" b="1" dirty="0">
                <a:solidFill>
                  <a:srgbClr val="000000"/>
                </a:solidFill>
                <a:latin typeface="Inter" pitchFamily="34" charset="0"/>
                <a:ea typeface="Inter" pitchFamily="34" charset="-122"/>
                <a:cs typeface="Inter" pitchFamily="34" charset="-120"/>
              </a:rPr>
              <a:t>ROI Impact:</a:t>
            </a:r>
            <a:r>
              <a:rPr lang="en-US" sz="1200" dirty="0">
                <a:solidFill>
                  <a:srgbClr val="000000"/>
                </a:solidFill>
                <a:latin typeface="Inter" pitchFamily="34" charset="0"/>
                <a:ea typeface="Inter" pitchFamily="34" charset="-122"/>
                <a:cs typeface="Inter" pitchFamily="34" charset="-120"/>
              </a:rPr>
              <a:t> Accelerates the learning curve and reduces prompt fatigue.</a:t>
            </a:r>
            <a:endParaRPr lang="en-US" sz="12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565071"/>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257B8"/>
                </a:solidFill>
                <a:latin typeface="Inter Bold" pitchFamily="34" charset="0"/>
                <a:ea typeface="Inter Bold" pitchFamily="34" charset="-122"/>
                <a:cs typeface="Inter Bold" pitchFamily="34" charset="-120"/>
              </a:rPr>
              <a:t>Scenario 10. Notebooks and AI Podcast Recaps</a:t>
            </a:r>
            <a:endParaRPr lang="en-US" sz="3900" dirty="0"/>
          </a:p>
        </p:txBody>
      </p:sp>
      <p:sp>
        <p:nvSpPr>
          <p:cNvPr id="4" name="Shape 1"/>
          <p:cNvSpPr/>
          <p:nvPr/>
        </p:nvSpPr>
        <p:spPr>
          <a:xfrm>
            <a:off x="793790" y="2102882"/>
            <a:ext cx="7556421" cy="2014299"/>
          </a:xfrm>
          <a:prstGeom prst="roundRect">
            <a:avLst>
              <a:gd name="adj" fmla="val 4138"/>
            </a:avLst>
          </a:prstGeom>
          <a:solidFill>
            <a:srgbClr val="E9ECF2"/>
          </a:solidFill>
          <a:ln w="7620">
            <a:solidFill>
              <a:srgbClr val="3257B8"/>
            </a:solidFill>
            <a:prstDash val="solid"/>
          </a:ln>
        </p:spPr>
        <p:txBody>
          <a:bodyPr/>
          <a:lstStyle/>
          <a:p>
            <a:endParaRPr lang="en-US"/>
          </a:p>
        </p:txBody>
      </p:sp>
      <p:sp>
        <p:nvSpPr>
          <p:cNvPr id="5" name="Shape 2"/>
          <p:cNvSpPr/>
          <p:nvPr/>
        </p:nvSpPr>
        <p:spPr>
          <a:xfrm>
            <a:off x="999768" y="2308860"/>
            <a:ext cx="595313" cy="595313"/>
          </a:xfrm>
          <a:prstGeom prst="roundRect">
            <a:avLst>
              <a:gd name="adj" fmla="val 15358451"/>
            </a:avLst>
          </a:prstGeom>
          <a:solidFill>
            <a:srgbClr val="3257B8"/>
          </a:solidFill>
          <a:ln/>
        </p:spPr>
        <p:txBody>
          <a:bodyPr/>
          <a:lstStyle/>
          <a:p>
            <a:endParaRPr lang="en-US"/>
          </a:p>
        </p:txBody>
      </p:sp>
      <p:pic>
        <p:nvPicPr>
          <p:cNvPr id="6"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3479" y="2472452"/>
            <a:ext cx="267891" cy="267891"/>
          </a:xfrm>
          <a:prstGeom prst="rect">
            <a:avLst/>
          </a:prstGeom>
        </p:spPr>
      </p:pic>
      <p:sp>
        <p:nvSpPr>
          <p:cNvPr id="7" name="Text 3"/>
          <p:cNvSpPr/>
          <p:nvPr/>
        </p:nvSpPr>
        <p:spPr>
          <a:xfrm>
            <a:off x="999768" y="3102531"/>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15213F"/>
                </a:solidFill>
                <a:latin typeface="Inter Bold" pitchFamily="34" charset="0"/>
                <a:ea typeface="Inter Bold" pitchFamily="34" charset="-122"/>
                <a:cs typeface="Inter Bold" pitchFamily="34" charset="-120"/>
              </a:rPr>
              <a:t>The Problem:</a:t>
            </a:r>
            <a:endParaRPr lang="en-US" sz="2300" dirty="0"/>
          </a:p>
        </p:txBody>
      </p:sp>
      <p:sp>
        <p:nvSpPr>
          <p:cNvPr id="8" name="Text 4"/>
          <p:cNvSpPr/>
          <p:nvPr/>
        </p:nvSpPr>
        <p:spPr>
          <a:xfrm>
            <a:off x="999768" y="3593663"/>
            <a:ext cx="7144464" cy="317540"/>
          </a:xfrm>
          <a:prstGeom prst="rect">
            <a:avLst/>
          </a:prstGeom>
          <a:noFill/>
          <a:ln/>
        </p:spPr>
        <p:txBody>
          <a:bodyPr wrap="non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Extracting value from massive datasets is time consuming.</a:t>
            </a:r>
            <a:endParaRPr lang="en-US" sz="1550" dirty="0"/>
          </a:p>
        </p:txBody>
      </p:sp>
      <p:sp>
        <p:nvSpPr>
          <p:cNvPr id="9" name="Shape 5"/>
          <p:cNvSpPr/>
          <p:nvPr/>
        </p:nvSpPr>
        <p:spPr>
          <a:xfrm>
            <a:off x="793790" y="4315539"/>
            <a:ext cx="7556421" cy="2331839"/>
          </a:xfrm>
          <a:prstGeom prst="roundRect">
            <a:avLst>
              <a:gd name="adj" fmla="val 3575"/>
            </a:avLst>
          </a:prstGeom>
          <a:solidFill>
            <a:srgbClr val="E9ECF2"/>
          </a:solidFill>
          <a:ln w="7620">
            <a:solidFill>
              <a:srgbClr val="CFD2D8"/>
            </a:solidFill>
            <a:prstDash val="solid"/>
          </a:ln>
        </p:spPr>
        <p:txBody>
          <a:bodyPr/>
          <a:lstStyle/>
          <a:p>
            <a:endParaRPr lang="en-US"/>
          </a:p>
        </p:txBody>
      </p:sp>
      <p:pic>
        <p:nvPicPr>
          <p:cNvPr id="10" name="Image 2" descr="preencoded.png"/>
          <p:cNvPicPr>
            <a:picLocks noChangeAspect="1"/>
          </p:cNvPicPr>
          <p:nvPr/>
        </p:nvPicPr>
        <p:blipFill>
          <a:blip r:embed="rId6"/>
          <a:stretch>
            <a:fillRect/>
          </a:stretch>
        </p:blipFill>
        <p:spPr>
          <a:xfrm>
            <a:off x="999768" y="4521517"/>
            <a:ext cx="595313" cy="595313"/>
          </a:xfrm>
          <a:prstGeom prst="rect">
            <a:avLst/>
          </a:prstGeom>
        </p:spPr>
      </p:pic>
      <p:pic>
        <p:nvPicPr>
          <p:cNvPr id="11"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3479" y="4685109"/>
            <a:ext cx="267891" cy="267891"/>
          </a:xfrm>
          <a:prstGeom prst="rect">
            <a:avLst/>
          </a:prstGeom>
        </p:spPr>
      </p:pic>
      <p:sp>
        <p:nvSpPr>
          <p:cNvPr id="12" name="Text 6"/>
          <p:cNvSpPr/>
          <p:nvPr/>
        </p:nvSpPr>
        <p:spPr>
          <a:xfrm>
            <a:off x="999768" y="5315188"/>
            <a:ext cx="3044785" cy="372070"/>
          </a:xfrm>
          <a:prstGeom prst="rect">
            <a:avLst/>
          </a:prstGeom>
          <a:noFill/>
          <a:ln/>
        </p:spPr>
        <p:txBody>
          <a:bodyPr wrap="none" lIns="0" tIns="0" rIns="0" bIns="0" rtlCol="0" anchor="t"/>
          <a:lstStyle/>
          <a:p>
            <a:pPr marL="0" indent="0" algn="l">
              <a:lnSpc>
                <a:spcPts val="2900"/>
              </a:lnSpc>
              <a:buNone/>
            </a:pPr>
            <a:r>
              <a:rPr lang="en-US" sz="2300" b="1" dirty="0">
                <a:solidFill>
                  <a:srgbClr val="15213F"/>
                </a:solidFill>
                <a:latin typeface="Inter Bold" pitchFamily="34" charset="0"/>
                <a:ea typeface="Inter Bold" pitchFamily="34" charset="-122"/>
                <a:cs typeface="Inter Bold" pitchFamily="34" charset="-120"/>
              </a:rPr>
              <a:t>The Copilot Solution:</a:t>
            </a:r>
            <a:endParaRPr lang="en-US" sz="2300" dirty="0"/>
          </a:p>
        </p:txBody>
      </p:sp>
      <p:sp>
        <p:nvSpPr>
          <p:cNvPr id="13" name="Text 7"/>
          <p:cNvSpPr/>
          <p:nvPr/>
        </p:nvSpPr>
        <p:spPr>
          <a:xfrm>
            <a:off x="999768" y="5806321"/>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Use Copilot Notebooks to focus only on the content you have "gathered" in that specific notebook.</a:t>
            </a:r>
            <a:endParaRPr lang="en-US" sz="1550" dirty="0"/>
          </a:p>
        </p:txBody>
      </p:sp>
      <p:sp>
        <p:nvSpPr>
          <p:cNvPr id="14" name="Text 8"/>
          <p:cNvSpPr/>
          <p:nvPr/>
        </p:nvSpPr>
        <p:spPr>
          <a:xfrm>
            <a:off x="793790" y="6870621"/>
            <a:ext cx="7556421" cy="793909"/>
          </a:xfrm>
          <a:prstGeom prst="rect">
            <a:avLst/>
          </a:prstGeom>
          <a:noFill/>
          <a:ln/>
        </p:spPr>
        <p:txBody>
          <a:bodyPr wrap="square" lIns="0" tIns="0" rIns="0" bIns="0" rtlCol="0" anchor="t"/>
          <a:lstStyle/>
          <a:p>
            <a:pPr marL="0" indent="0" algn="l">
              <a:lnSpc>
                <a:spcPts val="3100"/>
              </a:lnSpc>
              <a:buNone/>
            </a:pPr>
            <a:r>
              <a:rPr lang="en-US" sz="1950" b="1" dirty="0">
                <a:solidFill>
                  <a:srgbClr val="3257B8"/>
                </a:solidFill>
                <a:latin typeface="Inter" pitchFamily="34" charset="0"/>
                <a:ea typeface="Inter" pitchFamily="34" charset="-122"/>
                <a:cs typeface="Inter" pitchFamily="34" charset="-120"/>
              </a:rPr>
              <a:t>ROI Impact:</a:t>
            </a:r>
            <a:r>
              <a:rPr lang="en-US" sz="1950" dirty="0">
                <a:solidFill>
                  <a:srgbClr val="15213F"/>
                </a:solidFill>
                <a:latin typeface="Inter" pitchFamily="34" charset="0"/>
                <a:ea typeface="Inter" pitchFamily="34" charset="-122"/>
                <a:cs typeface="Inter" pitchFamily="34" charset="-120"/>
              </a:rPr>
              <a:t> Reduce research time by centering Copilot on your trusted data.</a:t>
            </a:r>
            <a:endParaRPr lang="en-US" sz="19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2069663"/>
            <a:ext cx="7538680" cy="620078"/>
          </a:xfrm>
          <a:prstGeom prst="rect">
            <a:avLst/>
          </a:prstGeom>
          <a:noFill/>
          <a:ln/>
        </p:spPr>
        <p:txBody>
          <a:bodyPr wrap="none" lIns="0" tIns="0" rIns="0" bIns="0" rtlCol="0" anchor="t"/>
          <a:lstStyle/>
          <a:p>
            <a:pPr marL="0" indent="0" algn="l">
              <a:lnSpc>
                <a:spcPts val="4850"/>
              </a:lnSpc>
              <a:buNone/>
            </a:pPr>
            <a:r>
              <a:rPr lang="en-US" sz="3900" b="1" dirty="0">
                <a:solidFill>
                  <a:srgbClr val="3257B8"/>
                </a:solidFill>
                <a:latin typeface="Inter Bold" pitchFamily="34" charset="0"/>
                <a:ea typeface="Inter Bold" pitchFamily="34" charset="-122"/>
                <a:cs typeface="Inter Bold" pitchFamily="34" charset="-120"/>
              </a:rPr>
              <a:t>Measuring Real World ROI of AI</a:t>
            </a:r>
            <a:endParaRPr lang="en-US" sz="3900" dirty="0"/>
          </a:p>
        </p:txBody>
      </p:sp>
      <p:sp>
        <p:nvSpPr>
          <p:cNvPr id="3" name="Text 1"/>
          <p:cNvSpPr/>
          <p:nvPr/>
        </p:nvSpPr>
        <p:spPr>
          <a:xfrm>
            <a:off x="793790" y="2769037"/>
            <a:ext cx="4723328" cy="496133"/>
          </a:xfrm>
          <a:prstGeom prst="rect">
            <a:avLst/>
          </a:prstGeom>
          <a:noFill/>
          <a:ln/>
        </p:spPr>
        <p:txBody>
          <a:bodyPr wrap="none" lIns="0" tIns="0" rIns="0" bIns="0" rtlCol="0" anchor="t"/>
          <a:lstStyle/>
          <a:p>
            <a:pPr marL="0" indent="0" algn="l">
              <a:lnSpc>
                <a:spcPts val="3900"/>
              </a:lnSpc>
              <a:buNone/>
            </a:pPr>
            <a:r>
              <a:rPr lang="en-US" sz="3100" b="1" dirty="0">
                <a:solidFill>
                  <a:srgbClr val="3257B8"/>
                </a:solidFill>
                <a:latin typeface="Inter Bold" pitchFamily="34" charset="0"/>
                <a:ea typeface="Inter Bold" pitchFamily="34" charset="-122"/>
                <a:cs typeface="Inter Bold" pitchFamily="34" charset="-120"/>
              </a:rPr>
              <a:t>How to track the impact:</a:t>
            </a:r>
            <a:endParaRPr lang="en-US" sz="310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3790" y="3562826"/>
            <a:ext cx="496133" cy="496133"/>
          </a:xfrm>
          <a:prstGeom prst="rect">
            <a:avLst/>
          </a:prstGeom>
        </p:spPr>
      </p:pic>
      <p:sp>
        <p:nvSpPr>
          <p:cNvPr id="5" name="Text 2"/>
          <p:cNvSpPr/>
          <p:nvPr/>
        </p:nvSpPr>
        <p:spPr>
          <a:xfrm>
            <a:off x="1537930" y="3649623"/>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15213F"/>
                </a:solidFill>
                <a:latin typeface="Inter Bold" pitchFamily="34" charset="0"/>
                <a:ea typeface="Inter Bold" pitchFamily="34" charset="-122"/>
                <a:cs typeface="Inter Bold" pitchFamily="34" charset="-120"/>
              </a:rPr>
              <a:t>Time Saved:</a:t>
            </a:r>
            <a:endParaRPr lang="en-US" sz="2300" dirty="0"/>
          </a:p>
        </p:txBody>
      </p:sp>
      <p:sp>
        <p:nvSpPr>
          <p:cNvPr id="6" name="Text 3"/>
          <p:cNvSpPr/>
          <p:nvPr/>
        </p:nvSpPr>
        <p:spPr>
          <a:xfrm>
            <a:off x="1537930" y="4140756"/>
            <a:ext cx="3438049"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Track minutes saved per task.</a:t>
            </a:r>
            <a:endParaRPr lang="en-US" sz="1550" dirty="0"/>
          </a:p>
        </p:txBody>
      </p:sp>
      <p:pic>
        <p:nvPicPr>
          <p:cNvPr id="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23986" y="3562826"/>
            <a:ext cx="496133" cy="496133"/>
          </a:xfrm>
          <a:prstGeom prst="rect">
            <a:avLst/>
          </a:prstGeom>
        </p:spPr>
      </p:pic>
      <p:sp>
        <p:nvSpPr>
          <p:cNvPr id="8" name="Text 4"/>
          <p:cNvSpPr/>
          <p:nvPr/>
        </p:nvSpPr>
        <p:spPr>
          <a:xfrm>
            <a:off x="5968127" y="3649623"/>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15213F"/>
                </a:solidFill>
                <a:latin typeface="Inter Bold" pitchFamily="34" charset="0"/>
                <a:ea typeface="Inter Bold" pitchFamily="34" charset="-122"/>
                <a:cs typeface="Inter Bold" pitchFamily="34" charset="-120"/>
              </a:rPr>
              <a:t>Quality Lift:</a:t>
            </a:r>
            <a:endParaRPr lang="en-US" sz="2300" dirty="0"/>
          </a:p>
        </p:txBody>
      </p:sp>
      <p:sp>
        <p:nvSpPr>
          <p:cNvPr id="9" name="Text 5"/>
          <p:cNvSpPr/>
          <p:nvPr/>
        </p:nvSpPr>
        <p:spPr>
          <a:xfrm>
            <a:off x="5968127" y="4140756"/>
            <a:ext cx="3438168" cy="63507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Blind testing of Copilot output versus manual output.</a:t>
            </a:r>
            <a:endParaRPr lang="en-US" sz="1550" dirty="0"/>
          </a:p>
        </p:txBody>
      </p:sp>
      <p:pic>
        <p:nvPicPr>
          <p:cNvPr id="10"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54302" y="3562826"/>
            <a:ext cx="496133" cy="496133"/>
          </a:xfrm>
          <a:prstGeom prst="rect">
            <a:avLst/>
          </a:prstGeom>
        </p:spPr>
      </p:pic>
      <p:sp>
        <p:nvSpPr>
          <p:cNvPr id="11" name="Text 6"/>
          <p:cNvSpPr/>
          <p:nvPr/>
        </p:nvSpPr>
        <p:spPr>
          <a:xfrm>
            <a:off x="10398443" y="3649623"/>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15213F"/>
                </a:solidFill>
                <a:latin typeface="Inter Bold" pitchFamily="34" charset="0"/>
                <a:ea typeface="Inter Bold" pitchFamily="34" charset="-122"/>
                <a:cs typeface="Inter Bold" pitchFamily="34" charset="-120"/>
              </a:rPr>
              <a:t>Cost Avoidance:</a:t>
            </a:r>
            <a:endParaRPr lang="en-US" sz="2300" dirty="0"/>
          </a:p>
        </p:txBody>
      </p:sp>
      <p:sp>
        <p:nvSpPr>
          <p:cNvPr id="12" name="Text 7"/>
          <p:cNvSpPr/>
          <p:nvPr/>
        </p:nvSpPr>
        <p:spPr>
          <a:xfrm>
            <a:off x="10398443" y="4140756"/>
            <a:ext cx="3438168" cy="95261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Inter" pitchFamily="34" charset="0"/>
                <a:ea typeface="Inter" pitchFamily="34" charset="-122"/>
                <a:cs typeface="Inter" pitchFamily="34" charset="-120"/>
              </a:rPr>
              <a:t>Calculate the reduction in outsourced content or data analysis services.</a:t>
            </a:r>
            <a:endParaRPr lang="en-US" sz="1550" dirty="0"/>
          </a:p>
        </p:txBody>
      </p:sp>
      <p:sp>
        <p:nvSpPr>
          <p:cNvPr id="13" name="Shape 8"/>
          <p:cNvSpPr/>
          <p:nvPr/>
        </p:nvSpPr>
        <p:spPr>
          <a:xfrm>
            <a:off x="793790" y="5316617"/>
            <a:ext cx="13042821" cy="843201"/>
          </a:xfrm>
          <a:prstGeom prst="roundRect">
            <a:avLst>
              <a:gd name="adj" fmla="val 9886"/>
            </a:avLst>
          </a:prstGeom>
          <a:solidFill>
            <a:srgbClr val="C3CFEF"/>
          </a:solidFill>
          <a:ln/>
        </p:spPr>
        <p:txBody>
          <a:bodyPr/>
          <a:lstStyle/>
          <a:p>
            <a:endParaRPr lang="en-US"/>
          </a:p>
        </p:txBody>
      </p:sp>
      <p:pic>
        <p:nvPicPr>
          <p:cNvPr id="14" name="Image 3" descr="preencoded.png"/>
          <p:cNvPicPr>
            <a:picLocks noChangeAspect="1"/>
          </p:cNvPicPr>
          <p:nvPr/>
        </p:nvPicPr>
        <p:blipFill>
          <a:blip r:embed="rId9"/>
          <a:stretch>
            <a:fillRect/>
          </a:stretch>
        </p:blipFill>
        <p:spPr>
          <a:xfrm>
            <a:off x="992148" y="5619512"/>
            <a:ext cx="248007" cy="198358"/>
          </a:xfrm>
          <a:prstGeom prst="rect">
            <a:avLst/>
          </a:prstGeom>
        </p:spPr>
      </p:pic>
      <p:sp>
        <p:nvSpPr>
          <p:cNvPr id="15" name="Text 9"/>
          <p:cNvSpPr/>
          <p:nvPr/>
        </p:nvSpPr>
        <p:spPr>
          <a:xfrm>
            <a:off x="1438513" y="5564505"/>
            <a:ext cx="12199739" cy="317540"/>
          </a:xfrm>
          <a:prstGeom prst="rect">
            <a:avLst/>
          </a:prstGeom>
          <a:noFill/>
          <a:ln/>
        </p:spPr>
        <p:txBody>
          <a:bodyPr wrap="none" lIns="0" tIns="0" rIns="0" bIns="0" rtlCol="0" anchor="t"/>
          <a:lstStyle/>
          <a:p>
            <a:pPr marL="0" indent="0" algn="l">
              <a:lnSpc>
                <a:spcPts val="2500"/>
              </a:lnSpc>
              <a:buNone/>
            </a:pPr>
            <a:r>
              <a:rPr lang="en-US" sz="1550" b="1" dirty="0">
                <a:solidFill>
                  <a:srgbClr val="000000"/>
                </a:solidFill>
                <a:latin typeface="Inter" pitchFamily="34" charset="0"/>
                <a:ea typeface="Inter" pitchFamily="34" charset="-122"/>
                <a:cs typeface="Inter" pitchFamily="34" charset="-120"/>
              </a:rPr>
              <a:t>Measurement Tip:</a:t>
            </a:r>
            <a:r>
              <a:rPr lang="en-US" sz="1550" dirty="0">
                <a:solidFill>
                  <a:srgbClr val="000000"/>
                </a:solidFill>
                <a:latin typeface="Inter" pitchFamily="34" charset="0"/>
                <a:ea typeface="Inter" pitchFamily="34" charset="-122"/>
                <a:cs typeface="Inter" pitchFamily="34" charset="-120"/>
              </a:rPr>
              <a:t> Focus on Saved Hours Reinvested. If an employee saves 2 hours, where did that time go?</a:t>
            </a:r>
            <a:endParaRPr lang="en-US" sz="15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46720" y="0"/>
            <a:ext cx="6583680" cy="8229600"/>
          </a:xfrm>
          <a:prstGeom prst="rect">
            <a:avLst/>
          </a:prstGeom>
        </p:spPr>
      </p:pic>
      <p:sp>
        <p:nvSpPr>
          <p:cNvPr id="3" name="Text 0"/>
          <p:cNvSpPr/>
          <p:nvPr/>
        </p:nvSpPr>
        <p:spPr>
          <a:xfrm>
            <a:off x="793790" y="1683901"/>
            <a:ext cx="6459141" cy="1240155"/>
          </a:xfrm>
          <a:prstGeom prst="rect">
            <a:avLst/>
          </a:prstGeom>
          <a:noFill/>
          <a:ln/>
        </p:spPr>
        <p:txBody>
          <a:bodyPr wrap="square" lIns="0" tIns="0" rIns="0" bIns="0" rtlCol="0" anchor="t"/>
          <a:lstStyle/>
          <a:p>
            <a:pPr marL="0" indent="0" algn="l">
              <a:lnSpc>
                <a:spcPts val="4850"/>
              </a:lnSpc>
              <a:buNone/>
            </a:pPr>
            <a:r>
              <a:rPr lang="en-US" sz="3900" b="1" dirty="0">
                <a:solidFill>
                  <a:srgbClr val="3257B8"/>
                </a:solidFill>
                <a:latin typeface="Inter Bold" pitchFamily="34" charset="0"/>
                <a:ea typeface="Inter Bold" pitchFamily="34" charset="-122"/>
                <a:cs typeface="Inter Bold" pitchFamily="34" charset="-120"/>
              </a:rPr>
              <a:t>Building Momentum and Adoption</a:t>
            </a:r>
            <a:endParaRPr lang="en-US" sz="3900" dirty="0"/>
          </a:p>
        </p:txBody>
      </p:sp>
      <p:sp>
        <p:nvSpPr>
          <p:cNvPr id="4" name="Text 1"/>
          <p:cNvSpPr/>
          <p:nvPr/>
        </p:nvSpPr>
        <p:spPr>
          <a:xfrm>
            <a:off x="793790" y="3003352"/>
            <a:ext cx="5844897" cy="496133"/>
          </a:xfrm>
          <a:prstGeom prst="rect">
            <a:avLst/>
          </a:prstGeom>
          <a:noFill/>
          <a:ln/>
        </p:spPr>
        <p:txBody>
          <a:bodyPr wrap="none" lIns="0" tIns="0" rIns="0" bIns="0" rtlCol="0" anchor="t"/>
          <a:lstStyle/>
          <a:p>
            <a:pPr marL="0" indent="0" algn="l">
              <a:lnSpc>
                <a:spcPts val="3900"/>
              </a:lnSpc>
              <a:buNone/>
            </a:pPr>
            <a:r>
              <a:rPr lang="en-US" sz="3100" b="1" dirty="0">
                <a:solidFill>
                  <a:srgbClr val="3257B8"/>
                </a:solidFill>
                <a:latin typeface="Inter Bold" pitchFamily="34" charset="0"/>
                <a:ea typeface="Inter Bold" pitchFamily="34" charset="-122"/>
                <a:cs typeface="Inter Bold" pitchFamily="34" charset="-120"/>
              </a:rPr>
              <a:t>The Secret to Culture Change:</a:t>
            </a:r>
            <a:endParaRPr lang="en-US" sz="3100" dirty="0"/>
          </a:p>
        </p:txBody>
      </p:sp>
      <p:sp>
        <p:nvSpPr>
          <p:cNvPr id="5" name="Text 2"/>
          <p:cNvSpPr/>
          <p:nvPr/>
        </p:nvSpPr>
        <p:spPr>
          <a:xfrm>
            <a:off x="793790" y="3797141"/>
            <a:ext cx="6459141"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Inter" pitchFamily="34" charset="0"/>
                <a:ea typeface="Inter" pitchFamily="34" charset="-122"/>
                <a:cs typeface="Inter" pitchFamily="34" charset="-120"/>
              </a:rPr>
              <a:t>Leadership First:</a:t>
            </a:r>
            <a:r>
              <a:rPr lang="en-US" sz="1550" dirty="0">
                <a:solidFill>
                  <a:srgbClr val="15213F"/>
                </a:solidFill>
                <a:latin typeface="Inter" pitchFamily="34" charset="0"/>
                <a:ea typeface="Inter" pitchFamily="34" charset="-122"/>
                <a:cs typeface="Inter" pitchFamily="34" charset="-120"/>
              </a:rPr>
              <a:t> Executives must share their own Copilot Wins in Town Halls.</a:t>
            </a:r>
            <a:endParaRPr lang="en-US" sz="1550" dirty="0"/>
          </a:p>
        </p:txBody>
      </p:sp>
      <p:sp>
        <p:nvSpPr>
          <p:cNvPr id="6" name="Text 3"/>
          <p:cNvSpPr/>
          <p:nvPr/>
        </p:nvSpPr>
        <p:spPr>
          <a:xfrm>
            <a:off x="793790" y="4501634"/>
            <a:ext cx="6459141"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Inter" pitchFamily="34" charset="0"/>
                <a:ea typeface="Inter" pitchFamily="34" charset="-122"/>
                <a:cs typeface="Inter" pitchFamily="34" charset="-120"/>
              </a:rPr>
              <a:t>Champion Networks:</a:t>
            </a:r>
            <a:r>
              <a:rPr lang="en-US" sz="1550" dirty="0">
                <a:solidFill>
                  <a:srgbClr val="15213F"/>
                </a:solidFill>
                <a:latin typeface="Inter" pitchFamily="34" charset="0"/>
                <a:ea typeface="Inter" pitchFamily="34" charset="-122"/>
                <a:cs typeface="Inter" pitchFamily="34" charset="-120"/>
              </a:rPr>
              <a:t> Identify power users in every department to coach peers.</a:t>
            </a:r>
            <a:endParaRPr lang="en-US" sz="1550" dirty="0"/>
          </a:p>
        </p:txBody>
      </p:sp>
      <p:sp>
        <p:nvSpPr>
          <p:cNvPr id="7" name="Text 4"/>
          <p:cNvSpPr/>
          <p:nvPr/>
        </p:nvSpPr>
        <p:spPr>
          <a:xfrm>
            <a:off x="793790" y="5206127"/>
            <a:ext cx="6459141"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Inter" pitchFamily="34" charset="0"/>
                <a:ea typeface="Inter" pitchFamily="34" charset="-122"/>
                <a:cs typeface="Inter" pitchFamily="34" charset="-120"/>
              </a:rPr>
              <a:t>The 30/30 Rule:</a:t>
            </a:r>
            <a:r>
              <a:rPr lang="en-US" sz="1550" dirty="0">
                <a:solidFill>
                  <a:srgbClr val="15213F"/>
                </a:solidFill>
                <a:latin typeface="Inter" pitchFamily="34" charset="0"/>
                <a:ea typeface="Inter" pitchFamily="34" charset="-122"/>
                <a:cs typeface="Inter" pitchFamily="34" charset="-120"/>
              </a:rPr>
              <a:t> Encourage 30 minutes of experimentation for every 30 hours of work.</a:t>
            </a:r>
            <a:endParaRPr lang="en-US" sz="1550" dirty="0"/>
          </a:p>
        </p:txBody>
      </p:sp>
      <p:sp>
        <p:nvSpPr>
          <p:cNvPr id="8" name="Text 5"/>
          <p:cNvSpPr/>
          <p:nvPr/>
        </p:nvSpPr>
        <p:spPr>
          <a:xfrm>
            <a:off x="793790" y="5910620"/>
            <a:ext cx="6459141"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Inter" pitchFamily="34" charset="0"/>
                <a:ea typeface="Inter" pitchFamily="34" charset="-122"/>
                <a:cs typeface="Inter" pitchFamily="34" charset="-120"/>
              </a:rPr>
              <a:t>Gamification:</a:t>
            </a:r>
            <a:r>
              <a:rPr lang="en-US" sz="1550" dirty="0">
                <a:solidFill>
                  <a:srgbClr val="15213F"/>
                </a:solidFill>
                <a:latin typeface="Inter" pitchFamily="34" charset="0"/>
                <a:ea typeface="Inter" pitchFamily="34" charset="-122"/>
                <a:cs typeface="Inter" pitchFamily="34" charset="-120"/>
              </a:rPr>
              <a:t> Run Prompt Off competitions to find the best workflows.</a:t>
            </a:r>
            <a:endParaRPr lang="en-US" sz="15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1798320" y="572333"/>
            <a:ext cx="3052763" cy="381595"/>
          </a:xfrm>
          <a:prstGeom prst="rect">
            <a:avLst/>
          </a:prstGeom>
          <a:noFill/>
          <a:ln/>
        </p:spPr>
        <p:txBody>
          <a:bodyPr wrap="none" lIns="0" tIns="0" rIns="0" bIns="0" rtlCol="0" anchor="t"/>
          <a:lstStyle/>
          <a:p>
            <a:pPr marL="0" indent="0" algn="l">
              <a:lnSpc>
                <a:spcPts val="3000"/>
              </a:lnSpc>
              <a:buNone/>
            </a:pPr>
            <a:r>
              <a:rPr lang="en-US" sz="2400" b="1" dirty="0">
                <a:solidFill>
                  <a:srgbClr val="3257B8"/>
                </a:solidFill>
                <a:latin typeface="Inter Bold" pitchFamily="34" charset="0"/>
                <a:ea typeface="Inter Bold" pitchFamily="34" charset="-122"/>
                <a:cs typeface="Inter Bold" pitchFamily="34" charset="-120"/>
              </a:rPr>
              <a:t>Call to Action:</a:t>
            </a:r>
            <a:endParaRPr lang="en-US" sz="2400" dirty="0"/>
          </a:p>
        </p:txBody>
      </p:sp>
      <p:sp>
        <p:nvSpPr>
          <p:cNvPr id="3" name="Text 1"/>
          <p:cNvSpPr/>
          <p:nvPr/>
        </p:nvSpPr>
        <p:spPr>
          <a:xfrm>
            <a:off x="1798320" y="1014889"/>
            <a:ext cx="9322713" cy="953929"/>
          </a:xfrm>
          <a:prstGeom prst="rect">
            <a:avLst/>
          </a:prstGeom>
          <a:noFill/>
          <a:ln/>
        </p:spPr>
        <p:txBody>
          <a:bodyPr wrap="square" lIns="0" tIns="0" rIns="0" bIns="0" rtlCol="0" anchor="t"/>
          <a:lstStyle/>
          <a:p>
            <a:pPr marL="0" indent="0" algn="l">
              <a:lnSpc>
                <a:spcPts val="3750"/>
              </a:lnSpc>
              <a:buNone/>
            </a:pPr>
            <a:r>
              <a:rPr lang="en-US" sz="3000" b="1" dirty="0">
                <a:solidFill>
                  <a:srgbClr val="3257B8"/>
                </a:solidFill>
                <a:latin typeface="Inter Bold" pitchFamily="34" charset="0"/>
                <a:ea typeface="Inter Bold" pitchFamily="34" charset="-122"/>
                <a:cs typeface="Inter Bold" pitchFamily="34" charset="-120"/>
              </a:rPr>
              <a:t>Turn Your Team Into Copilot Power Users with Copilot Training Package</a:t>
            </a:r>
            <a:endParaRPr lang="en-US" sz="3000" dirty="0"/>
          </a:p>
        </p:txBody>
      </p:sp>
      <p:pic>
        <p:nvPicPr>
          <p:cNvPr id="4" name="Image 0" descr="preencoded.png"/>
          <p:cNvPicPr>
            <a:picLocks noChangeAspect="1"/>
          </p:cNvPicPr>
          <p:nvPr/>
        </p:nvPicPr>
        <p:blipFill>
          <a:blip r:embed="rId3"/>
          <a:stretch>
            <a:fillRect/>
          </a:stretch>
        </p:blipFill>
        <p:spPr>
          <a:xfrm>
            <a:off x="9609222" y="5854279"/>
            <a:ext cx="1336254" cy="1699582"/>
          </a:xfrm>
          <a:prstGeom prst="rect">
            <a:avLst/>
          </a:prstGeom>
        </p:spPr>
      </p:pic>
      <p:sp>
        <p:nvSpPr>
          <p:cNvPr id="5" name="Shape 2"/>
          <p:cNvSpPr/>
          <p:nvPr/>
        </p:nvSpPr>
        <p:spPr>
          <a:xfrm>
            <a:off x="1798320" y="2450783"/>
            <a:ext cx="5440442" cy="1505307"/>
          </a:xfrm>
          <a:prstGeom prst="roundRect">
            <a:avLst>
              <a:gd name="adj" fmla="val 4259"/>
            </a:avLst>
          </a:prstGeom>
          <a:solidFill>
            <a:srgbClr val="E9ECF2"/>
          </a:solidFill>
          <a:ln w="7620">
            <a:solidFill>
              <a:srgbClr val="3257B8"/>
            </a:solidFill>
            <a:prstDash val="solid"/>
          </a:ln>
        </p:spPr>
        <p:txBody>
          <a:bodyPr/>
          <a:lstStyle/>
          <a:p>
            <a:endParaRPr lang="en-US"/>
          </a:p>
        </p:txBody>
      </p:sp>
      <p:sp>
        <p:nvSpPr>
          <p:cNvPr id="6" name="Shape 3"/>
          <p:cNvSpPr/>
          <p:nvPr/>
        </p:nvSpPr>
        <p:spPr>
          <a:xfrm>
            <a:off x="1958578" y="2611041"/>
            <a:ext cx="457914" cy="457914"/>
          </a:xfrm>
          <a:prstGeom prst="roundRect">
            <a:avLst>
              <a:gd name="adj" fmla="val 19966818"/>
            </a:avLst>
          </a:prstGeom>
          <a:solidFill>
            <a:srgbClr val="3257B8"/>
          </a:solidFill>
          <a:ln/>
        </p:spPr>
        <p:txBody>
          <a:bodyPr/>
          <a:lstStyle/>
          <a:p>
            <a:endParaRPr lang="en-US"/>
          </a:p>
        </p:txBody>
      </p:sp>
      <p:pic>
        <p:nvPicPr>
          <p:cNvPr id="7"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84546" y="2736890"/>
            <a:ext cx="205978" cy="205978"/>
          </a:xfrm>
          <a:prstGeom prst="rect">
            <a:avLst/>
          </a:prstGeom>
        </p:spPr>
      </p:pic>
      <p:sp>
        <p:nvSpPr>
          <p:cNvPr id="8" name="Text 4"/>
          <p:cNvSpPr/>
          <p:nvPr/>
        </p:nvSpPr>
        <p:spPr>
          <a:xfrm>
            <a:off x="1958578" y="3221593"/>
            <a:ext cx="2300764" cy="238482"/>
          </a:xfrm>
          <a:prstGeom prst="rect">
            <a:avLst/>
          </a:prstGeom>
          <a:noFill/>
          <a:ln/>
        </p:spPr>
        <p:txBody>
          <a:bodyPr wrap="none" lIns="0" tIns="0" rIns="0" bIns="0" rtlCol="0" anchor="t"/>
          <a:lstStyle/>
          <a:p>
            <a:pPr marL="0" indent="0" algn="l">
              <a:lnSpc>
                <a:spcPts val="1850"/>
              </a:lnSpc>
              <a:buNone/>
            </a:pPr>
            <a:r>
              <a:rPr lang="en-US" sz="1500" b="1" dirty="0">
                <a:solidFill>
                  <a:srgbClr val="15213F"/>
                </a:solidFill>
                <a:latin typeface="Inter Bold" pitchFamily="34" charset="0"/>
                <a:ea typeface="Inter Bold" pitchFamily="34" charset="-122"/>
                <a:cs typeface="Inter Bold" pitchFamily="34" charset="-120"/>
              </a:rPr>
              <a:t>Live Training for Leaders</a:t>
            </a:r>
            <a:endParaRPr lang="en-US" sz="1500" dirty="0"/>
          </a:p>
        </p:txBody>
      </p:sp>
      <p:sp>
        <p:nvSpPr>
          <p:cNvPr id="9" name="Text 5"/>
          <p:cNvSpPr/>
          <p:nvPr/>
        </p:nvSpPr>
        <p:spPr>
          <a:xfrm>
            <a:off x="1958578" y="3551634"/>
            <a:ext cx="5119926" cy="244197"/>
          </a:xfrm>
          <a:prstGeom prst="rect">
            <a:avLst/>
          </a:prstGeom>
          <a:noFill/>
          <a:ln/>
        </p:spPr>
        <p:txBody>
          <a:bodyPr wrap="none" lIns="0" tIns="0" rIns="0" bIns="0" rtlCol="0" anchor="t"/>
          <a:lstStyle/>
          <a:p>
            <a:pPr marL="0" indent="0" algn="l">
              <a:lnSpc>
                <a:spcPts val="1900"/>
              </a:lnSpc>
              <a:buNone/>
            </a:pPr>
            <a:r>
              <a:rPr lang="en-US" sz="1200" dirty="0">
                <a:solidFill>
                  <a:srgbClr val="15213F"/>
                </a:solidFill>
                <a:latin typeface="Inter" pitchFamily="34" charset="0"/>
                <a:ea typeface="Inter" pitchFamily="34" charset="-122"/>
                <a:cs typeface="Inter" pitchFamily="34" charset="-120"/>
              </a:rPr>
              <a:t>By Asif Rehmani, an industry expert</a:t>
            </a:r>
            <a:endParaRPr lang="en-US" sz="1200" dirty="0"/>
          </a:p>
        </p:txBody>
      </p:sp>
      <p:sp>
        <p:nvSpPr>
          <p:cNvPr id="10" name="Shape 6"/>
          <p:cNvSpPr/>
          <p:nvPr/>
        </p:nvSpPr>
        <p:spPr>
          <a:xfrm>
            <a:off x="7391400" y="2450783"/>
            <a:ext cx="5440561" cy="1505307"/>
          </a:xfrm>
          <a:prstGeom prst="roundRect">
            <a:avLst>
              <a:gd name="adj" fmla="val 4259"/>
            </a:avLst>
          </a:prstGeom>
          <a:solidFill>
            <a:srgbClr val="E9ECF2"/>
          </a:solidFill>
          <a:ln w="7620">
            <a:solidFill>
              <a:srgbClr val="3257B8"/>
            </a:solidFill>
            <a:prstDash val="solid"/>
          </a:ln>
        </p:spPr>
        <p:txBody>
          <a:bodyPr/>
          <a:lstStyle/>
          <a:p>
            <a:endParaRPr lang="en-US"/>
          </a:p>
        </p:txBody>
      </p:sp>
      <p:sp>
        <p:nvSpPr>
          <p:cNvPr id="11" name="Shape 7"/>
          <p:cNvSpPr/>
          <p:nvPr/>
        </p:nvSpPr>
        <p:spPr>
          <a:xfrm>
            <a:off x="7551658" y="2611041"/>
            <a:ext cx="457914" cy="457914"/>
          </a:xfrm>
          <a:prstGeom prst="roundRect">
            <a:avLst>
              <a:gd name="adj" fmla="val 19966818"/>
            </a:avLst>
          </a:prstGeom>
          <a:solidFill>
            <a:srgbClr val="3257B8"/>
          </a:solidFill>
          <a:ln/>
        </p:spPr>
        <p:txBody>
          <a:bodyPr/>
          <a:lstStyle/>
          <a:p>
            <a:endParaRPr lang="en-US"/>
          </a:p>
        </p:txBody>
      </p:sp>
      <p:pic>
        <p:nvPicPr>
          <p:cNvPr id="12"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77626" y="2736890"/>
            <a:ext cx="205978" cy="205978"/>
          </a:xfrm>
          <a:prstGeom prst="rect">
            <a:avLst/>
          </a:prstGeom>
        </p:spPr>
      </p:pic>
      <p:sp>
        <p:nvSpPr>
          <p:cNvPr id="13" name="Text 8"/>
          <p:cNvSpPr/>
          <p:nvPr/>
        </p:nvSpPr>
        <p:spPr>
          <a:xfrm>
            <a:off x="7551658" y="3221593"/>
            <a:ext cx="2697123" cy="238482"/>
          </a:xfrm>
          <a:prstGeom prst="rect">
            <a:avLst/>
          </a:prstGeom>
          <a:noFill/>
          <a:ln/>
        </p:spPr>
        <p:txBody>
          <a:bodyPr wrap="none" lIns="0" tIns="0" rIns="0" bIns="0" rtlCol="0" anchor="t"/>
          <a:lstStyle/>
          <a:p>
            <a:pPr marL="0" indent="0" algn="l">
              <a:lnSpc>
                <a:spcPts val="1850"/>
              </a:lnSpc>
              <a:buNone/>
            </a:pPr>
            <a:r>
              <a:rPr lang="en-US" sz="1500" b="1" dirty="0">
                <a:solidFill>
                  <a:srgbClr val="15213F"/>
                </a:solidFill>
                <a:latin typeface="Inter Bold" pitchFamily="34" charset="0"/>
                <a:ea typeface="Inter Bold" pitchFamily="34" charset="-122"/>
                <a:cs typeface="Inter Bold" pitchFamily="34" charset="-120"/>
              </a:rPr>
              <a:t>Multiple Curriculum Modules</a:t>
            </a:r>
            <a:endParaRPr lang="en-US" sz="1500" dirty="0"/>
          </a:p>
        </p:txBody>
      </p:sp>
      <p:sp>
        <p:nvSpPr>
          <p:cNvPr id="14" name="Text 9"/>
          <p:cNvSpPr/>
          <p:nvPr/>
        </p:nvSpPr>
        <p:spPr>
          <a:xfrm>
            <a:off x="7551658" y="3551634"/>
            <a:ext cx="5120045" cy="244197"/>
          </a:xfrm>
          <a:prstGeom prst="rect">
            <a:avLst/>
          </a:prstGeom>
          <a:noFill/>
          <a:ln/>
        </p:spPr>
        <p:txBody>
          <a:bodyPr wrap="none" lIns="0" tIns="0" rIns="0" bIns="0" rtlCol="0" anchor="t"/>
          <a:lstStyle/>
          <a:p>
            <a:pPr marL="0" indent="0" algn="l">
              <a:lnSpc>
                <a:spcPts val="1900"/>
              </a:lnSpc>
              <a:buNone/>
            </a:pPr>
            <a:r>
              <a:rPr lang="en-US" sz="1200" dirty="0">
                <a:solidFill>
                  <a:srgbClr val="15213F"/>
                </a:solidFill>
                <a:latin typeface="Inter" pitchFamily="34" charset="0"/>
                <a:ea typeface="Inter" pitchFamily="34" charset="-122"/>
                <a:cs typeface="Inter" pitchFamily="34" charset="-120"/>
              </a:rPr>
              <a:t>For internal Copilot training</a:t>
            </a:r>
            <a:endParaRPr lang="en-US" sz="1200" dirty="0"/>
          </a:p>
        </p:txBody>
      </p:sp>
      <p:sp>
        <p:nvSpPr>
          <p:cNvPr id="15" name="Shape 10"/>
          <p:cNvSpPr/>
          <p:nvPr/>
        </p:nvSpPr>
        <p:spPr>
          <a:xfrm>
            <a:off x="1798320" y="4108728"/>
            <a:ext cx="5440442" cy="1505307"/>
          </a:xfrm>
          <a:prstGeom prst="roundRect">
            <a:avLst>
              <a:gd name="adj" fmla="val 4259"/>
            </a:avLst>
          </a:prstGeom>
          <a:solidFill>
            <a:srgbClr val="E9ECF2"/>
          </a:solidFill>
          <a:ln w="7620">
            <a:solidFill>
              <a:srgbClr val="3257B8"/>
            </a:solidFill>
            <a:prstDash val="solid"/>
          </a:ln>
        </p:spPr>
        <p:txBody>
          <a:bodyPr/>
          <a:lstStyle/>
          <a:p>
            <a:endParaRPr lang="en-US"/>
          </a:p>
        </p:txBody>
      </p:sp>
      <p:sp>
        <p:nvSpPr>
          <p:cNvPr id="16" name="Shape 11"/>
          <p:cNvSpPr/>
          <p:nvPr/>
        </p:nvSpPr>
        <p:spPr>
          <a:xfrm>
            <a:off x="1958578" y="4268986"/>
            <a:ext cx="457914" cy="457914"/>
          </a:xfrm>
          <a:prstGeom prst="roundRect">
            <a:avLst>
              <a:gd name="adj" fmla="val 19966818"/>
            </a:avLst>
          </a:prstGeom>
          <a:solidFill>
            <a:srgbClr val="3257B8"/>
          </a:solidFill>
          <a:ln/>
        </p:spPr>
        <p:txBody>
          <a:bodyPr/>
          <a:lstStyle/>
          <a:p>
            <a:endParaRPr lang="en-US"/>
          </a:p>
        </p:txBody>
      </p:sp>
      <p:pic>
        <p:nvPicPr>
          <p:cNvPr id="17"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84546" y="4394835"/>
            <a:ext cx="205978" cy="205978"/>
          </a:xfrm>
          <a:prstGeom prst="rect">
            <a:avLst/>
          </a:prstGeom>
        </p:spPr>
      </p:pic>
      <p:sp>
        <p:nvSpPr>
          <p:cNvPr id="18" name="Text 12"/>
          <p:cNvSpPr/>
          <p:nvPr/>
        </p:nvSpPr>
        <p:spPr>
          <a:xfrm>
            <a:off x="1958578" y="4879538"/>
            <a:ext cx="2437924" cy="238482"/>
          </a:xfrm>
          <a:prstGeom prst="rect">
            <a:avLst/>
          </a:prstGeom>
          <a:noFill/>
          <a:ln/>
        </p:spPr>
        <p:txBody>
          <a:bodyPr wrap="none" lIns="0" tIns="0" rIns="0" bIns="0" rtlCol="0" anchor="t"/>
          <a:lstStyle/>
          <a:p>
            <a:pPr marL="0" indent="0" algn="l">
              <a:lnSpc>
                <a:spcPts val="1850"/>
              </a:lnSpc>
              <a:buNone/>
            </a:pPr>
            <a:r>
              <a:rPr lang="en-US" sz="1500" b="1" dirty="0">
                <a:solidFill>
                  <a:srgbClr val="15213F"/>
                </a:solidFill>
                <a:latin typeface="Inter Bold" pitchFamily="34" charset="0"/>
                <a:ea typeface="Inter Bold" pitchFamily="34" charset="-122"/>
                <a:cs typeface="Inter Bold" pitchFamily="34" charset="-120"/>
              </a:rPr>
              <a:t>Dozens of Training Videos</a:t>
            </a:r>
            <a:endParaRPr lang="en-US" sz="1500" dirty="0"/>
          </a:p>
        </p:txBody>
      </p:sp>
      <p:sp>
        <p:nvSpPr>
          <p:cNvPr id="19" name="Text 13"/>
          <p:cNvSpPr/>
          <p:nvPr/>
        </p:nvSpPr>
        <p:spPr>
          <a:xfrm>
            <a:off x="1958578" y="5209580"/>
            <a:ext cx="5119926" cy="244197"/>
          </a:xfrm>
          <a:prstGeom prst="rect">
            <a:avLst/>
          </a:prstGeom>
          <a:noFill/>
          <a:ln/>
        </p:spPr>
        <p:txBody>
          <a:bodyPr wrap="none" lIns="0" tIns="0" rIns="0" bIns="0" rtlCol="0" anchor="t"/>
          <a:lstStyle/>
          <a:p>
            <a:pPr marL="0" indent="0" algn="l">
              <a:lnSpc>
                <a:spcPts val="1900"/>
              </a:lnSpc>
              <a:buNone/>
            </a:pPr>
            <a:r>
              <a:rPr lang="en-US" sz="1200" dirty="0">
                <a:solidFill>
                  <a:srgbClr val="15213F"/>
                </a:solidFill>
                <a:latin typeface="Inter" pitchFamily="34" charset="0"/>
                <a:ea typeface="Inter" pitchFamily="34" charset="-122"/>
                <a:cs typeface="Inter" pitchFamily="34" charset="-120"/>
              </a:rPr>
              <a:t>On-demand learning for all skill levels</a:t>
            </a:r>
            <a:endParaRPr lang="en-US" sz="1200" dirty="0"/>
          </a:p>
        </p:txBody>
      </p:sp>
      <p:sp>
        <p:nvSpPr>
          <p:cNvPr id="20" name="Shape 14"/>
          <p:cNvSpPr/>
          <p:nvPr/>
        </p:nvSpPr>
        <p:spPr>
          <a:xfrm>
            <a:off x="7391400" y="4108728"/>
            <a:ext cx="5440561" cy="1505307"/>
          </a:xfrm>
          <a:prstGeom prst="roundRect">
            <a:avLst>
              <a:gd name="adj" fmla="val 4259"/>
            </a:avLst>
          </a:prstGeom>
          <a:solidFill>
            <a:srgbClr val="E9ECF2"/>
          </a:solidFill>
          <a:ln w="7620">
            <a:solidFill>
              <a:srgbClr val="3257B8"/>
            </a:solidFill>
            <a:prstDash val="solid"/>
          </a:ln>
        </p:spPr>
        <p:txBody>
          <a:bodyPr/>
          <a:lstStyle/>
          <a:p>
            <a:endParaRPr lang="en-US"/>
          </a:p>
        </p:txBody>
      </p:sp>
      <p:sp>
        <p:nvSpPr>
          <p:cNvPr id="21" name="Shape 15"/>
          <p:cNvSpPr/>
          <p:nvPr/>
        </p:nvSpPr>
        <p:spPr>
          <a:xfrm>
            <a:off x="7551658" y="4268986"/>
            <a:ext cx="457914" cy="457914"/>
          </a:xfrm>
          <a:prstGeom prst="roundRect">
            <a:avLst>
              <a:gd name="adj" fmla="val 19966818"/>
            </a:avLst>
          </a:prstGeom>
          <a:solidFill>
            <a:srgbClr val="3257B8"/>
          </a:solidFill>
          <a:ln/>
        </p:spPr>
        <p:txBody>
          <a:bodyPr/>
          <a:lstStyle/>
          <a:p>
            <a:endParaRPr lang="en-US"/>
          </a:p>
        </p:txBody>
      </p:sp>
      <p:pic>
        <p:nvPicPr>
          <p:cNvPr id="22"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77626" y="4394835"/>
            <a:ext cx="205978" cy="205978"/>
          </a:xfrm>
          <a:prstGeom prst="rect">
            <a:avLst/>
          </a:prstGeom>
        </p:spPr>
      </p:pic>
      <p:sp>
        <p:nvSpPr>
          <p:cNvPr id="23" name="Text 16"/>
          <p:cNvSpPr/>
          <p:nvPr/>
        </p:nvSpPr>
        <p:spPr>
          <a:xfrm>
            <a:off x="7551658" y="4879538"/>
            <a:ext cx="3219450" cy="238482"/>
          </a:xfrm>
          <a:prstGeom prst="rect">
            <a:avLst/>
          </a:prstGeom>
          <a:noFill/>
          <a:ln/>
        </p:spPr>
        <p:txBody>
          <a:bodyPr wrap="none" lIns="0" tIns="0" rIns="0" bIns="0" rtlCol="0" anchor="t"/>
          <a:lstStyle/>
          <a:p>
            <a:pPr marL="0" indent="0" algn="l">
              <a:lnSpc>
                <a:spcPts val="1850"/>
              </a:lnSpc>
              <a:buNone/>
            </a:pPr>
            <a:r>
              <a:rPr lang="en-US" sz="1500" b="1" dirty="0">
                <a:solidFill>
                  <a:srgbClr val="15213F"/>
                </a:solidFill>
                <a:latin typeface="Inter Bold" pitchFamily="34" charset="0"/>
                <a:ea typeface="Inter Bold" pitchFamily="34" charset="-122"/>
                <a:cs typeface="Inter Bold" pitchFamily="34" charset="-120"/>
              </a:rPr>
              <a:t>90-Day Copilot Adoption Playbook</a:t>
            </a:r>
            <a:endParaRPr lang="en-US" sz="1500" dirty="0"/>
          </a:p>
        </p:txBody>
      </p:sp>
      <p:sp>
        <p:nvSpPr>
          <p:cNvPr id="24" name="Text 17"/>
          <p:cNvSpPr/>
          <p:nvPr/>
        </p:nvSpPr>
        <p:spPr>
          <a:xfrm>
            <a:off x="7551658" y="5209580"/>
            <a:ext cx="5120045" cy="244197"/>
          </a:xfrm>
          <a:prstGeom prst="rect">
            <a:avLst/>
          </a:prstGeom>
          <a:noFill/>
          <a:ln/>
        </p:spPr>
        <p:txBody>
          <a:bodyPr wrap="none" lIns="0" tIns="0" rIns="0" bIns="0" rtlCol="0" anchor="t"/>
          <a:lstStyle/>
          <a:p>
            <a:pPr marL="0" indent="0" algn="l">
              <a:lnSpc>
                <a:spcPts val="1900"/>
              </a:lnSpc>
              <a:buNone/>
            </a:pPr>
            <a:r>
              <a:rPr lang="en-US" sz="1200" dirty="0">
                <a:solidFill>
                  <a:srgbClr val="15213F"/>
                </a:solidFill>
                <a:latin typeface="Inter" pitchFamily="34" charset="0"/>
                <a:ea typeface="Inter" pitchFamily="34" charset="-122"/>
                <a:cs typeface="Inter" pitchFamily="34" charset="-120"/>
              </a:rPr>
              <a:t>Structured guidance for rapid integration</a:t>
            </a:r>
            <a:endParaRPr lang="en-US" sz="1200" dirty="0"/>
          </a:p>
        </p:txBody>
      </p:sp>
      <p:sp>
        <p:nvSpPr>
          <p:cNvPr id="25" name="Text 18"/>
          <p:cNvSpPr/>
          <p:nvPr/>
        </p:nvSpPr>
        <p:spPr>
          <a:xfrm>
            <a:off x="1798320" y="5923002"/>
            <a:ext cx="6053733" cy="244197"/>
          </a:xfrm>
          <a:prstGeom prst="rect">
            <a:avLst/>
          </a:prstGeom>
          <a:noFill/>
          <a:ln/>
        </p:spPr>
        <p:txBody>
          <a:bodyPr wrap="none" lIns="0" tIns="0" rIns="0" bIns="0" rtlCol="0" anchor="t"/>
          <a:lstStyle/>
          <a:p>
            <a:pPr marL="0" indent="0" algn="l">
              <a:lnSpc>
                <a:spcPts val="1900"/>
              </a:lnSpc>
              <a:buNone/>
            </a:pPr>
            <a:endParaRPr lang="en-US" sz="1200" dirty="0"/>
          </a:p>
        </p:txBody>
      </p:sp>
      <p:sp>
        <p:nvSpPr>
          <p:cNvPr id="26" name="Text 19"/>
          <p:cNvSpPr/>
          <p:nvPr/>
        </p:nvSpPr>
        <p:spPr>
          <a:xfrm>
            <a:off x="1798320" y="6319838"/>
            <a:ext cx="6053733" cy="572214"/>
          </a:xfrm>
          <a:prstGeom prst="rect">
            <a:avLst/>
          </a:prstGeom>
          <a:noFill/>
          <a:ln/>
        </p:spPr>
        <p:txBody>
          <a:bodyPr wrap="square" lIns="0" tIns="0" rIns="0" bIns="0" rtlCol="0" anchor="t"/>
          <a:lstStyle/>
          <a:p>
            <a:pPr marL="0" indent="0" algn="l">
              <a:lnSpc>
                <a:spcPts val="2250"/>
              </a:lnSpc>
              <a:buNone/>
            </a:pPr>
            <a:r>
              <a:rPr lang="en-US" sz="1800" b="1" dirty="0">
                <a:solidFill>
                  <a:srgbClr val="3257B8"/>
                </a:solidFill>
                <a:latin typeface="Inter Bold" pitchFamily="34" charset="0"/>
                <a:ea typeface="Inter Bold" pitchFamily="34" charset="-122"/>
                <a:cs typeface="Inter Bold" pitchFamily="34" charset="-120"/>
              </a:rPr>
              <a:t>Unleash Your Team's Potential: </a:t>
            </a:r>
            <a:r>
              <a:rPr lang="en-US" sz="1800" b="1" u="sng" dirty="0">
                <a:solidFill>
                  <a:srgbClr val="3257B8"/>
                </a:solidFill>
                <a:latin typeface="Inter Bold" pitchFamily="34" charset="0"/>
                <a:ea typeface="Inter Bold" pitchFamily="34" charset="-122"/>
                <a:cs typeface="Inter Bold" pitchFamily="34" charset="-120"/>
                <a:hlinkClick r:id="rId12">
                  <a:extLst>
                    <a:ext uri="{A12FA001-AC4F-418D-AE19-62706E023703}">
                      <ahyp:hlinkClr xmlns:ahyp="http://schemas.microsoft.com/office/drawing/2018/hyperlinkcolor" val="tx"/>
                    </a:ext>
                  </a:extLst>
                </a:hlinkClick>
              </a:rPr>
              <a:t>CopilotTrainingPackage.com</a:t>
            </a:r>
            <a:endParaRPr lang="en-US" sz="1800" dirty="0"/>
          </a:p>
        </p:txBody>
      </p:sp>
      <p:sp>
        <p:nvSpPr>
          <p:cNvPr id="28" name="Text 21"/>
          <p:cNvSpPr/>
          <p:nvPr/>
        </p:nvSpPr>
        <p:spPr>
          <a:xfrm>
            <a:off x="8232100" y="6990159"/>
            <a:ext cx="2117408" cy="244197"/>
          </a:xfrm>
          <a:prstGeom prst="rect">
            <a:avLst/>
          </a:prstGeom>
          <a:noFill/>
          <a:ln/>
        </p:spPr>
        <p:txBody>
          <a:bodyPr wrap="none" lIns="0" tIns="0" rIns="0" bIns="0" rtlCol="0" anchor="t"/>
          <a:lstStyle/>
          <a:p>
            <a:pPr marL="0" indent="0" algn="l">
              <a:lnSpc>
                <a:spcPts val="1900"/>
              </a:lnSpc>
              <a:buNone/>
            </a:pPr>
            <a:endParaRPr lang="en-US" sz="1200" dirty="0"/>
          </a:p>
        </p:txBody>
      </p:sp>
      <p:sp>
        <p:nvSpPr>
          <p:cNvPr id="30" name="Text 22"/>
          <p:cNvSpPr/>
          <p:nvPr/>
        </p:nvSpPr>
        <p:spPr>
          <a:xfrm>
            <a:off x="10729555" y="7431762"/>
            <a:ext cx="2117408" cy="244197"/>
          </a:xfrm>
          <a:prstGeom prst="rect">
            <a:avLst/>
          </a:prstGeom>
          <a:noFill/>
          <a:ln/>
        </p:spPr>
        <p:txBody>
          <a:bodyPr wrap="none" lIns="0" tIns="0" rIns="0" bIns="0" rtlCol="0" anchor="t"/>
          <a:lstStyle/>
          <a:p>
            <a:pPr marL="0" indent="0" algn="l">
              <a:lnSpc>
                <a:spcPts val="1900"/>
              </a:lnSpc>
              <a:buNone/>
            </a:pPr>
            <a:endParaRPr lang="en-US" sz="1200" dirty="0"/>
          </a:p>
        </p:txBody>
      </p:sp>
      <p:pic>
        <p:nvPicPr>
          <p:cNvPr id="27" name="Picture 26">
            <a:extLst>
              <a:ext uri="{FF2B5EF4-FFF2-40B4-BE49-F238E27FC236}">
                <a16:creationId xmlns:a16="http://schemas.microsoft.com/office/drawing/2014/main" id="{790F6A5E-29F8-CD18-9453-BF274B0A2B5D}"/>
              </a:ext>
            </a:extLst>
          </p:cNvPr>
          <p:cNvPicPr>
            <a:picLocks noChangeAspect="1"/>
          </p:cNvPicPr>
          <p:nvPr/>
        </p:nvPicPr>
        <p:blipFill>
          <a:blip r:embed="rId13"/>
          <a:stretch>
            <a:fillRect/>
          </a:stretch>
        </p:blipFill>
        <p:spPr>
          <a:xfrm>
            <a:off x="11116746" y="5857279"/>
            <a:ext cx="1715215" cy="1715215"/>
          </a:xfrm>
          <a:prstGeom prst="rect">
            <a:avLst/>
          </a:prstGeom>
        </p:spPr>
      </p:pic>
      <p:sp>
        <p:nvSpPr>
          <p:cNvPr id="29" name="TextBox 28">
            <a:extLst>
              <a:ext uri="{FF2B5EF4-FFF2-40B4-BE49-F238E27FC236}">
                <a16:creationId xmlns:a16="http://schemas.microsoft.com/office/drawing/2014/main" id="{2B62F035-A197-BC44-A974-868539BA36BA}"/>
              </a:ext>
            </a:extLst>
          </p:cNvPr>
          <p:cNvSpPr txBox="1"/>
          <p:nvPr/>
        </p:nvSpPr>
        <p:spPr>
          <a:xfrm>
            <a:off x="11116746" y="7594699"/>
            <a:ext cx="2042399" cy="369332"/>
          </a:xfrm>
          <a:prstGeom prst="rect">
            <a:avLst/>
          </a:prstGeom>
          <a:noFill/>
        </p:spPr>
        <p:txBody>
          <a:bodyPr wrap="square" rtlCol="0">
            <a:spAutoFit/>
          </a:bodyPr>
          <a:lstStyle/>
          <a:p>
            <a:r>
              <a:rPr lang="en-US" b="1" dirty="0">
                <a:solidFill>
                  <a:srgbClr val="0070C0"/>
                </a:solidFill>
              </a:rPr>
              <a:t>Connect with me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par>
                                <p:cTn id="59" presetID="10"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par>
                                <p:cTn id="76" presetID="10" presetClass="entr" presetSubtype="0" fill="hold"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500"/>
                                        <p:tgtEl>
                                          <p:spTgt spid="2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500"/>
                                        <p:tgtEl>
                                          <p:spTgt spid="2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1" grpId="0" animBg="1"/>
      <p:bldP spid="13" grpId="0" animBg="1"/>
      <p:bldP spid="14" grpId="0" animBg="1"/>
      <p:bldP spid="15" grpId="0" animBg="1"/>
      <p:bldP spid="16" grpId="0" animBg="1"/>
      <p:bldP spid="18" grpId="0" animBg="1"/>
      <p:bldP spid="19" grpId="0" animBg="1"/>
      <p:bldP spid="20" grpId="0" animBg="1"/>
      <p:bldP spid="21" grpId="0" animBg="1"/>
      <p:bldP spid="23" grpId="0" animBg="1"/>
      <p:bldP spid="24" grpId="0" animBg="1"/>
      <p:bldP spid="26" grpId="0" animBg="1"/>
      <p:bldP spid="30" grpId="0" animBg="1"/>
      <p:bldP spid="2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336</TotalTime>
  <Words>2831</Words>
  <Application>Microsoft Office PowerPoint</Application>
  <PresentationFormat>Custom</PresentationFormat>
  <Paragraphs>126</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Inter</vt:lpstr>
      <vt:lpstr>Inter Bold</vt:lpstr>
      <vt:lpstr>Inter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Asif Rehmani</cp:lastModifiedBy>
  <cp:revision>1</cp:revision>
  <dcterms:created xsi:type="dcterms:W3CDTF">2026-01-14T18:29:09Z</dcterms:created>
  <dcterms:modified xsi:type="dcterms:W3CDTF">2026-03-15T15:36:20Z</dcterms:modified>
</cp:coreProperties>
</file>