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4" r:id="rId3"/>
  </p:sldMasterIdLst>
  <p:notesMasterIdLst>
    <p:notesMasterId r:id="rId44"/>
  </p:notesMasterIdLst>
  <p:sldIdLst>
    <p:sldId id="2145706446" r:id="rId4"/>
    <p:sldId id="256" r:id="rId5"/>
    <p:sldId id="2255" r:id="rId6"/>
    <p:sldId id="276" r:id="rId7"/>
    <p:sldId id="261" r:id="rId8"/>
    <p:sldId id="257" r:id="rId9"/>
    <p:sldId id="258" r:id="rId10"/>
    <p:sldId id="267" r:id="rId11"/>
    <p:sldId id="260" r:id="rId12"/>
    <p:sldId id="259" r:id="rId13"/>
    <p:sldId id="268" r:id="rId14"/>
    <p:sldId id="2256" r:id="rId15"/>
    <p:sldId id="269" r:id="rId16"/>
    <p:sldId id="264" r:id="rId17"/>
    <p:sldId id="265" r:id="rId18"/>
    <p:sldId id="270" r:id="rId19"/>
    <p:sldId id="271" r:id="rId20"/>
    <p:sldId id="272" r:id="rId21"/>
    <p:sldId id="274" r:id="rId22"/>
    <p:sldId id="273" r:id="rId23"/>
    <p:sldId id="262" r:id="rId24"/>
    <p:sldId id="275" r:id="rId25"/>
    <p:sldId id="2145706447" r:id="rId26"/>
    <p:sldId id="2145706448" r:id="rId27"/>
    <p:sldId id="2145706449" r:id="rId28"/>
    <p:sldId id="2145706450" r:id="rId29"/>
    <p:sldId id="2145706461" r:id="rId30"/>
    <p:sldId id="2145706451" r:id="rId31"/>
    <p:sldId id="2145706452" r:id="rId32"/>
    <p:sldId id="2145706453" r:id="rId33"/>
    <p:sldId id="2145706458" r:id="rId34"/>
    <p:sldId id="2145706454" r:id="rId35"/>
    <p:sldId id="2145706455" r:id="rId36"/>
    <p:sldId id="2145706456" r:id="rId37"/>
    <p:sldId id="2145706457" r:id="rId38"/>
    <p:sldId id="2145706459" r:id="rId39"/>
    <p:sldId id="2145706460" r:id="rId40"/>
    <p:sldId id="2145706462" r:id="rId41"/>
    <p:sldId id="2145706463" r:id="rId42"/>
    <p:sldId id="2145706464"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22CA942-4F93-48D5-9AF6-9E58584CECFA}">
          <p14:sldIdLst>
            <p14:sldId id="2145706446"/>
            <p14:sldId id="256"/>
            <p14:sldId id="2255"/>
            <p14:sldId id="276"/>
            <p14:sldId id="261"/>
            <p14:sldId id="257"/>
            <p14:sldId id="258"/>
            <p14:sldId id="267"/>
            <p14:sldId id="260"/>
            <p14:sldId id="259"/>
            <p14:sldId id="268"/>
            <p14:sldId id="2256"/>
            <p14:sldId id="269"/>
            <p14:sldId id="264"/>
            <p14:sldId id="265"/>
            <p14:sldId id="270"/>
            <p14:sldId id="271"/>
            <p14:sldId id="272"/>
            <p14:sldId id="274"/>
            <p14:sldId id="273"/>
            <p14:sldId id="262"/>
            <p14:sldId id="275"/>
          </p14:sldIdLst>
        </p14:section>
        <p14:section name="Reflective Questions" id="{E0F21F65-065C-445A-A45D-C74741F9DEDA}">
          <p14:sldIdLst>
            <p14:sldId id="2145706447"/>
            <p14:sldId id="2145706448"/>
            <p14:sldId id="2145706449"/>
            <p14:sldId id="2145706450"/>
            <p14:sldId id="2145706461"/>
            <p14:sldId id="2145706451"/>
            <p14:sldId id="2145706452"/>
            <p14:sldId id="2145706453"/>
            <p14:sldId id="2145706458"/>
            <p14:sldId id="2145706454"/>
            <p14:sldId id="2145706455"/>
            <p14:sldId id="2145706456"/>
            <p14:sldId id="2145706457"/>
            <p14:sldId id="2145706459"/>
            <p14:sldId id="2145706460"/>
            <p14:sldId id="2145706462"/>
            <p14:sldId id="2145706463"/>
            <p14:sldId id="21457064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C53E5F-6DF5-4042-A4FE-02220B4E6571}" v="44" dt="2025-11-06T14:07:31.9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017" autoAdjust="0"/>
  </p:normalViewPr>
  <p:slideViewPr>
    <p:cSldViewPr snapToGrid="0">
      <p:cViewPr>
        <p:scale>
          <a:sx n="50" d="100"/>
          <a:sy n="50" d="100"/>
        </p:scale>
        <p:origin x="1260" y="264"/>
      </p:cViewPr>
      <p:guideLst/>
    </p:cSldViewPr>
  </p:slideViewPr>
  <p:notesTextViewPr>
    <p:cViewPr>
      <p:scale>
        <a:sx n="1" d="1"/>
        <a:sy n="1" d="1"/>
      </p:scale>
      <p:origin x="0" y="0"/>
    </p:cViewPr>
  </p:notesTextViewPr>
  <p:sorterViewPr>
    <p:cViewPr>
      <p:scale>
        <a:sx n="100" d="100"/>
        <a:sy n="100" d="100"/>
      </p:scale>
      <p:origin x="0" y="-814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ableStyles" Target="tableStyle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viewProps" Target="viewProps.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if Rehmani" userId="e3bc34669d675361" providerId="LiveId" clId="{F153A294-7029-402A-AA10-A17168DA7AC6}"/>
    <pc:docChg chg="undo custSel addSld delSld modSld sldOrd addSection modSection">
      <pc:chgData name="Asif Rehmani" userId="e3bc34669d675361" providerId="LiveId" clId="{F153A294-7029-402A-AA10-A17168DA7AC6}" dt="2025-11-06T14:07:31.983" v="687" actId="207"/>
      <pc:docMkLst>
        <pc:docMk/>
      </pc:docMkLst>
      <pc:sldChg chg="ord">
        <pc:chgData name="Asif Rehmani" userId="e3bc34669d675361" providerId="LiveId" clId="{F153A294-7029-402A-AA10-A17168DA7AC6}" dt="2025-11-06T14:05:48.552" v="681"/>
        <pc:sldMkLst>
          <pc:docMk/>
          <pc:sldMk cId="2216600575" sldId="258"/>
        </pc:sldMkLst>
      </pc:sldChg>
      <pc:sldChg chg="modSp mod">
        <pc:chgData name="Asif Rehmani" userId="e3bc34669d675361" providerId="LiveId" clId="{F153A294-7029-402A-AA10-A17168DA7AC6}" dt="2025-11-06T03:56:57.222" v="563" actId="20577"/>
        <pc:sldMkLst>
          <pc:docMk/>
          <pc:sldMk cId="4099602834" sldId="261"/>
        </pc:sldMkLst>
        <pc:spChg chg="mod">
          <ac:chgData name="Asif Rehmani" userId="e3bc34669d675361" providerId="LiveId" clId="{F153A294-7029-402A-AA10-A17168DA7AC6}" dt="2025-11-06T03:56:57.222" v="563" actId="20577"/>
          <ac:spMkLst>
            <pc:docMk/>
            <pc:sldMk cId="4099602834" sldId="261"/>
            <ac:spMk id="2" creationId="{85B025A4-B824-420A-2C01-A9EE6EABD61C}"/>
          </ac:spMkLst>
        </pc:spChg>
      </pc:sldChg>
      <pc:sldChg chg="modSp mod">
        <pc:chgData name="Asif Rehmani" userId="e3bc34669d675361" providerId="LiveId" clId="{F153A294-7029-402A-AA10-A17168DA7AC6}" dt="2025-11-06T14:06:59.310" v="686" actId="20577"/>
        <pc:sldMkLst>
          <pc:docMk/>
          <pc:sldMk cId="2138764275" sldId="262"/>
        </pc:sldMkLst>
        <pc:spChg chg="mod">
          <ac:chgData name="Asif Rehmani" userId="e3bc34669d675361" providerId="LiveId" clId="{F153A294-7029-402A-AA10-A17168DA7AC6}" dt="2025-11-06T14:06:59.310" v="686" actId="20577"/>
          <ac:spMkLst>
            <pc:docMk/>
            <pc:sldMk cId="2138764275" sldId="262"/>
            <ac:spMk id="2" creationId="{F51670E8-F68E-550E-E973-50E0A5BCAB42}"/>
          </ac:spMkLst>
        </pc:spChg>
      </pc:sldChg>
      <pc:sldChg chg="modNotesTx">
        <pc:chgData name="Asif Rehmani" userId="e3bc34669d675361" providerId="LiveId" clId="{F153A294-7029-402A-AA10-A17168DA7AC6}" dt="2025-11-06T13:54:21.337" v="679" actId="20577"/>
        <pc:sldMkLst>
          <pc:docMk/>
          <pc:sldMk cId="266058251" sldId="269"/>
        </pc:sldMkLst>
      </pc:sldChg>
      <pc:sldChg chg="modSp mod">
        <pc:chgData name="Asif Rehmani" userId="e3bc34669d675361" providerId="LiveId" clId="{F153A294-7029-402A-AA10-A17168DA7AC6}" dt="2025-10-31T10:58:49.794" v="514" actId="20577"/>
        <pc:sldMkLst>
          <pc:docMk/>
          <pc:sldMk cId="4223267956" sldId="270"/>
        </pc:sldMkLst>
        <pc:spChg chg="mod">
          <ac:chgData name="Asif Rehmani" userId="e3bc34669d675361" providerId="LiveId" clId="{F153A294-7029-402A-AA10-A17168DA7AC6}" dt="2025-10-31T10:58:49.794" v="514" actId="20577"/>
          <ac:spMkLst>
            <pc:docMk/>
            <pc:sldMk cId="4223267956" sldId="270"/>
            <ac:spMk id="3" creationId="{DF4D6835-B758-E67E-4E56-88F1363EE36A}"/>
          </ac:spMkLst>
        </pc:spChg>
      </pc:sldChg>
      <pc:sldChg chg="modNotesTx">
        <pc:chgData name="Asif Rehmani" userId="e3bc34669d675361" providerId="LiveId" clId="{F153A294-7029-402A-AA10-A17168DA7AC6}" dt="2025-10-31T11:09:16.708" v="521" actId="20577"/>
        <pc:sldMkLst>
          <pc:docMk/>
          <pc:sldMk cId="641049785" sldId="271"/>
        </pc:sldMkLst>
      </pc:sldChg>
      <pc:sldChg chg="modSp">
        <pc:chgData name="Asif Rehmani" userId="e3bc34669d675361" providerId="LiveId" clId="{F153A294-7029-402A-AA10-A17168DA7AC6}" dt="2025-11-06T14:07:31.983" v="687" actId="207"/>
        <pc:sldMkLst>
          <pc:docMk/>
          <pc:sldMk cId="2025788643" sldId="275"/>
        </pc:sldMkLst>
        <pc:spChg chg="mod">
          <ac:chgData name="Asif Rehmani" userId="e3bc34669d675361" providerId="LiveId" clId="{F153A294-7029-402A-AA10-A17168DA7AC6}" dt="2025-11-06T14:07:31.983" v="687" actId="207"/>
          <ac:spMkLst>
            <pc:docMk/>
            <pc:sldMk cId="2025788643" sldId="275"/>
            <ac:spMk id="3" creationId="{F290C200-9EAB-0BC5-0A35-F999B7349D1A}"/>
          </ac:spMkLst>
        </pc:spChg>
      </pc:sldChg>
      <pc:sldChg chg="modSp new del mod modTransition">
        <pc:chgData name="Asif Rehmani" userId="e3bc34669d675361" providerId="LiveId" clId="{F153A294-7029-402A-AA10-A17168DA7AC6}" dt="2025-11-06T03:59:40.976" v="564" actId="47"/>
        <pc:sldMkLst>
          <pc:docMk/>
          <pc:sldMk cId="2840757971" sldId="277"/>
        </pc:sldMkLst>
      </pc:sldChg>
      <pc:sldChg chg="add mod modShow">
        <pc:chgData name="Asif Rehmani" userId="e3bc34669d675361" providerId="LiveId" clId="{F153A294-7029-402A-AA10-A17168DA7AC6}" dt="2025-10-31T09:53:39.506" v="484" actId="729"/>
        <pc:sldMkLst>
          <pc:docMk/>
          <pc:sldMk cId="3268929826" sldId="2256"/>
        </pc:sldMkLst>
      </pc:sldChg>
      <pc:sldChg chg="modSp new del mod">
        <pc:chgData name="Asif Rehmani" userId="e3bc34669d675361" providerId="LiveId" clId="{F153A294-7029-402A-AA10-A17168DA7AC6}" dt="2025-11-06T03:48:35.993" v="562" actId="47"/>
        <pc:sldMkLst>
          <pc:docMk/>
          <pc:sldMk cId="1390259354" sldId="2257"/>
        </pc:sldMkLst>
      </pc:sldChg>
      <pc:sldChg chg="add">
        <pc:chgData name="Asif Rehmani" userId="e3bc34669d675361" providerId="LiveId" clId="{F153A294-7029-402A-AA10-A17168DA7AC6}" dt="2025-11-06T03:48:33.875" v="561"/>
        <pc:sldMkLst>
          <pc:docMk/>
          <pc:sldMk cId="3466055910" sldId="2145706446"/>
        </pc:sldMkLst>
      </pc:sldChg>
      <pc:sldChg chg="modSp new mod">
        <pc:chgData name="Asif Rehmani" userId="e3bc34669d675361" providerId="LiveId" clId="{F153A294-7029-402A-AA10-A17168DA7AC6}" dt="2025-11-06T13:45:14.665" v="592" actId="27636"/>
        <pc:sldMkLst>
          <pc:docMk/>
          <pc:sldMk cId="1285723030" sldId="2145706447"/>
        </pc:sldMkLst>
        <pc:spChg chg="mod">
          <ac:chgData name="Asif Rehmani" userId="e3bc34669d675361" providerId="LiveId" clId="{F153A294-7029-402A-AA10-A17168DA7AC6}" dt="2025-11-06T13:45:14.665" v="592" actId="27636"/>
          <ac:spMkLst>
            <pc:docMk/>
            <pc:sldMk cId="1285723030" sldId="2145706447"/>
            <ac:spMk id="2" creationId="{B3E424E4-1AE4-3F78-0C5A-033CD11D050E}"/>
          </ac:spMkLst>
        </pc:spChg>
      </pc:sldChg>
      <pc:sldChg chg="modSp new mod">
        <pc:chgData name="Asif Rehmani" userId="e3bc34669d675361" providerId="LiveId" clId="{F153A294-7029-402A-AA10-A17168DA7AC6}" dt="2025-11-06T13:45:44.908" v="595" actId="27636"/>
        <pc:sldMkLst>
          <pc:docMk/>
          <pc:sldMk cId="1695106788" sldId="2145706448"/>
        </pc:sldMkLst>
        <pc:spChg chg="mod">
          <ac:chgData name="Asif Rehmani" userId="e3bc34669d675361" providerId="LiveId" clId="{F153A294-7029-402A-AA10-A17168DA7AC6}" dt="2025-11-06T13:45:44.908" v="595" actId="27636"/>
          <ac:spMkLst>
            <pc:docMk/>
            <pc:sldMk cId="1695106788" sldId="2145706448"/>
            <ac:spMk id="2" creationId="{DE9E2B60-C74E-3B3C-5A42-FD928B3383C8}"/>
          </ac:spMkLst>
        </pc:spChg>
      </pc:sldChg>
      <pc:sldChg chg="modSp new mod">
        <pc:chgData name="Asif Rehmani" userId="e3bc34669d675361" providerId="LiveId" clId="{F153A294-7029-402A-AA10-A17168DA7AC6}" dt="2025-11-06T13:46:11.684" v="622" actId="20577"/>
        <pc:sldMkLst>
          <pc:docMk/>
          <pc:sldMk cId="1508500896" sldId="2145706449"/>
        </pc:sldMkLst>
        <pc:spChg chg="mod">
          <ac:chgData name="Asif Rehmani" userId="e3bc34669d675361" providerId="LiveId" clId="{F153A294-7029-402A-AA10-A17168DA7AC6}" dt="2025-11-06T13:46:11.684" v="622" actId="20577"/>
          <ac:spMkLst>
            <pc:docMk/>
            <pc:sldMk cId="1508500896" sldId="2145706449"/>
            <ac:spMk id="2" creationId="{ABD184D2-54D6-66D2-1C87-4BF7A4C3A197}"/>
          </ac:spMkLst>
        </pc:spChg>
      </pc:sldChg>
      <pc:sldChg chg="modSp new">
        <pc:chgData name="Asif Rehmani" userId="e3bc34669d675361" providerId="LiveId" clId="{F153A294-7029-402A-AA10-A17168DA7AC6}" dt="2025-11-06T13:46:27.672" v="624"/>
        <pc:sldMkLst>
          <pc:docMk/>
          <pc:sldMk cId="3349686918" sldId="2145706450"/>
        </pc:sldMkLst>
        <pc:spChg chg="mod">
          <ac:chgData name="Asif Rehmani" userId="e3bc34669d675361" providerId="LiveId" clId="{F153A294-7029-402A-AA10-A17168DA7AC6}" dt="2025-11-06T13:46:27.672" v="624"/>
          <ac:spMkLst>
            <pc:docMk/>
            <pc:sldMk cId="3349686918" sldId="2145706450"/>
            <ac:spMk id="2" creationId="{76742E8A-73A2-327E-601E-0916921EA885}"/>
          </ac:spMkLst>
        </pc:spChg>
      </pc:sldChg>
      <pc:sldChg chg="modSp new mod">
        <pc:chgData name="Asif Rehmani" userId="e3bc34669d675361" providerId="LiveId" clId="{F153A294-7029-402A-AA10-A17168DA7AC6}" dt="2025-11-06T13:47:15.696" v="628" actId="27636"/>
        <pc:sldMkLst>
          <pc:docMk/>
          <pc:sldMk cId="2451816250" sldId="2145706451"/>
        </pc:sldMkLst>
        <pc:spChg chg="mod">
          <ac:chgData name="Asif Rehmani" userId="e3bc34669d675361" providerId="LiveId" clId="{F153A294-7029-402A-AA10-A17168DA7AC6}" dt="2025-11-06T13:47:15.696" v="628" actId="27636"/>
          <ac:spMkLst>
            <pc:docMk/>
            <pc:sldMk cId="2451816250" sldId="2145706451"/>
            <ac:spMk id="2" creationId="{F4019BA4-4C7E-D40B-6805-925CFD5CE275}"/>
          </ac:spMkLst>
        </pc:spChg>
      </pc:sldChg>
      <pc:sldChg chg="addSp delSp modSp new mod">
        <pc:chgData name="Asif Rehmani" userId="e3bc34669d675361" providerId="LiveId" clId="{F153A294-7029-402A-AA10-A17168DA7AC6}" dt="2025-11-06T13:47:36.173" v="632"/>
        <pc:sldMkLst>
          <pc:docMk/>
          <pc:sldMk cId="3396431351" sldId="2145706452"/>
        </pc:sldMkLst>
        <pc:spChg chg="mod">
          <ac:chgData name="Asif Rehmani" userId="e3bc34669d675361" providerId="LiveId" clId="{F153A294-7029-402A-AA10-A17168DA7AC6}" dt="2025-11-06T13:47:36.173" v="632"/>
          <ac:spMkLst>
            <pc:docMk/>
            <pc:sldMk cId="3396431351" sldId="2145706452"/>
            <ac:spMk id="2" creationId="{4A14D1E8-48A1-5307-8613-3BAF7638605B}"/>
          </ac:spMkLst>
        </pc:spChg>
        <pc:spChg chg="add del">
          <ac:chgData name="Asif Rehmani" userId="e3bc34669d675361" providerId="LiveId" clId="{F153A294-7029-402A-AA10-A17168DA7AC6}" dt="2025-11-06T13:47:34.320" v="631" actId="22"/>
          <ac:spMkLst>
            <pc:docMk/>
            <pc:sldMk cId="3396431351" sldId="2145706452"/>
            <ac:spMk id="5" creationId="{EE68E49F-DC6D-3544-93CE-8210D506E514}"/>
          </ac:spMkLst>
        </pc:spChg>
      </pc:sldChg>
      <pc:sldChg chg="modSp new mod">
        <pc:chgData name="Asif Rehmani" userId="e3bc34669d675361" providerId="LiveId" clId="{F153A294-7029-402A-AA10-A17168DA7AC6}" dt="2025-11-06T13:48:18.402" v="635" actId="27636"/>
        <pc:sldMkLst>
          <pc:docMk/>
          <pc:sldMk cId="2901490732" sldId="2145706453"/>
        </pc:sldMkLst>
        <pc:spChg chg="mod">
          <ac:chgData name="Asif Rehmani" userId="e3bc34669d675361" providerId="LiveId" clId="{F153A294-7029-402A-AA10-A17168DA7AC6}" dt="2025-11-06T13:48:18.402" v="635" actId="27636"/>
          <ac:spMkLst>
            <pc:docMk/>
            <pc:sldMk cId="2901490732" sldId="2145706453"/>
            <ac:spMk id="2" creationId="{F40E9500-BAC9-4729-46A0-E3AE602B06CF}"/>
          </ac:spMkLst>
        </pc:spChg>
      </pc:sldChg>
      <pc:sldChg chg="modSp new">
        <pc:chgData name="Asif Rehmani" userId="e3bc34669d675361" providerId="LiveId" clId="{F153A294-7029-402A-AA10-A17168DA7AC6}" dt="2025-11-06T13:48:35.446" v="637"/>
        <pc:sldMkLst>
          <pc:docMk/>
          <pc:sldMk cId="2890949342" sldId="2145706454"/>
        </pc:sldMkLst>
        <pc:spChg chg="mod">
          <ac:chgData name="Asif Rehmani" userId="e3bc34669d675361" providerId="LiveId" clId="{F153A294-7029-402A-AA10-A17168DA7AC6}" dt="2025-11-06T13:48:35.446" v="637"/>
          <ac:spMkLst>
            <pc:docMk/>
            <pc:sldMk cId="2890949342" sldId="2145706454"/>
            <ac:spMk id="2" creationId="{54932231-75C3-20AB-3F38-C46CC9854AC5}"/>
          </ac:spMkLst>
        </pc:spChg>
      </pc:sldChg>
      <pc:sldChg chg="modSp new mod">
        <pc:chgData name="Asif Rehmani" userId="e3bc34669d675361" providerId="LiveId" clId="{F153A294-7029-402A-AA10-A17168DA7AC6}" dt="2025-11-06T13:48:49.791" v="640" actId="27636"/>
        <pc:sldMkLst>
          <pc:docMk/>
          <pc:sldMk cId="2331805471" sldId="2145706455"/>
        </pc:sldMkLst>
        <pc:spChg chg="mod">
          <ac:chgData name="Asif Rehmani" userId="e3bc34669d675361" providerId="LiveId" clId="{F153A294-7029-402A-AA10-A17168DA7AC6}" dt="2025-11-06T13:48:49.791" v="640" actId="27636"/>
          <ac:spMkLst>
            <pc:docMk/>
            <pc:sldMk cId="2331805471" sldId="2145706455"/>
            <ac:spMk id="2" creationId="{1DD9601A-4942-6939-8E13-9CC9DA93D747}"/>
          </ac:spMkLst>
        </pc:spChg>
      </pc:sldChg>
      <pc:sldChg chg="modSp new mod">
        <pc:chgData name="Asif Rehmani" userId="e3bc34669d675361" providerId="LiveId" clId="{F153A294-7029-402A-AA10-A17168DA7AC6}" dt="2025-11-06T13:49:15.670" v="655" actId="20577"/>
        <pc:sldMkLst>
          <pc:docMk/>
          <pc:sldMk cId="1290473613" sldId="2145706456"/>
        </pc:sldMkLst>
        <pc:spChg chg="mod">
          <ac:chgData name="Asif Rehmani" userId="e3bc34669d675361" providerId="LiveId" clId="{F153A294-7029-402A-AA10-A17168DA7AC6}" dt="2025-11-06T13:49:15.670" v="655" actId="20577"/>
          <ac:spMkLst>
            <pc:docMk/>
            <pc:sldMk cId="1290473613" sldId="2145706456"/>
            <ac:spMk id="2" creationId="{60B50257-590E-18D0-A002-279D4595D9DF}"/>
          </ac:spMkLst>
        </pc:spChg>
      </pc:sldChg>
      <pc:sldChg chg="modSp new">
        <pc:chgData name="Asif Rehmani" userId="e3bc34669d675361" providerId="LiveId" clId="{F153A294-7029-402A-AA10-A17168DA7AC6}" dt="2025-11-06T13:49:32.112" v="657"/>
        <pc:sldMkLst>
          <pc:docMk/>
          <pc:sldMk cId="2343761934" sldId="2145706457"/>
        </pc:sldMkLst>
        <pc:spChg chg="mod">
          <ac:chgData name="Asif Rehmani" userId="e3bc34669d675361" providerId="LiveId" clId="{F153A294-7029-402A-AA10-A17168DA7AC6}" dt="2025-11-06T13:49:32.112" v="657"/>
          <ac:spMkLst>
            <pc:docMk/>
            <pc:sldMk cId="2343761934" sldId="2145706457"/>
            <ac:spMk id="2" creationId="{626D7411-C813-14B6-CB3F-3E27655AA65B}"/>
          </ac:spMkLst>
        </pc:spChg>
      </pc:sldChg>
      <pc:sldChg chg="modSp new mod ord">
        <pc:chgData name="Asif Rehmani" userId="e3bc34669d675361" providerId="LiveId" clId="{F153A294-7029-402A-AA10-A17168DA7AC6}" dt="2025-11-06T13:50:00.014" v="662"/>
        <pc:sldMkLst>
          <pc:docMk/>
          <pc:sldMk cId="1740702084" sldId="2145706458"/>
        </pc:sldMkLst>
        <pc:spChg chg="mod">
          <ac:chgData name="Asif Rehmani" userId="e3bc34669d675361" providerId="LiveId" clId="{F153A294-7029-402A-AA10-A17168DA7AC6}" dt="2025-11-06T13:49:52.504" v="660" actId="27636"/>
          <ac:spMkLst>
            <pc:docMk/>
            <pc:sldMk cId="1740702084" sldId="2145706458"/>
            <ac:spMk id="2" creationId="{58B9BD2D-7D9C-367D-B9E8-45B2CA23B689}"/>
          </ac:spMkLst>
        </pc:spChg>
      </pc:sldChg>
      <pc:sldChg chg="modSp new">
        <pc:chgData name="Asif Rehmani" userId="e3bc34669d675361" providerId="LiveId" clId="{F153A294-7029-402A-AA10-A17168DA7AC6}" dt="2025-11-06T13:50:19.537" v="664"/>
        <pc:sldMkLst>
          <pc:docMk/>
          <pc:sldMk cId="3020731438" sldId="2145706459"/>
        </pc:sldMkLst>
        <pc:spChg chg="mod">
          <ac:chgData name="Asif Rehmani" userId="e3bc34669d675361" providerId="LiveId" clId="{F153A294-7029-402A-AA10-A17168DA7AC6}" dt="2025-11-06T13:50:19.537" v="664"/>
          <ac:spMkLst>
            <pc:docMk/>
            <pc:sldMk cId="3020731438" sldId="2145706459"/>
            <ac:spMk id="2" creationId="{17CFF07B-4CE4-2ABC-978F-5655AD0227A3}"/>
          </ac:spMkLst>
        </pc:spChg>
      </pc:sldChg>
      <pc:sldChg chg="modSp new">
        <pc:chgData name="Asif Rehmani" userId="e3bc34669d675361" providerId="LiveId" clId="{F153A294-7029-402A-AA10-A17168DA7AC6}" dt="2025-11-06T13:50:32.459" v="666"/>
        <pc:sldMkLst>
          <pc:docMk/>
          <pc:sldMk cId="2334668723" sldId="2145706460"/>
        </pc:sldMkLst>
        <pc:spChg chg="mod">
          <ac:chgData name="Asif Rehmani" userId="e3bc34669d675361" providerId="LiveId" clId="{F153A294-7029-402A-AA10-A17168DA7AC6}" dt="2025-11-06T13:50:32.459" v="666"/>
          <ac:spMkLst>
            <pc:docMk/>
            <pc:sldMk cId="2334668723" sldId="2145706460"/>
            <ac:spMk id="2" creationId="{2C9C24B5-E483-DD20-09A0-CD6C41B17D38}"/>
          </ac:spMkLst>
        </pc:spChg>
      </pc:sldChg>
      <pc:sldChg chg="modSp new">
        <pc:chgData name="Asif Rehmani" userId="e3bc34669d675361" providerId="LiveId" clId="{F153A294-7029-402A-AA10-A17168DA7AC6}" dt="2025-11-06T13:51:16.401" v="668"/>
        <pc:sldMkLst>
          <pc:docMk/>
          <pc:sldMk cId="244001734" sldId="2145706461"/>
        </pc:sldMkLst>
        <pc:spChg chg="mod">
          <ac:chgData name="Asif Rehmani" userId="e3bc34669d675361" providerId="LiveId" clId="{F153A294-7029-402A-AA10-A17168DA7AC6}" dt="2025-11-06T13:51:16.401" v="668"/>
          <ac:spMkLst>
            <pc:docMk/>
            <pc:sldMk cId="244001734" sldId="2145706461"/>
            <ac:spMk id="2" creationId="{FFFF403C-DD14-9441-9DC0-D01823A4D776}"/>
          </ac:spMkLst>
        </pc:spChg>
      </pc:sldChg>
      <pc:sldChg chg="modSp new">
        <pc:chgData name="Asif Rehmani" userId="e3bc34669d675361" providerId="LiveId" clId="{F153A294-7029-402A-AA10-A17168DA7AC6}" dt="2025-11-06T13:51:37.407" v="670"/>
        <pc:sldMkLst>
          <pc:docMk/>
          <pc:sldMk cId="3270852240" sldId="2145706462"/>
        </pc:sldMkLst>
        <pc:spChg chg="mod">
          <ac:chgData name="Asif Rehmani" userId="e3bc34669d675361" providerId="LiveId" clId="{F153A294-7029-402A-AA10-A17168DA7AC6}" dt="2025-11-06T13:51:37.407" v="670"/>
          <ac:spMkLst>
            <pc:docMk/>
            <pc:sldMk cId="3270852240" sldId="2145706462"/>
            <ac:spMk id="2" creationId="{94731A85-1ADE-4998-8ED7-6D3BD7D764D1}"/>
          </ac:spMkLst>
        </pc:spChg>
      </pc:sldChg>
      <pc:sldChg chg="modSp new mod">
        <pc:chgData name="Asif Rehmani" userId="e3bc34669d675361" providerId="LiveId" clId="{F153A294-7029-402A-AA10-A17168DA7AC6}" dt="2025-11-06T13:51:54.519" v="673" actId="27636"/>
        <pc:sldMkLst>
          <pc:docMk/>
          <pc:sldMk cId="3521893162" sldId="2145706463"/>
        </pc:sldMkLst>
        <pc:spChg chg="mod">
          <ac:chgData name="Asif Rehmani" userId="e3bc34669d675361" providerId="LiveId" clId="{F153A294-7029-402A-AA10-A17168DA7AC6}" dt="2025-11-06T13:51:54.519" v="673" actId="27636"/>
          <ac:spMkLst>
            <pc:docMk/>
            <pc:sldMk cId="3521893162" sldId="2145706463"/>
            <ac:spMk id="2" creationId="{DEF9D03A-EB2B-9D47-1B90-A1873629AADE}"/>
          </ac:spMkLst>
        </pc:spChg>
      </pc:sldChg>
      <pc:sldChg chg="modSp new mod">
        <pc:chgData name="Asif Rehmani" userId="e3bc34669d675361" providerId="LiveId" clId="{F153A294-7029-402A-AA10-A17168DA7AC6}" dt="2025-11-06T13:52:11.564" v="676" actId="27636"/>
        <pc:sldMkLst>
          <pc:docMk/>
          <pc:sldMk cId="586865340" sldId="2145706464"/>
        </pc:sldMkLst>
        <pc:spChg chg="mod">
          <ac:chgData name="Asif Rehmani" userId="e3bc34669d675361" providerId="LiveId" clId="{F153A294-7029-402A-AA10-A17168DA7AC6}" dt="2025-11-06T13:52:11.564" v="676" actId="27636"/>
          <ac:spMkLst>
            <pc:docMk/>
            <pc:sldMk cId="586865340" sldId="2145706464"/>
            <ac:spMk id="2" creationId="{014C5D1A-3370-C1CD-6FC6-911985CFE0C6}"/>
          </ac:spMkLst>
        </pc:spChg>
      </pc:sldChg>
    </pc:docChg>
  </pc:docChgLst>
  <pc:docChgLst>
    <pc:chgData name="Asif Rehmani" userId="e3bc34669d675361" providerId="LiveId" clId="{4E3144CA-74B5-40CC-8DB3-DE549352598C}"/>
    <pc:docChg chg="undo custSel addSld delSld modSld modMainMaster addSection delSection modSection">
      <pc:chgData name="Asif Rehmani" userId="e3bc34669d675361" providerId="LiveId" clId="{4E3144CA-74B5-40CC-8DB3-DE549352598C}" dt="2025-11-01T13:41:19.757" v="39" actId="18676"/>
      <pc:docMkLst>
        <pc:docMk/>
      </pc:docMkLst>
      <pc:sldChg chg="addSp delSp modSp mod">
        <pc:chgData name="Asif Rehmani" userId="e3bc34669d675361" providerId="LiveId" clId="{4E3144CA-74B5-40CC-8DB3-DE549352598C}" dt="2025-10-16T01:36:12.417" v="22" actId="20577"/>
        <pc:sldMkLst>
          <pc:docMk/>
          <pc:sldMk cId="3433458418" sldId="256"/>
        </pc:sldMkLst>
        <pc:spChg chg="mod">
          <ac:chgData name="Asif Rehmani" userId="e3bc34669d675361" providerId="LiveId" clId="{4E3144CA-74B5-40CC-8DB3-DE549352598C}" dt="2025-10-16T01:36:12.417" v="22" actId="20577"/>
          <ac:spMkLst>
            <pc:docMk/>
            <pc:sldMk cId="3433458418" sldId="256"/>
            <ac:spMk id="2" creationId="{E2B269FE-EC08-C9D2-5708-6ED5B5927971}"/>
          </ac:spMkLst>
        </pc:spChg>
      </pc:sldChg>
      <pc:sldChg chg="add del">
        <pc:chgData name="Asif Rehmani" userId="e3bc34669d675361" providerId="LiveId" clId="{4E3144CA-74B5-40CC-8DB3-DE549352598C}" dt="2025-10-10T16:15:54.031" v="18" actId="47"/>
        <pc:sldMkLst>
          <pc:docMk/>
          <pc:sldMk cId="4099602834" sldId="261"/>
        </pc:sldMkLst>
      </pc:sldChg>
      <pc:sldChg chg="addSp delSp modSp mod addAnim delAnim modAnim">
        <pc:chgData name="Asif Rehmani" userId="e3bc34669d675361" providerId="LiveId" clId="{4E3144CA-74B5-40CC-8DB3-DE549352598C}" dt="2025-10-31T18:52:06.064" v="34" actId="20577"/>
        <pc:sldMkLst>
          <pc:docMk/>
          <pc:sldMk cId="4223267956" sldId="270"/>
        </pc:sldMkLst>
        <pc:spChg chg="mod">
          <ac:chgData name="Asif Rehmani" userId="e3bc34669d675361" providerId="LiveId" clId="{4E3144CA-74B5-40CC-8DB3-DE549352598C}" dt="2025-10-31T18:52:06.064" v="34" actId="20577"/>
          <ac:spMkLst>
            <pc:docMk/>
            <pc:sldMk cId="4223267956" sldId="270"/>
            <ac:spMk id="3" creationId="{DF4D6835-B758-E67E-4E56-88F1363EE36A}"/>
          </ac:spMkLst>
        </pc:spChg>
        <pc:spChg chg="mod">
          <ac:chgData name="Asif Rehmani" userId="e3bc34669d675361" providerId="LiveId" clId="{4E3144CA-74B5-40CC-8DB3-DE549352598C}" dt="2025-10-31T18:51:49.787" v="32" actId="34807"/>
          <ac:spMkLst>
            <pc:docMk/>
            <pc:sldMk cId="4223267956" sldId="270"/>
            <ac:spMk id="4" creationId="{FC6F78A3-15D9-80AC-E746-6308409A5B23}"/>
          </ac:spMkLst>
        </pc:spChg>
      </pc:sldChg>
      <pc:sldChg chg="addSp modSp">
        <pc:chgData name="Asif Rehmani" userId="e3bc34669d675361" providerId="LiveId" clId="{4E3144CA-74B5-40CC-8DB3-DE549352598C}" dt="2025-10-10T16:12:33.348" v="7"/>
        <pc:sldMkLst>
          <pc:docMk/>
          <pc:sldMk cId="2557051684" sldId="276"/>
        </pc:sldMkLst>
      </pc:sldChg>
      <pc:sldMasterChg chg="delSldLayout modSldLayout">
        <pc:chgData name="Asif Rehmani" userId="e3bc34669d675361" providerId="LiveId" clId="{4E3144CA-74B5-40CC-8DB3-DE549352598C}" dt="2025-10-10T16:16:00.735" v="19" actId="47"/>
        <pc:sldMasterMkLst>
          <pc:docMk/>
          <pc:sldMasterMk cId="3865148572" sldId="2147483648"/>
        </pc:sldMasterMkLst>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ata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_rels/data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diagrams/_rels/data5.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_rels/data7.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svg"/><Relationship Id="rId1" Type="http://schemas.openxmlformats.org/officeDocument/2006/relationships/image" Target="../media/image39.png"/><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image" Target="../media/image42.svg"/></Relationships>
</file>

<file path=ppt/diagrams/_rels/data8.xml.rels><?xml version="1.0" encoding="UTF-8" standalone="yes"?>
<Relationships xmlns="http://schemas.openxmlformats.org/package/2006/relationships"><Relationship Id="rId8" Type="http://schemas.openxmlformats.org/officeDocument/2006/relationships/image" Target="../media/image52.svg"/><Relationship Id="rId3" Type="http://schemas.openxmlformats.org/officeDocument/2006/relationships/image" Target="../media/image47.png"/><Relationship Id="rId7" Type="http://schemas.openxmlformats.org/officeDocument/2006/relationships/image" Target="../media/image51.png"/><Relationship Id="rId2" Type="http://schemas.openxmlformats.org/officeDocument/2006/relationships/image" Target="../media/image46.svg"/><Relationship Id="rId1" Type="http://schemas.openxmlformats.org/officeDocument/2006/relationships/image" Target="../media/image45.png"/><Relationship Id="rId6" Type="http://schemas.openxmlformats.org/officeDocument/2006/relationships/image" Target="../media/image50.svg"/><Relationship Id="rId5" Type="http://schemas.openxmlformats.org/officeDocument/2006/relationships/image" Target="../media/image49.png"/><Relationship Id="rId10" Type="http://schemas.openxmlformats.org/officeDocument/2006/relationships/image" Target="../media/image54.svg"/><Relationship Id="rId4" Type="http://schemas.openxmlformats.org/officeDocument/2006/relationships/image" Target="../media/image48.svg"/><Relationship Id="rId9" Type="http://schemas.openxmlformats.org/officeDocument/2006/relationships/image" Target="../media/image53.png"/></Relationships>
</file>

<file path=ppt/diagrams/_rels/drawing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diagrams/_rels/drawing5.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_rels/drawing7.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svg"/><Relationship Id="rId1" Type="http://schemas.openxmlformats.org/officeDocument/2006/relationships/image" Target="../media/image39.png"/><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image" Target="../media/image42.svg"/></Relationships>
</file>

<file path=ppt/diagrams/_rels/drawing8.xml.rels><?xml version="1.0" encoding="UTF-8" standalone="yes"?>
<Relationships xmlns="http://schemas.openxmlformats.org/package/2006/relationships"><Relationship Id="rId8" Type="http://schemas.openxmlformats.org/officeDocument/2006/relationships/image" Target="../media/image52.svg"/><Relationship Id="rId3" Type="http://schemas.openxmlformats.org/officeDocument/2006/relationships/image" Target="../media/image47.png"/><Relationship Id="rId7" Type="http://schemas.openxmlformats.org/officeDocument/2006/relationships/image" Target="../media/image51.png"/><Relationship Id="rId2" Type="http://schemas.openxmlformats.org/officeDocument/2006/relationships/image" Target="../media/image46.svg"/><Relationship Id="rId1" Type="http://schemas.openxmlformats.org/officeDocument/2006/relationships/image" Target="../media/image45.png"/><Relationship Id="rId6" Type="http://schemas.openxmlformats.org/officeDocument/2006/relationships/image" Target="../media/image50.svg"/><Relationship Id="rId5" Type="http://schemas.openxmlformats.org/officeDocument/2006/relationships/image" Target="../media/image49.png"/><Relationship Id="rId10" Type="http://schemas.openxmlformats.org/officeDocument/2006/relationships/image" Target="../media/image54.svg"/><Relationship Id="rId4" Type="http://schemas.openxmlformats.org/officeDocument/2006/relationships/image" Target="../media/image48.svg"/><Relationship Id="rId9" Type="http://schemas.openxmlformats.org/officeDocument/2006/relationships/image" Target="../media/image53.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D45928-BDB4-426B-BDAD-93D12FEB6B7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10796D8B-92FF-4317-8D2A-CBAD6EAC6A97}">
      <dgm:prSet/>
      <dgm:spPr/>
      <dgm:t>
        <a:bodyPr/>
        <a:lstStyle/>
        <a:p>
          <a:r>
            <a:rPr lang="en-US" dirty="0"/>
            <a:t>Who already has Microsoft Copilot licenses in place?</a:t>
          </a:r>
        </a:p>
      </dgm:t>
    </dgm:pt>
    <dgm:pt modelId="{E1EB61C3-542B-467C-B405-7CC4CA083AAC}" type="parTrans" cxnId="{7A65512C-F224-46C2-9A55-5CBBAA6A3741}">
      <dgm:prSet/>
      <dgm:spPr/>
      <dgm:t>
        <a:bodyPr/>
        <a:lstStyle/>
        <a:p>
          <a:endParaRPr lang="en-US"/>
        </a:p>
      </dgm:t>
    </dgm:pt>
    <dgm:pt modelId="{DC68427B-477C-4DD1-B8C3-5EC56920338E}" type="sibTrans" cxnId="{7A65512C-F224-46C2-9A55-5CBBAA6A3741}">
      <dgm:prSet/>
      <dgm:spPr/>
      <dgm:t>
        <a:bodyPr/>
        <a:lstStyle/>
        <a:p>
          <a:endParaRPr lang="en-US"/>
        </a:p>
      </dgm:t>
    </dgm:pt>
    <dgm:pt modelId="{4D48605C-B89B-42B8-93E0-3F7AEC5A7919}">
      <dgm:prSet/>
      <dgm:spPr/>
      <dgm:t>
        <a:bodyPr/>
        <a:lstStyle/>
        <a:p>
          <a:r>
            <a:rPr lang="en-US" dirty="0"/>
            <a:t>Who can point to measurable value from those licenses?</a:t>
          </a:r>
        </a:p>
      </dgm:t>
    </dgm:pt>
    <dgm:pt modelId="{FF2D57F0-3079-4B00-BDF6-88F4B65BB276}" type="parTrans" cxnId="{B0A6167E-24E1-4F9C-81AD-08AD6467BDA0}">
      <dgm:prSet/>
      <dgm:spPr/>
      <dgm:t>
        <a:bodyPr/>
        <a:lstStyle/>
        <a:p>
          <a:endParaRPr lang="en-US"/>
        </a:p>
      </dgm:t>
    </dgm:pt>
    <dgm:pt modelId="{57583101-E5A3-4D49-A6CF-931F346FA61B}" type="sibTrans" cxnId="{B0A6167E-24E1-4F9C-81AD-08AD6467BDA0}">
      <dgm:prSet/>
      <dgm:spPr/>
      <dgm:t>
        <a:bodyPr/>
        <a:lstStyle/>
        <a:p>
          <a:endParaRPr lang="en-US"/>
        </a:p>
      </dgm:t>
    </dgm:pt>
    <dgm:pt modelId="{8E7CDD55-541B-4B7A-B725-01BF7C02B1F3}" type="pres">
      <dgm:prSet presAssocID="{DBD45928-BDB4-426B-BDAD-93D12FEB6B73}" presName="root" presStyleCnt="0">
        <dgm:presLayoutVars>
          <dgm:dir/>
          <dgm:resizeHandles val="exact"/>
        </dgm:presLayoutVars>
      </dgm:prSet>
      <dgm:spPr/>
    </dgm:pt>
    <dgm:pt modelId="{A345088B-3D06-4275-85F7-F5D7A7F06A7A}" type="pres">
      <dgm:prSet presAssocID="{10796D8B-92FF-4317-8D2A-CBAD6EAC6A97}" presName="compNode" presStyleCnt="0"/>
      <dgm:spPr/>
    </dgm:pt>
    <dgm:pt modelId="{6725453C-37DC-4EB6-AC4F-7CF57EBAC253}" type="pres">
      <dgm:prSet presAssocID="{10796D8B-92FF-4317-8D2A-CBAD6EAC6A97}" presName="bgRect" presStyleLbl="bgShp" presStyleIdx="0" presStyleCnt="2"/>
      <dgm:spPr/>
    </dgm:pt>
    <dgm:pt modelId="{4D710741-7977-41DC-B175-442B6438FCD1}" type="pres">
      <dgm:prSet presAssocID="{10796D8B-92FF-4317-8D2A-CBAD6EAC6A9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CA2EFDDB-28EA-4083-8AF9-603F71B1DA8F}" type="pres">
      <dgm:prSet presAssocID="{10796D8B-92FF-4317-8D2A-CBAD6EAC6A97}" presName="spaceRect" presStyleCnt="0"/>
      <dgm:spPr/>
    </dgm:pt>
    <dgm:pt modelId="{A75617F4-BFD6-4FB1-B1D3-E72C310F2FD5}" type="pres">
      <dgm:prSet presAssocID="{10796D8B-92FF-4317-8D2A-CBAD6EAC6A97}" presName="parTx" presStyleLbl="revTx" presStyleIdx="0" presStyleCnt="2">
        <dgm:presLayoutVars>
          <dgm:chMax val="0"/>
          <dgm:chPref val="0"/>
        </dgm:presLayoutVars>
      </dgm:prSet>
      <dgm:spPr/>
    </dgm:pt>
    <dgm:pt modelId="{B3F609D2-0C96-49B8-90F9-EE5D9D3D67BF}" type="pres">
      <dgm:prSet presAssocID="{DC68427B-477C-4DD1-B8C3-5EC56920338E}" presName="sibTrans" presStyleCnt="0"/>
      <dgm:spPr/>
    </dgm:pt>
    <dgm:pt modelId="{B8AB3B32-5B81-4BA6-9B25-FE2082E2B3D1}" type="pres">
      <dgm:prSet presAssocID="{4D48605C-B89B-42B8-93E0-3F7AEC5A7919}" presName="compNode" presStyleCnt="0"/>
      <dgm:spPr/>
    </dgm:pt>
    <dgm:pt modelId="{2B6A566D-CC2C-40B1-BB53-4CC5AD0D4F88}" type="pres">
      <dgm:prSet presAssocID="{4D48605C-B89B-42B8-93E0-3F7AEC5A7919}" presName="bgRect" presStyleLbl="bgShp" presStyleIdx="1" presStyleCnt="2"/>
      <dgm:spPr/>
    </dgm:pt>
    <dgm:pt modelId="{17DEEAF0-1849-42EF-941F-5796B7320EC9}" type="pres">
      <dgm:prSet presAssocID="{4D48605C-B89B-42B8-93E0-3F7AEC5A7919}"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AAFB868E-ACCB-4C82-A920-A917A4E023C9}" type="pres">
      <dgm:prSet presAssocID="{4D48605C-B89B-42B8-93E0-3F7AEC5A7919}" presName="spaceRect" presStyleCnt="0"/>
      <dgm:spPr/>
    </dgm:pt>
    <dgm:pt modelId="{58A43324-7B96-450B-8936-0C0717BF9614}" type="pres">
      <dgm:prSet presAssocID="{4D48605C-B89B-42B8-93E0-3F7AEC5A7919}" presName="parTx" presStyleLbl="revTx" presStyleIdx="1" presStyleCnt="2">
        <dgm:presLayoutVars>
          <dgm:chMax val="0"/>
          <dgm:chPref val="0"/>
        </dgm:presLayoutVars>
      </dgm:prSet>
      <dgm:spPr/>
    </dgm:pt>
  </dgm:ptLst>
  <dgm:cxnLst>
    <dgm:cxn modelId="{7A65512C-F224-46C2-9A55-5CBBAA6A3741}" srcId="{DBD45928-BDB4-426B-BDAD-93D12FEB6B73}" destId="{10796D8B-92FF-4317-8D2A-CBAD6EAC6A97}" srcOrd="0" destOrd="0" parTransId="{E1EB61C3-542B-467C-B405-7CC4CA083AAC}" sibTransId="{DC68427B-477C-4DD1-B8C3-5EC56920338E}"/>
    <dgm:cxn modelId="{CE7A376C-572D-4D0C-8A3C-323A79C77104}" type="presOf" srcId="{10796D8B-92FF-4317-8D2A-CBAD6EAC6A97}" destId="{A75617F4-BFD6-4FB1-B1D3-E72C310F2FD5}" srcOrd="0" destOrd="0" presId="urn:microsoft.com/office/officeart/2018/2/layout/IconVerticalSolidList"/>
    <dgm:cxn modelId="{34BF437B-F1AF-4188-B15A-67AC385DCE91}" type="presOf" srcId="{DBD45928-BDB4-426B-BDAD-93D12FEB6B73}" destId="{8E7CDD55-541B-4B7A-B725-01BF7C02B1F3}" srcOrd="0" destOrd="0" presId="urn:microsoft.com/office/officeart/2018/2/layout/IconVerticalSolidList"/>
    <dgm:cxn modelId="{B0A6167E-24E1-4F9C-81AD-08AD6467BDA0}" srcId="{DBD45928-BDB4-426B-BDAD-93D12FEB6B73}" destId="{4D48605C-B89B-42B8-93E0-3F7AEC5A7919}" srcOrd="1" destOrd="0" parTransId="{FF2D57F0-3079-4B00-BDF6-88F4B65BB276}" sibTransId="{57583101-E5A3-4D49-A6CF-931F346FA61B}"/>
    <dgm:cxn modelId="{E04EE8BD-9E91-4335-8F3E-0E30E990BA82}" type="presOf" srcId="{4D48605C-B89B-42B8-93E0-3F7AEC5A7919}" destId="{58A43324-7B96-450B-8936-0C0717BF9614}" srcOrd="0" destOrd="0" presId="urn:microsoft.com/office/officeart/2018/2/layout/IconVerticalSolidList"/>
    <dgm:cxn modelId="{0CFFF00D-882E-4287-8108-851589E7070A}" type="presParOf" srcId="{8E7CDD55-541B-4B7A-B725-01BF7C02B1F3}" destId="{A345088B-3D06-4275-85F7-F5D7A7F06A7A}" srcOrd="0" destOrd="0" presId="urn:microsoft.com/office/officeart/2018/2/layout/IconVerticalSolidList"/>
    <dgm:cxn modelId="{84ABA839-8193-4390-98FF-36B448C7A14D}" type="presParOf" srcId="{A345088B-3D06-4275-85F7-F5D7A7F06A7A}" destId="{6725453C-37DC-4EB6-AC4F-7CF57EBAC253}" srcOrd="0" destOrd="0" presId="urn:microsoft.com/office/officeart/2018/2/layout/IconVerticalSolidList"/>
    <dgm:cxn modelId="{4614756C-8882-4E59-9525-9C1FC7CDA44E}" type="presParOf" srcId="{A345088B-3D06-4275-85F7-F5D7A7F06A7A}" destId="{4D710741-7977-41DC-B175-442B6438FCD1}" srcOrd="1" destOrd="0" presId="urn:microsoft.com/office/officeart/2018/2/layout/IconVerticalSolidList"/>
    <dgm:cxn modelId="{6AAE5CD8-9E0A-4998-9E8F-24FBCCAFD2E4}" type="presParOf" srcId="{A345088B-3D06-4275-85F7-F5D7A7F06A7A}" destId="{CA2EFDDB-28EA-4083-8AF9-603F71B1DA8F}" srcOrd="2" destOrd="0" presId="urn:microsoft.com/office/officeart/2018/2/layout/IconVerticalSolidList"/>
    <dgm:cxn modelId="{ACD70114-F22D-4730-A0E0-290AB8608E11}" type="presParOf" srcId="{A345088B-3D06-4275-85F7-F5D7A7F06A7A}" destId="{A75617F4-BFD6-4FB1-B1D3-E72C310F2FD5}" srcOrd="3" destOrd="0" presId="urn:microsoft.com/office/officeart/2018/2/layout/IconVerticalSolidList"/>
    <dgm:cxn modelId="{E197CBB7-0E80-4733-B6AA-29943B49FB23}" type="presParOf" srcId="{8E7CDD55-541B-4B7A-B725-01BF7C02B1F3}" destId="{B3F609D2-0C96-49B8-90F9-EE5D9D3D67BF}" srcOrd="1" destOrd="0" presId="urn:microsoft.com/office/officeart/2018/2/layout/IconVerticalSolidList"/>
    <dgm:cxn modelId="{5F168E24-ABAF-43F5-B83A-CDDFF1124B6F}" type="presParOf" srcId="{8E7CDD55-541B-4B7A-B725-01BF7C02B1F3}" destId="{B8AB3B32-5B81-4BA6-9B25-FE2082E2B3D1}" srcOrd="2" destOrd="0" presId="urn:microsoft.com/office/officeart/2018/2/layout/IconVerticalSolidList"/>
    <dgm:cxn modelId="{7D92B034-B750-4894-90D3-80AACFA48F82}" type="presParOf" srcId="{B8AB3B32-5B81-4BA6-9B25-FE2082E2B3D1}" destId="{2B6A566D-CC2C-40B1-BB53-4CC5AD0D4F88}" srcOrd="0" destOrd="0" presId="urn:microsoft.com/office/officeart/2018/2/layout/IconVerticalSolidList"/>
    <dgm:cxn modelId="{4851B162-4649-4D62-924D-DCF088B1C41B}" type="presParOf" srcId="{B8AB3B32-5B81-4BA6-9B25-FE2082E2B3D1}" destId="{17DEEAF0-1849-42EF-941F-5796B7320EC9}" srcOrd="1" destOrd="0" presId="urn:microsoft.com/office/officeart/2018/2/layout/IconVerticalSolidList"/>
    <dgm:cxn modelId="{3BCAA49D-E14B-4268-BD0C-C7CCC661F499}" type="presParOf" srcId="{B8AB3B32-5B81-4BA6-9B25-FE2082E2B3D1}" destId="{AAFB868E-ACCB-4C82-A920-A917A4E023C9}" srcOrd="2" destOrd="0" presId="urn:microsoft.com/office/officeart/2018/2/layout/IconVerticalSolidList"/>
    <dgm:cxn modelId="{BCC8EE01-494D-42C2-AC7F-5F1648A13AD8}" type="presParOf" srcId="{B8AB3B32-5B81-4BA6-9B25-FE2082E2B3D1}" destId="{58A43324-7B96-450B-8936-0C0717BF961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4F8616-7F73-4CD6-886D-D9D4D8AE113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3FB24BB-8F0A-423C-9948-D5E592D3A007}">
      <dgm:prSet/>
      <dgm:spPr/>
      <dgm:t>
        <a:bodyPr/>
        <a:lstStyle/>
        <a:p>
          <a:r>
            <a:rPr lang="en-US" dirty="0"/>
            <a:t>Most companies bought Copilot with no plan.</a:t>
          </a:r>
        </a:p>
      </dgm:t>
    </dgm:pt>
    <dgm:pt modelId="{6FF7ADC4-DA74-4E02-B458-F5CC50F17784}" type="parTrans" cxnId="{4197D269-17A0-4409-A374-E46C07E2F5CF}">
      <dgm:prSet/>
      <dgm:spPr/>
      <dgm:t>
        <a:bodyPr/>
        <a:lstStyle/>
        <a:p>
          <a:endParaRPr lang="en-US"/>
        </a:p>
      </dgm:t>
    </dgm:pt>
    <dgm:pt modelId="{FCE16505-6CA9-45FD-84BB-E6EBC542FCC8}" type="sibTrans" cxnId="{4197D269-17A0-4409-A374-E46C07E2F5CF}">
      <dgm:prSet/>
      <dgm:spPr/>
      <dgm:t>
        <a:bodyPr/>
        <a:lstStyle/>
        <a:p>
          <a:endParaRPr lang="en-US"/>
        </a:p>
      </dgm:t>
    </dgm:pt>
    <dgm:pt modelId="{99BFB4CE-3E38-4071-B43F-86429C5A9EC9}">
      <dgm:prSet/>
      <dgm:spPr/>
      <dgm:t>
        <a:bodyPr/>
        <a:lstStyle/>
        <a:p>
          <a:r>
            <a:rPr lang="en-US" dirty="0"/>
            <a:t>Employees are left wondering what to do with it.</a:t>
          </a:r>
        </a:p>
      </dgm:t>
    </dgm:pt>
    <dgm:pt modelId="{4E9E3DD2-1B94-42FE-9BAF-183F3A3CAFEF}" type="parTrans" cxnId="{AFC53B69-7FA6-49AF-8901-BA90310989AD}">
      <dgm:prSet/>
      <dgm:spPr/>
      <dgm:t>
        <a:bodyPr/>
        <a:lstStyle/>
        <a:p>
          <a:endParaRPr lang="en-US"/>
        </a:p>
      </dgm:t>
    </dgm:pt>
    <dgm:pt modelId="{9AA91D5B-B2E0-4DF6-A45E-73F01EDEA6D3}" type="sibTrans" cxnId="{AFC53B69-7FA6-49AF-8901-BA90310989AD}">
      <dgm:prSet/>
      <dgm:spPr/>
      <dgm:t>
        <a:bodyPr/>
        <a:lstStyle/>
        <a:p>
          <a:endParaRPr lang="en-US"/>
        </a:p>
      </dgm:t>
    </dgm:pt>
    <dgm:pt modelId="{42DF7724-7EB4-4D29-BCFC-9920CFD6517C}">
      <dgm:prSet/>
      <dgm:spPr/>
      <dgm:t>
        <a:bodyPr/>
        <a:lstStyle/>
        <a:p>
          <a:r>
            <a:rPr lang="en-US" dirty="0"/>
            <a:t>Result is low usage and very little ROI.</a:t>
          </a:r>
        </a:p>
      </dgm:t>
    </dgm:pt>
    <dgm:pt modelId="{2D154813-BC10-4C16-BD1B-A986CD2E0354}" type="parTrans" cxnId="{45F35A66-2975-4568-81EA-0C9FF0282646}">
      <dgm:prSet/>
      <dgm:spPr/>
      <dgm:t>
        <a:bodyPr/>
        <a:lstStyle/>
        <a:p>
          <a:endParaRPr lang="en-US"/>
        </a:p>
      </dgm:t>
    </dgm:pt>
    <dgm:pt modelId="{0D0FC1A1-16DF-4180-92AB-F7793734AE9E}" type="sibTrans" cxnId="{45F35A66-2975-4568-81EA-0C9FF0282646}">
      <dgm:prSet/>
      <dgm:spPr/>
      <dgm:t>
        <a:bodyPr/>
        <a:lstStyle/>
        <a:p>
          <a:endParaRPr lang="en-US"/>
        </a:p>
      </dgm:t>
    </dgm:pt>
    <dgm:pt modelId="{73BD8321-429E-433B-8A9C-DA024994AD5C}" type="pres">
      <dgm:prSet presAssocID="{E04F8616-7F73-4CD6-886D-D9D4D8AE1137}" presName="root" presStyleCnt="0">
        <dgm:presLayoutVars>
          <dgm:dir/>
          <dgm:resizeHandles val="exact"/>
        </dgm:presLayoutVars>
      </dgm:prSet>
      <dgm:spPr/>
    </dgm:pt>
    <dgm:pt modelId="{AFA1A606-3A84-4C3E-9D3B-6ACD6CCF29C2}" type="pres">
      <dgm:prSet presAssocID="{53FB24BB-8F0A-423C-9948-D5E592D3A007}" presName="compNode" presStyleCnt="0"/>
      <dgm:spPr/>
    </dgm:pt>
    <dgm:pt modelId="{68180E7E-CADE-4BB6-808A-34CC5399EE7C}" type="pres">
      <dgm:prSet presAssocID="{53FB24BB-8F0A-423C-9948-D5E592D3A007}" presName="bgRect" presStyleLbl="bgShp" presStyleIdx="0" presStyleCnt="3"/>
      <dgm:spPr/>
    </dgm:pt>
    <dgm:pt modelId="{7386F92F-1D53-4B2E-927E-361ED6090C4A}" type="pres">
      <dgm:prSet presAssocID="{53FB24BB-8F0A-423C-9948-D5E592D3A00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re"/>
        </a:ext>
      </dgm:extLst>
    </dgm:pt>
    <dgm:pt modelId="{A826B9A5-FAB5-4827-9046-AD4F708A6C1F}" type="pres">
      <dgm:prSet presAssocID="{53FB24BB-8F0A-423C-9948-D5E592D3A007}" presName="spaceRect" presStyleCnt="0"/>
      <dgm:spPr/>
    </dgm:pt>
    <dgm:pt modelId="{E65D9ACD-26CC-407F-B86A-8704A33DD5C1}" type="pres">
      <dgm:prSet presAssocID="{53FB24BB-8F0A-423C-9948-D5E592D3A007}" presName="parTx" presStyleLbl="revTx" presStyleIdx="0" presStyleCnt="3">
        <dgm:presLayoutVars>
          <dgm:chMax val="0"/>
          <dgm:chPref val="0"/>
        </dgm:presLayoutVars>
      </dgm:prSet>
      <dgm:spPr/>
    </dgm:pt>
    <dgm:pt modelId="{8F7BAE2E-534A-402D-8A44-32A334626D75}" type="pres">
      <dgm:prSet presAssocID="{FCE16505-6CA9-45FD-84BB-E6EBC542FCC8}" presName="sibTrans" presStyleCnt="0"/>
      <dgm:spPr/>
    </dgm:pt>
    <dgm:pt modelId="{6BCD3289-B411-4A7C-B631-3763CAEA62E1}" type="pres">
      <dgm:prSet presAssocID="{99BFB4CE-3E38-4071-B43F-86429C5A9EC9}" presName="compNode" presStyleCnt="0"/>
      <dgm:spPr/>
    </dgm:pt>
    <dgm:pt modelId="{2E936E9C-BE8E-446D-AF1A-109460AA3612}" type="pres">
      <dgm:prSet presAssocID="{99BFB4CE-3E38-4071-B43F-86429C5A9EC9}" presName="bgRect" presStyleLbl="bgShp" presStyleIdx="1" presStyleCnt="3"/>
      <dgm:spPr/>
    </dgm:pt>
    <dgm:pt modelId="{C579AA6C-D3E0-408A-82BB-0830DE04C5FA}" type="pres">
      <dgm:prSet presAssocID="{99BFB4CE-3E38-4071-B43F-86429C5A9EC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fused Person"/>
        </a:ext>
      </dgm:extLst>
    </dgm:pt>
    <dgm:pt modelId="{8D651E63-5D56-4A9F-8ED0-226C031ACD92}" type="pres">
      <dgm:prSet presAssocID="{99BFB4CE-3E38-4071-B43F-86429C5A9EC9}" presName="spaceRect" presStyleCnt="0"/>
      <dgm:spPr/>
    </dgm:pt>
    <dgm:pt modelId="{5435D40A-3C99-4AC4-B507-D05E701E4772}" type="pres">
      <dgm:prSet presAssocID="{99BFB4CE-3E38-4071-B43F-86429C5A9EC9}" presName="parTx" presStyleLbl="revTx" presStyleIdx="1" presStyleCnt="3">
        <dgm:presLayoutVars>
          <dgm:chMax val="0"/>
          <dgm:chPref val="0"/>
        </dgm:presLayoutVars>
      </dgm:prSet>
      <dgm:spPr/>
    </dgm:pt>
    <dgm:pt modelId="{73458805-6026-423C-A170-1022F041296B}" type="pres">
      <dgm:prSet presAssocID="{9AA91D5B-B2E0-4DF6-A45E-73F01EDEA6D3}" presName="sibTrans" presStyleCnt="0"/>
      <dgm:spPr/>
    </dgm:pt>
    <dgm:pt modelId="{D40A97B2-FFF9-4556-8E51-BC73F2558FEA}" type="pres">
      <dgm:prSet presAssocID="{42DF7724-7EB4-4D29-BCFC-9920CFD6517C}" presName="compNode" presStyleCnt="0"/>
      <dgm:spPr/>
    </dgm:pt>
    <dgm:pt modelId="{3688386C-4FA0-43D1-BAE5-7E9D99F558A4}" type="pres">
      <dgm:prSet presAssocID="{42DF7724-7EB4-4D29-BCFC-9920CFD6517C}" presName="bgRect" presStyleLbl="bgShp" presStyleIdx="2" presStyleCnt="3"/>
      <dgm:spPr/>
    </dgm:pt>
    <dgm:pt modelId="{DDBB0C1F-8945-4EBF-BF7E-7012113A1E15}" type="pres">
      <dgm:prSet presAssocID="{42DF7724-7EB4-4D29-BCFC-9920CFD6517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urglass"/>
        </a:ext>
      </dgm:extLst>
    </dgm:pt>
    <dgm:pt modelId="{42014833-AD0B-4A7B-A178-1D4601BBFA73}" type="pres">
      <dgm:prSet presAssocID="{42DF7724-7EB4-4D29-BCFC-9920CFD6517C}" presName="spaceRect" presStyleCnt="0"/>
      <dgm:spPr/>
    </dgm:pt>
    <dgm:pt modelId="{A5EB9648-062A-4CCA-8563-74A5DB992358}" type="pres">
      <dgm:prSet presAssocID="{42DF7724-7EB4-4D29-BCFC-9920CFD6517C}" presName="parTx" presStyleLbl="revTx" presStyleIdx="2" presStyleCnt="3">
        <dgm:presLayoutVars>
          <dgm:chMax val="0"/>
          <dgm:chPref val="0"/>
        </dgm:presLayoutVars>
      </dgm:prSet>
      <dgm:spPr/>
    </dgm:pt>
  </dgm:ptLst>
  <dgm:cxnLst>
    <dgm:cxn modelId="{45F35A66-2975-4568-81EA-0C9FF0282646}" srcId="{E04F8616-7F73-4CD6-886D-D9D4D8AE1137}" destId="{42DF7724-7EB4-4D29-BCFC-9920CFD6517C}" srcOrd="2" destOrd="0" parTransId="{2D154813-BC10-4C16-BD1B-A986CD2E0354}" sibTransId="{0D0FC1A1-16DF-4180-92AB-F7793734AE9E}"/>
    <dgm:cxn modelId="{AFC53B69-7FA6-49AF-8901-BA90310989AD}" srcId="{E04F8616-7F73-4CD6-886D-D9D4D8AE1137}" destId="{99BFB4CE-3E38-4071-B43F-86429C5A9EC9}" srcOrd="1" destOrd="0" parTransId="{4E9E3DD2-1B94-42FE-9BAF-183F3A3CAFEF}" sibTransId="{9AA91D5B-B2E0-4DF6-A45E-73F01EDEA6D3}"/>
    <dgm:cxn modelId="{4197D269-17A0-4409-A374-E46C07E2F5CF}" srcId="{E04F8616-7F73-4CD6-886D-D9D4D8AE1137}" destId="{53FB24BB-8F0A-423C-9948-D5E592D3A007}" srcOrd="0" destOrd="0" parTransId="{6FF7ADC4-DA74-4E02-B458-F5CC50F17784}" sibTransId="{FCE16505-6CA9-45FD-84BB-E6EBC542FCC8}"/>
    <dgm:cxn modelId="{3EDA516B-E3FD-4DDF-A413-8C835FBCE19C}" type="presOf" srcId="{42DF7724-7EB4-4D29-BCFC-9920CFD6517C}" destId="{A5EB9648-062A-4CCA-8563-74A5DB992358}" srcOrd="0" destOrd="0" presId="urn:microsoft.com/office/officeart/2018/2/layout/IconVerticalSolidList"/>
    <dgm:cxn modelId="{A33EE98A-C692-4497-B15F-5489FAD703F5}" type="presOf" srcId="{53FB24BB-8F0A-423C-9948-D5E592D3A007}" destId="{E65D9ACD-26CC-407F-B86A-8704A33DD5C1}" srcOrd="0" destOrd="0" presId="urn:microsoft.com/office/officeart/2018/2/layout/IconVerticalSolidList"/>
    <dgm:cxn modelId="{94F6EFB5-845A-4964-9B1B-B954C47934A4}" type="presOf" srcId="{E04F8616-7F73-4CD6-886D-D9D4D8AE1137}" destId="{73BD8321-429E-433B-8A9C-DA024994AD5C}" srcOrd="0" destOrd="0" presId="urn:microsoft.com/office/officeart/2018/2/layout/IconVerticalSolidList"/>
    <dgm:cxn modelId="{D9E32AC1-9353-45E1-8870-F141C07E7E86}" type="presOf" srcId="{99BFB4CE-3E38-4071-B43F-86429C5A9EC9}" destId="{5435D40A-3C99-4AC4-B507-D05E701E4772}" srcOrd="0" destOrd="0" presId="urn:microsoft.com/office/officeart/2018/2/layout/IconVerticalSolidList"/>
    <dgm:cxn modelId="{201E34AB-7132-4378-BE17-2706FFD7F55E}" type="presParOf" srcId="{73BD8321-429E-433B-8A9C-DA024994AD5C}" destId="{AFA1A606-3A84-4C3E-9D3B-6ACD6CCF29C2}" srcOrd="0" destOrd="0" presId="urn:microsoft.com/office/officeart/2018/2/layout/IconVerticalSolidList"/>
    <dgm:cxn modelId="{CDABA4BB-70B3-48EE-9432-215B1ADABA58}" type="presParOf" srcId="{AFA1A606-3A84-4C3E-9D3B-6ACD6CCF29C2}" destId="{68180E7E-CADE-4BB6-808A-34CC5399EE7C}" srcOrd="0" destOrd="0" presId="urn:microsoft.com/office/officeart/2018/2/layout/IconVerticalSolidList"/>
    <dgm:cxn modelId="{769E0C7F-EFD5-4310-BD51-A9DE87F247B0}" type="presParOf" srcId="{AFA1A606-3A84-4C3E-9D3B-6ACD6CCF29C2}" destId="{7386F92F-1D53-4B2E-927E-361ED6090C4A}" srcOrd="1" destOrd="0" presId="urn:microsoft.com/office/officeart/2018/2/layout/IconVerticalSolidList"/>
    <dgm:cxn modelId="{CA45A047-C82F-44C4-BD55-077656763A04}" type="presParOf" srcId="{AFA1A606-3A84-4C3E-9D3B-6ACD6CCF29C2}" destId="{A826B9A5-FAB5-4827-9046-AD4F708A6C1F}" srcOrd="2" destOrd="0" presId="urn:microsoft.com/office/officeart/2018/2/layout/IconVerticalSolidList"/>
    <dgm:cxn modelId="{401CFA60-2C95-43A6-85BC-120BAFE6D01C}" type="presParOf" srcId="{AFA1A606-3A84-4C3E-9D3B-6ACD6CCF29C2}" destId="{E65D9ACD-26CC-407F-B86A-8704A33DD5C1}" srcOrd="3" destOrd="0" presId="urn:microsoft.com/office/officeart/2018/2/layout/IconVerticalSolidList"/>
    <dgm:cxn modelId="{C4D0AD5C-FADF-43C9-929A-0E7A803C2A32}" type="presParOf" srcId="{73BD8321-429E-433B-8A9C-DA024994AD5C}" destId="{8F7BAE2E-534A-402D-8A44-32A334626D75}" srcOrd="1" destOrd="0" presId="urn:microsoft.com/office/officeart/2018/2/layout/IconVerticalSolidList"/>
    <dgm:cxn modelId="{6D8746CF-9518-4355-9486-5AFE6C0AD76A}" type="presParOf" srcId="{73BD8321-429E-433B-8A9C-DA024994AD5C}" destId="{6BCD3289-B411-4A7C-B631-3763CAEA62E1}" srcOrd="2" destOrd="0" presId="urn:microsoft.com/office/officeart/2018/2/layout/IconVerticalSolidList"/>
    <dgm:cxn modelId="{284135B3-2D1B-4A4C-A7D7-A8BD1F5F529D}" type="presParOf" srcId="{6BCD3289-B411-4A7C-B631-3763CAEA62E1}" destId="{2E936E9C-BE8E-446D-AF1A-109460AA3612}" srcOrd="0" destOrd="0" presId="urn:microsoft.com/office/officeart/2018/2/layout/IconVerticalSolidList"/>
    <dgm:cxn modelId="{906AFBC9-8C8F-4910-8A5E-310BBF7E5E1F}" type="presParOf" srcId="{6BCD3289-B411-4A7C-B631-3763CAEA62E1}" destId="{C579AA6C-D3E0-408A-82BB-0830DE04C5FA}" srcOrd="1" destOrd="0" presId="urn:microsoft.com/office/officeart/2018/2/layout/IconVerticalSolidList"/>
    <dgm:cxn modelId="{3D9300DA-CF60-4BEC-9D9F-FCC60C361C72}" type="presParOf" srcId="{6BCD3289-B411-4A7C-B631-3763CAEA62E1}" destId="{8D651E63-5D56-4A9F-8ED0-226C031ACD92}" srcOrd="2" destOrd="0" presId="urn:microsoft.com/office/officeart/2018/2/layout/IconVerticalSolidList"/>
    <dgm:cxn modelId="{11C131D2-63B7-4BEE-A82F-60A13DBDB898}" type="presParOf" srcId="{6BCD3289-B411-4A7C-B631-3763CAEA62E1}" destId="{5435D40A-3C99-4AC4-B507-D05E701E4772}" srcOrd="3" destOrd="0" presId="urn:microsoft.com/office/officeart/2018/2/layout/IconVerticalSolidList"/>
    <dgm:cxn modelId="{F47C7B8C-3B24-40A7-85D7-95A7A73F3F8D}" type="presParOf" srcId="{73BD8321-429E-433B-8A9C-DA024994AD5C}" destId="{73458805-6026-423C-A170-1022F041296B}" srcOrd="3" destOrd="0" presId="urn:microsoft.com/office/officeart/2018/2/layout/IconVerticalSolidList"/>
    <dgm:cxn modelId="{6E658399-1925-4EBF-A463-A43A164BEEF0}" type="presParOf" srcId="{73BD8321-429E-433B-8A9C-DA024994AD5C}" destId="{D40A97B2-FFF9-4556-8E51-BC73F2558FEA}" srcOrd="4" destOrd="0" presId="urn:microsoft.com/office/officeart/2018/2/layout/IconVerticalSolidList"/>
    <dgm:cxn modelId="{2D8B0B67-31AF-496A-B655-BAD4202CEB42}" type="presParOf" srcId="{D40A97B2-FFF9-4556-8E51-BC73F2558FEA}" destId="{3688386C-4FA0-43D1-BAE5-7E9D99F558A4}" srcOrd="0" destOrd="0" presId="urn:microsoft.com/office/officeart/2018/2/layout/IconVerticalSolidList"/>
    <dgm:cxn modelId="{A7CC3941-CB1A-4123-9758-DB8499F2C8BF}" type="presParOf" srcId="{D40A97B2-FFF9-4556-8E51-BC73F2558FEA}" destId="{DDBB0C1F-8945-4EBF-BF7E-7012113A1E15}" srcOrd="1" destOrd="0" presId="urn:microsoft.com/office/officeart/2018/2/layout/IconVerticalSolidList"/>
    <dgm:cxn modelId="{9D9EF7D0-2169-44FB-8D5D-57FB30AFB449}" type="presParOf" srcId="{D40A97B2-FFF9-4556-8E51-BC73F2558FEA}" destId="{42014833-AD0B-4A7B-A178-1D4601BBFA73}" srcOrd="2" destOrd="0" presId="urn:microsoft.com/office/officeart/2018/2/layout/IconVerticalSolidList"/>
    <dgm:cxn modelId="{2314B4D2-46D3-4381-8068-17BD571C32CF}" type="presParOf" srcId="{D40A97B2-FFF9-4556-8E51-BC73F2558FEA}" destId="{A5EB9648-062A-4CCA-8563-74A5DB99235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2BADA74-83B7-4F3A-B237-18FCFFC5548F}"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40A1228A-5225-42EA-BAEC-1BE2B1E3E106}">
      <dgm:prSet/>
      <dgm:spPr/>
      <dgm:t>
        <a:bodyPr/>
        <a:lstStyle/>
        <a:p>
          <a:pPr>
            <a:lnSpc>
              <a:spcPct val="100000"/>
            </a:lnSpc>
          </a:pPr>
          <a:r>
            <a:rPr lang="en-US" dirty="0"/>
            <a:t>Employee are lost (low awareness, no workflow training)</a:t>
          </a:r>
        </a:p>
      </dgm:t>
    </dgm:pt>
    <dgm:pt modelId="{55C89DFE-3977-4F5F-A345-37A9A26C9365}" type="parTrans" cxnId="{FA8BFFBE-1D68-4302-A40E-4FE311F260E9}">
      <dgm:prSet/>
      <dgm:spPr/>
      <dgm:t>
        <a:bodyPr/>
        <a:lstStyle/>
        <a:p>
          <a:endParaRPr lang="en-US"/>
        </a:p>
      </dgm:t>
    </dgm:pt>
    <dgm:pt modelId="{1A02D351-CC97-402B-9FEA-49FFD871DB24}" type="sibTrans" cxnId="{FA8BFFBE-1D68-4302-A40E-4FE311F260E9}">
      <dgm:prSet phldrT="01"/>
      <dgm:spPr/>
      <dgm:t>
        <a:bodyPr/>
        <a:lstStyle/>
        <a:p>
          <a:endParaRPr lang="en-US"/>
        </a:p>
      </dgm:t>
    </dgm:pt>
    <dgm:pt modelId="{72ACF237-AB35-42DD-822B-674601CCA943}">
      <dgm:prSet/>
      <dgm:spPr/>
      <dgm:t>
        <a:bodyPr/>
        <a:lstStyle/>
        <a:p>
          <a:pPr>
            <a:lnSpc>
              <a:spcPct val="100000"/>
            </a:lnSpc>
          </a:pPr>
          <a:r>
            <a:rPr lang="en-US" dirty="0"/>
            <a:t>Leaders are impatient (unrealistic expectations)</a:t>
          </a:r>
        </a:p>
      </dgm:t>
    </dgm:pt>
    <dgm:pt modelId="{52FEBCC5-7750-4640-B893-2D4DC4CF6392}" type="parTrans" cxnId="{F9664772-7279-4068-952D-F184EC0E4058}">
      <dgm:prSet/>
      <dgm:spPr/>
      <dgm:t>
        <a:bodyPr/>
        <a:lstStyle/>
        <a:p>
          <a:endParaRPr lang="en-US"/>
        </a:p>
      </dgm:t>
    </dgm:pt>
    <dgm:pt modelId="{2B51E202-F241-491A-9C5F-7ED2D575F617}" type="sibTrans" cxnId="{F9664772-7279-4068-952D-F184EC0E4058}">
      <dgm:prSet phldrT="02"/>
      <dgm:spPr/>
      <dgm:t>
        <a:bodyPr/>
        <a:lstStyle/>
        <a:p>
          <a:endParaRPr lang="en-US"/>
        </a:p>
      </dgm:t>
    </dgm:pt>
    <dgm:pt modelId="{F0A74540-E902-46B6-AC5A-C05C4E368CF9}">
      <dgm:prSet/>
      <dgm:spPr/>
      <dgm:t>
        <a:bodyPr/>
        <a:lstStyle/>
        <a:p>
          <a:pPr>
            <a:lnSpc>
              <a:spcPct val="100000"/>
            </a:lnSpc>
          </a:pPr>
          <a:r>
            <a:rPr lang="en-US" dirty="0"/>
            <a:t>IT teams overwhelmed with AI-related support tickets</a:t>
          </a:r>
        </a:p>
      </dgm:t>
    </dgm:pt>
    <dgm:pt modelId="{EED3FD71-1129-456C-BDF4-9A5906E1DF03}" type="parTrans" cxnId="{9A0F305C-F9AC-4BEE-BE23-81B8A8149014}">
      <dgm:prSet/>
      <dgm:spPr/>
      <dgm:t>
        <a:bodyPr/>
        <a:lstStyle/>
        <a:p>
          <a:endParaRPr lang="en-US"/>
        </a:p>
      </dgm:t>
    </dgm:pt>
    <dgm:pt modelId="{471FD502-BB32-402F-B908-E0D2FB6D5EAC}" type="sibTrans" cxnId="{9A0F305C-F9AC-4BEE-BE23-81B8A8149014}">
      <dgm:prSet phldrT="03"/>
      <dgm:spPr/>
      <dgm:t>
        <a:bodyPr/>
        <a:lstStyle/>
        <a:p>
          <a:endParaRPr lang="en-US"/>
        </a:p>
      </dgm:t>
    </dgm:pt>
    <dgm:pt modelId="{2C2B95F4-5E5E-41DC-9764-113F1F4467F9}" type="pres">
      <dgm:prSet presAssocID="{42BADA74-83B7-4F3A-B237-18FCFFC5548F}" presName="root" presStyleCnt="0">
        <dgm:presLayoutVars>
          <dgm:dir/>
          <dgm:resizeHandles val="exact"/>
        </dgm:presLayoutVars>
      </dgm:prSet>
      <dgm:spPr/>
    </dgm:pt>
    <dgm:pt modelId="{0701F54B-D917-48D7-9FB4-2DBFB4A3A295}" type="pres">
      <dgm:prSet presAssocID="{40A1228A-5225-42EA-BAEC-1BE2B1E3E106}" presName="compNode" presStyleCnt="0"/>
      <dgm:spPr/>
    </dgm:pt>
    <dgm:pt modelId="{83E457EB-3683-442B-AB95-D46CD7AEC88D}" type="pres">
      <dgm:prSet presAssocID="{40A1228A-5225-42EA-BAEC-1BE2B1E3E106}" presName="bgRect" presStyleLbl="bgShp" presStyleIdx="0" presStyleCnt="3"/>
      <dgm:spPr/>
    </dgm:pt>
    <dgm:pt modelId="{3FA8F9DD-6D35-4CBD-9CAF-3958CCA5B6B8}" type="pres">
      <dgm:prSet presAssocID="{40A1228A-5225-42EA-BAEC-1BE2B1E3E10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nboarding"/>
        </a:ext>
      </dgm:extLst>
    </dgm:pt>
    <dgm:pt modelId="{920B49E5-27F7-4534-8651-6EC69CE03079}" type="pres">
      <dgm:prSet presAssocID="{40A1228A-5225-42EA-BAEC-1BE2B1E3E106}" presName="spaceRect" presStyleCnt="0"/>
      <dgm:spPr/>
    </dgm:pt>
    <dgm:pt modelId="{2FE6D970-8BCE-4F8B-A695-5FC512F7C325}" type="pres">
      <dgm:prSet presAssocID="{40A1228A-5225-42EA-BAEC-1BE2B1E3E106}" presName="parTx" presStyleLbl="revTx" presStyleIdx="0" presStyleCnt="3">
        <dgm:presLayoutVars>
          <dgm:chMax val="0"/>
          <dgm:chPref val="0"/>
        </dgm:presLayoutVars>
      </dgm:prSet>
      <dgm:spPr/>
    </dgm:pt>
    <dgm:pt modelId="{47E693BA-1A4C-4079-B979-88E86B477CF6}" type="pres">
      <dgm:prSet presAssocID="{1A02D351-CC97-402B-9FEA-49FFD871DB24}" presName="sibTrans" presStyleCnt="0"/>
      <dgm:spPr/>
    </dgm:pt>
    <dgm:pt modelId="{2E4514F0-C29D-4098-A320-7891604F77A6}" type="pres">
      <dgm:prSet presAssocID="{72ACF237-AB35-42DD-822B-674601CCA943}" presName="compNode" presStyleCnt="0"/>
      <dgm:spPr/>
    </dgm:pt>
    <dgm:pt modelId="{07EC2873-88CF-4BC0-A7BD-E6543E83F0AA}" type="pres">
      <dgm:prSet presAssocID="{72ACF237-AB35-42DD-822B-674601CCA943}" presName="bgRect" presStyleLbl="bgShp" presStyleIdx="1" presStyleCnt="3"/>
      <dgm:spPr/>
    </dgm:pt>
    <dgm:pt modelId="{FBFCD9BA-19DE-4B31-B0D0-7C82AC5EB068}" type="pres">
      <dgm:prSet presAssocID="{72ACF237-AB35-42DD-822B-674601CCA94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lth"/>
        </a:ext>
      </dgm:extLst>
    </dgm:pt>
    <dgm:pt modelId="{AAFB1302-F67D-4ABD-9B13-7925988BAA3B}" type="pres">
      <dgm:prSet presAssocID="{72ACF237-AB35-42DD-822B-674601CCA943}" presName="spaceRect" presStyleCnt="0"/>
      <dgm:spPr/>
    </dgm:pt>
    <dgm:pt modelId="{FB052657-6A03-4A67-9BAC-1580F15DF7A0}" type="pres">
      <dgm:prSet presAssocID="{72ACF237-AB35-42DD-822B-674601CCA943}" presName="parTx" presStyleLbl="revTx" presStyleIdx="1" presStyleCnt="3">
        <dgm:presLayoutVars>
          <dgm:chMax val="0"/>
          <dgm:chPref val="0"/>
        </dgm:presLayoutVars>
      </dgm:prSet>
      <dgm:spPr/>
    </dgm:pt>
    <dgm:pt modelId="{D8734451-F429-4D29-8447-64CCE644299A}" type="pres">
      <dgm:prSet presAssocID="{2B51E202-F241-491A-9C5F-7ED2D575F617}" presName="sibTrans" presStyleCnt="0"/>
      <dgm:spPr/>
    </dgm:pt>
    <dgm:pt modelId="{991E2AD0-38AF-402B-86FC-9CE06A949AF5}" type="pres">
      <dgm:prSet presAssocID="{F0A74540-E902-46B6-AC5A-C05C4E368CF9}" presName="compNode" presStyleCnt="0"/>
      <dgm:spPr/>
    </dgm:pt>
    <dgm:pt modelId="{BC3EB1CA-CB01-4996-80A9-467671CDAA28}" type="pres">
      <dgm:prSet presAssocID="{F0A74540-E902-46B6-AC5A-C05C4E368CF9}" presName="bgRect" presStyleLbl="bgShp" presStyleIdx="2" presStyleCnt="3"/>
      <dgm:spPr/>
    </dgm:pt>
    <dgm:pt modelId="{D0CBE629-0F36-430E-AAC2-6D0CB0A87A81}" type="pres">
      <dgm:prSet presAssocID="{F0A74540-E902-46B6-AC5A-C05C4E368CF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icket"/>
        </a:ext>
      </dgm:extLst>
    </dgm:pt>
    <dgm:pt modelId="{DD88542E-812C-48B9-BDBD-6BF6F290C67E}" type="pres">
      <dgm:prSet presAssocID="{F0A74540-E902-46B6-AC5A-C05C4E368CF9}" presName="spaceRect" presStyleCnt="0"/>
      <dgm:spPr/>
    </dgm:pt>
    <dgm:pt modelId="{64E61535-94C6-48EB-96EF-04C8A57E2531}" type="pres">
      <dgm:prSet presAssocID="{F0A74540-E902-46B6-AC5A-C05C4E368CF9}" presName="parTx" presStyleLbl="revTx" presStyleIdx="2" presStyleCnt="3">
        <dgm:presLayoutVars>
          <dgm:chMax val="0"/>
          <dgm:chPref val="0"/>
        </dgm:presLayoutVars>
      </dgm:prSet>
      <dgm:spPr/>
    </dgm:pt>
  </dgm:ptLst>
  <dgm:cxnLst>
    <dgm:cxn modelId="{9A0F305C-F9AC-4BEE-BE23-81B8A8149014}" srcId="{42BADA74-83B7-4F3A-B237-18FCFFC5548F}" destId="{F0A74540-E902-46B6-AC5A-C05C4E368CF9}" srcOrd="2" destOrd="0" parTransId="{EED3FD71-1129-456C-BDF4-9A5906E1DF03}" sibTransId="{471FD502-BB32-402F-B908-E0D2FB6D5EAC}"/>
    <dgm:cxn modelId="{F9664772-7279-4068-952D-F184EC0E4058}" srcId="{42BADA74-83B7-4F3A-B237-18FCFFC5548F}" destId="{72ACF237-AB35-42DD-822B-674601CCA943}" srcOrd="1" destOrd="0" parTransId="{52FEBCC5-7750-4640-B893-2D4DC4CF6392}" sibTransId="{2B51E202-F241-491A-9C5F-7ED2D575F617}"/>
    <dgm:cxn modelId="{8F00A576-E753-4A5E-BADE-4F7574F45687}" type="presOf" srcId="{F0A74540-E902-46B6-AC5A-C05C4E368CF9}" destId="{64E61535-94C6-48EB-96EF-04C8A57E2531}" srcOrd="0" destOrd="0" presId="urn:microsoft.com/office/officeart/2018/2/layout/IconVerticalSolidList"/>
    <dgm:cxn modelId="{6E77E3B9-3946-410C-AABB-B12EABF62151}" type="presOf" srcId="{40A1228A-5225-42EA-BAEC-1BE2B1E3E106}" destId="{2FE6D970-8BCE-4F8B-A695-5FC512F7C325}" srcOrd="0" destOrd="0" presId="urn:microsoft.com/office/officeart/2018/2/layout/IconVerticalSolidList"/>
    <dgm:cxn modelId="{FA8BFFBE-1D68-4302-A40E-4FE311F260E9}" srcId="{42BADA74-83B7-4F3A-B237-18FCFFC5548F}" destId="{40A1228A-5225-42EA-BAEC-1BE2B1E3E106}" srcOrd="0" destOrd="0" parTransId="{55C89DFE-3977-4F5F-A345-37A9A26C9365}" sibTransId="{1A02D351-CC97-402B-9FEA-49FFD871DB24}"/>
    <dgm:cxn modelId="{8EC7F6D2-DF17-4F52-AD4B-B6F161AAF537}" type="presOf" srcId="{72ACF237-AB35-42DD-822B-674601CCA943}" destId="{FB052657-6A03-4A67-9BAC-1580F15DF7A0}" srcOrd="0" destOrd="0" presId="urn:microsoft.com/office/officeart/2018/2/layout/IconVerticalSolidList"/>
    <dgm:cxn modelId="{F021B9FC-F630-43A0-A76D-58E48222B3FB}" type="presOf" srcId="{42BADA74-83B7-4F3A-B237-18FCFFC5548F}" destId="{2C2B95F4-5E5E-41DC-9764-113F1F4467F9}" srcOrd="0" destOrd="0" presId="urn:microsoft.com/office/officeart/2018/2/layout/IconVerticalSolidList"/>
    <dgm:cxn modelId="{4CEC1B52-61C1-4AC4-A9BA-558B64657EF2}" type="presParOf" srcId="{2C2B95F4-5E5E-41DC-9764-113F1F4467F9}" destId="{0701F54B-D917-48D7-9FB4-2DBFB4A3A295}" srcOrd="0" destOrd="0" presId="urn:microsoft.com/office/officeart/2018/2/layout/IconVerticalSolidList"/>
    <dgm:cxn modelId="{7634C1BA-4A3C-49A7-AB70-C63556C84591}" type="presParOf" srcId="{0701F54B-D917-48D7-9FB4-2DBFB4A3A295}" destId="{83E457EB-3683-442B-AB95-D46CD7AEC88D}" srcOrd="0" destOrd="0" presId="urn:microsoft.com/office/officeart/2018/2/layout/IconVerticalSolidList"/>
    <dgm:cxn modelId="{EA5FE75A-93EC-410E-B1B0-917BF50EE2D9}" type="presParOf" srcId="{0701F54B-D917-48D7-9FB4-2DBFB4A3A295}" destId="{3FA8F9DD-6D35-4CBD-9CAF-3958CCA5B6B8}" srcOrd="1" destOrd="0" presId="urn:microsoft.com/office/officeart/2018/2/layout/IconVerticalSolidList"/>
    <dgm:cxn modelId="{32AB2FF4-6015-48A2-9440-A01F89B0D065}" type="presParOf" srcId="{0701F54B-D917-48D7-9FB4-2DBFB4A3A295}" destId="{920B49E5-27F7-4534-8651-6EC69CE03079}" srcOrd="2" destOrd="0" presId="urn:microsoft.com/office/officeart/2018/2/layout/IconVerticalSolidList"/>
    <dgm:cxn modelId="{CA8D5FED-01DA-4D47-91A6-0D7EEEC9DC16}" type="presParOf" srcId="{0701F54B-D917-48D7-9FB4-2DBFB4A3A295}" destId="{2FE6D970-8BCE-4F8B-A695-5FC512F7C325}" srcOrd="3" destOrd="0" presId="urn:microsoft.com/office/officeart/2018/2/layout/IconVerticalSolidList"/>
    <dgm:cxn modelId="{E272D757-72C6-49A2-A827-8257E050CB49}" type="presParOf" srcId="{2C2B95F4-5E5E-41DC-9764-113F1F4467F9}" destId="{47E693BA-1A4C-4079-B979-88E86B477CF6}" srcOrd="1" destOrd="0" presId="urn:microsoft.com/office/officeart/2018/2/layout/IconVerticalSolidList"/>
    <dgm:cxn modelId="{C2E1793E-1916-49F6-97F4-2992B97871D2}" type="presParOf" srcId="{2C2B95F4-5E5E-41DC-9764-113F1F4467F9}" destId="{2E4514F0-C29D-4098-A320-7891604F77A6}" srcOrd="2" destOrd="0" presId="urn:microsoft.com/office/officeart/2018/2/layout/IconVerticalSolidList"/>
    <dgm:cxn modelId="{C9D3BE61-49CF-4C9C-80F5-B4051FA2F862}" type="presParOf" srcId="{2E4514F0-C29D-4098-A320-7891604F77A6}" destId="{07EC2873-88CF-4BC0-A7BD-E6543E83F0AA}" srcOrd="0" destOrd="0" presId="urn:microsoft.com/office/officeart/2018/2/layout/IconVerticalSolidList"/>
    <dgm:cxn modelId="{5E61202A-028A-401D-AAA3-642C399F1DDC}" type="presParOf" srcId="{2E4514F0-C29D-4098-A320-7891604F77A6}" destId="{FBFCD9BA-19DE-4B31-B0D0-7C82AC5EB068}" srcOrd="1" destOrd="0" presId="urn:microsoft.com/office/officeart/2018/2/layout/IconVerticalSolidList"/>
    <dgm:cxn modelId="{A6DA1BDF-6906-4291-B29D-1F1CF035CA8B}" type="presParOf" srcId="{2E4514F0-C29D-4098-A320-7891604F77A6}" destId="{AAFB1302-F67D-4ABD-9B13-7925988BAA3B}" srcOrd="2" destOrd="0" presId="urn:microsoft.com/office/officeart/2018/2/layout/IconVerticalSolidList"/>
    <dgm:cxn modelId="{99C993D0-0F1A-4679-A639-F3ACFB5A5F94}" type="presParOf" srcId="{2E4514F0-C29D-4098-A320-7891604F77A6}" destId="{FB052657-6A03-4A67-9BAC-1580F15DF7A0}" srcOrd="3" destOrd="0" presId="urn:microsoft.com/office/officeart/2018/2/layout/IconVerticalSolidList"/>
    <dgm:cxn modelId="{C7865DC6-A8C4-4150-AFF6-ED7A8EFFCBE4}" type="presParOf" srcId="{2C2B95F4-5E5E-41DC-9764-113F1F4467F9}" destId="{D8734451-F429-4D29-8447-64CCE644299A}" srcOrd="3" destOrd="0" presId="urn:microsoft.com/office/officeart/2018/2/layout/IconVerticalSolidList"/>
    <dgm:cxn modelId="{10DB0D20-A3AA-46A5-954E-D942E73965C1}" type="presParOf" srcId="{2C2B95F4-5E5E-41DC-9764-113F1F4467F9}" destId="{991E2AD0-38AF-402B-86FC-9CE06A949AF5}" srcOrd="4" destOrd="0" presId="urn:microsoft.com/office/officeart/2018/2/layout/IconVerticalSolidList"/>
    <dgm:cxn modelId="{BE91D148-0910-4910-80F9-F5089771A87E}" type="presParOf" srcId="{991E2AD0-38AF-402B-86FC-9CE06A949AF5}" destId="{BC3EB1CA-CB01-4996-80A9-467671CDAA28}" srcOrd="0" destOrd="0" presId="urn:microsoft.com/office/officeart/2018/2/layout/IconVerticalSolidList"/>
    <dgm:cxn modelId="{67D803A5-29D0-4234-8AC1-A2A988CE0BD7}" type="presParOf" srcId="{991E2AD0-38AF-402B-86FC-9CE06A949AF5}" destId="{D0CBE629-0F36-430E-AAC2-6D0CB0A87A81}" srcOrd="1" destOrd="0" presId="urn:microsoft.com/office/officeart/2018/2/layout/IconVerticalSolidList"/>
    <dgm:cxn modelId="{D2E3F893-FF93-4A29-BA74-E58F00D7E107}" type="presParOf" srcId="{991E2AD0-38AF-402B-86FC-9CE06A949AF5}" destId="{DD88542E-812C-48B9-BDBD-6BF6F290C67E}" srcOrd="2" destOrd="0" presId="urn:microsoft.com/office/officeart/2018/2/layout/IconVerticalSolidList"/>
    <dgm:cxn modelId="{F0683E7C-09EC-4914-9F8B-785812E94DAE}" type="presParOf" srcId="{991E2AD0-38AF-402B-86FC-9CE06A949AF5}" destId="{64E61535-94C6-48EB-96EF-04C8A57E253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4804D14-2A74-4AEF-9829-A389EB87742F}"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2A8C40A1-72B8-4342-AA85-4881A878117E}">
      <dgm:prSet/>
      <dgm:spPr/>
      <dgm:t>
        <a:bodyPr/>
        <a:lstStyle/>
        <a:p>
          <a:r>
            <a:rPr lang="en-US" b="1" dirty="0"/>
            <a:t>A</a:t>
          </a:r>
          <a:r>
            <a:rPr lang="en-US" dirty="0"/>
            <a:t>wareness: Where it exists, how it helps</a:t>
          </a:r>
        </a:p>
      </dgm:t>
    </dgm:pt>
    <dgm:pt modelId="{9B8BBF5E-2215-4ED7-B47D-461F1D578BED}" type="parTrans" cxnId="{7FD7D6F7-7097-403C-8A53-D4644B775F84}">
      <dgm:prSet/>
      <dgm:spPr/>
      <dgm:t>
        <a:bodyPr/>
        <a:lstStyle/>
        <a:p>
          <a:endParaRPr lang="en-US"/>
        </a:p>
      </dgm:t>
    </dgm:pt>
    <dgm:pt modelId="{7A0C9048-6150-4CAD-BAFA-1D145722FE57}" type="sibTrans" cxnId="{7FD7D6F7-7097-403C-8A53-D4644B775F84}">
      <dgm:prSet/>
      <dgm:spPr/>
      <dgm:t>
        <a:bodyPr/>
        <a:lstStyle/>
        <a:p>
          <a:endParaRPr lang="en-US"/>
        </a:p>
      </dgm:t>
    </dgm:pt>
    <dgm:pt modelId="{0D4B4FAD-7C96-4116-98F3-0232AA8630D2}">
      <dgm:prSet/>
      <dgm:spPr/>
      <dgm:t>
        <a:bodyPr/>
        <a:lstStyle/>
        <a:p>
          <a:r>
            <a:rPr lang="en-US" b="1" dirty="0"/>
            <a:t>A</a:t>
          </a:r>
          <a:r>
            <a:rPr lang="en-US" dirty="0"/>
            <a:t>ctivation: Quick wins, not long training</a:t>
          </a:r>
        </a:p>
      </dgm:t>
    </dgm:pt>
    <dgm:pt modelId="{2F275D2E-2188-461B-B02A-6859213583DC}" type="parTrans" cxnId="{9225C8D8-FC60-4A35-8840-BDC1C1E954BE}">
      <dgm:prSet/>
      <dgm:spPr/>
      <dgm:t>
        <a:bodyPr/>
        <a:lstStyle/>
        <a:p>
          <a:endParaRPr lang="en-US"/>
        </a:p>
      </dgm:t>
    </dgm:pt>
    <dgm:pt modelId="{0AE56E64-275F-4159-A43F-0444346FDD52}" type="sibTrans" cxnId="{9225C8D8-FC60-4A35-8840-BDC1C1E954BE}">
      <dgm:prSet/>
      <dgm:spPr/>
      <dgm:t>
        <a:bodyPr/>
        <a:lstStyle/>
        <a:p>
          <a:endParaRPr lang="en-US"/>
        </a:p>
      </dgm:t>
    </dgm:pt>
    <dgm:pt modelId="{2C4E73E4-729B-4DAF-A7CB-5D30E98C5F92}">
      <dgm:prSet/>
      <dgm:spPr/>
      <dgm:t>
        <a:bodyPr/>
        <a:lstStyle/>
        <a:p>
          <a:r>
            <a:rPr lang="en-US" b="1" dirty="0"/>
            <a:t>A</a:t>
          </a:r>
          <a:r>
            <a:rPr lang="en-US" dirty="0"/>
            <a:t>doption: Habits form, usage grows</a:t>
          </a:r>
        </a:p>
      </dgm:t>
    </dgm:pt>
    <dgm:pt modelId="{D9F797BA-26EA-4522-9F6E-C8587BAC92A4}" type="parTrans" cxnId="{8E4163D6-ECED-4D53-BDFA-206107A7EBD5}">
      <dgm:prSet/>
      <dgm:spPr/>
      <dgm:t>
        <a:bodyPr/>
        <a:lstStyle/>
        <a:p>
          <a:endParaRPr lang="en-US"/>
        </a:p>
      </dgm:t>
    </dgm:pt>
    <dgm:pt modelId="{89018398-1635-46FD-BFDE-CE8CD05B72E9}" type="sibTrans" cxnId="{8E4163D6-ECED-4D53-BDFA-206107A7EBD5}">
      <dgm:prSet/>
      <dgm:spPr/>
      <dgm:t>
        <a:bodyPr/>
        <a:lstStyle/>
        <a:p>
          <a:endParaRPr lang="en-US"/>
        </a:p>
      </dgm:t>
    </dgm:pt>
    <dgm:pt modelId="{A5C06FC4-71E0-46C8-BF26-00EF65E96F61}" type="pres">
      <dgm:prSet presAssocID="{D4804D14-2A74-4AEF-9829-A389EB87742F}" presName="vert0" presStyleCnt="0">
        <dgm:presLayoutVars>
          <dgm:dir/>
          <dgm:animOne val="branch"/>
          <dgm:animLvl val="lvl"/>
        </dgm:presLayoutVars>
      </dgm:prSet>
      <dgm:spPr/>
    </dgm:pt>
    <dgm:pt modelId="{AFC3B6FC-3593-4FCB-9B61-AEF983AD6E5E}" type="pres">
      <dgm:prSet presAssocID="{2A8C40A1-72B8-4342-AA85-4881A878117E}" presName="thickLine" presStyleLbl="alignNode1" presStyleIdx="0" presStyleCnt="3"/>
      <dgm:spPr/>
    </dgm:pt>
    <dgm:pt modelId="{FDD1050A-2825-4483-8A83-F31855430123}" type="pres">
      <dgm:prSet presAssocID="{2A8C40A1-72B8-4342-AA85-4881A878117E}" presName="horz1" presStyleCnt="0"/>
      <dgm:spPr/>
    </dgm:pt>
    <dgm:pt modelId="{57C10E0F-43A0-48A9-9089-ACDB77DF8FE3}" type="pres">
      <dgm:prSet presAssocID="{2A8C40A1-72B8-4342-AA85-4881A878117E}" presName="tx1" presStyleLbl="revTx" presStyleIdx="0" presStyleCnt="3"/>
      <dgm:spPr/>
    </dgm:pt>
    <dgm:pt modelId="{75F3278B-F653-4A8F-9994-855E77F743C5}" type="pres">
      <dgm:prSet presAssocID="{2A8C40A1-72B8-4342-AA85-4881A878117E}" presName="vert1" presStyleCnt="0"/>
      <dgm:spPr/>
    </dgm:pt>
    <dgm:pt modelId="{6E6D2465-44EC-4A79-9176-7B5E10533FF3}" type="pres">
      <dgm:prSet presAssocID="{0D4B4FAD-7C96-4116-98F3-0232AA8630D2}" presName="thickLine" presStyleLbl="alignNode1" presStyleIdx="1" presStyleCnt="3"/>
      <dgm:spPr/>
    </dgm:pt>
    <dgm:pt modelId="{DB98062E-DF88-438B-A0DF-A712207FF0AF}" type="pres">
      <dgm:prSet presAssocID="{0D4B4FAD-7C96-4116-98F3-0232AA8630D2}" presName="horz1" presStyleCnt="0"/>
      <dgm:spPr/>
    </dgm:pt>
    <dgm:pt modelId="{1542B3A8-6AA1-46F7-9DE8-DFC0D18720C8}" type="pres">
      <dgm:prSet presAssocID="{0D4B4FAD-7C96-4116-98F3-0232AA8630D2}" presName="tx1" presStyleLbl="revTx" presStyleIdx="1" presStyleCnt="3"/>
      <dgm:spPr/>
    </dgm:pt>
    <dgm:pt modelId="{F8C2EEB0-EB04-47AF-97F0-7D95E126F340}" type="pres">
      <dgm:prSet presAssocID="{0D4B4FAD-7C96-4116-98F3-0232AA8630D2}" presName="vert1" presStyleCnt="0"/>
      <dgm:spPr/>
    </dgm:pt>
    <dgm:pt modelId="{1E8400EF-AA9D-4935-A354-65300902698D}" type="pres">
      <dgm:prSet presAssocID="{2C4E73E4-729B-4DAF-A7CB-5D30E98C5F92}" presName="thickLine" presStyleLbl="alignNode1" presStyleIdx="2" presStyleCnt="3"/>
      <dgm:spPr/>
    </dgm:pt>
    <dgm:pt modelId="{99C6BA4C-E49F-4F61-B22D-F5538BB59D00}" type="pres">
      <dgm:prSet presAssocID="{2C4E73E4-729B-4DAF-A7CB-5D30E98C5F92}" presName="horz1" presStyleCnt="0"/>
      <dgm:spPr/>
    </dgm:pt>
    <dgm:pt modelId="{906466C6-FDC1-40BF-8D07-C69764DAC77A}" type="pres">
      <dgm:prSet presAssocID="{2C4E73E4-729B-4DAF-A7CB-5D30E98C5F92}" presName="tx1" presStyleLbl="revTx" presStyleIdx="2" presStyleCnt="3"/>
      <dgm:spPr/>
    </dgm:pt>
    <dgm:pt modelId="{D8DC16AB-46E2-462E-9DC4-8F8373DB671D}" type="pres">
      <dgm:prSet presAssocID="{2C4E73E4-729B-4DAF-A7CB-5D30E98C5F92}" presName="vert1" presStyleCnt="0"/>
      <dgm:spPr/>
    </dgm:pt>
  </dgm:ptLst>
  <dgm:cxnLst>
    <dgm:cxn modelId="{F4405818-6004-4B92-AC4F-440CA4071B9B}" type="presOf" srcId="{0D4B4FAD-7C96-4116-98F3-0232AA8630D2}" destId="{1542B3A8-6AA1-46F7-9DE8-DFC0D18720C8}" srcOrd="0" destOrd="0" presId="urn:microsoft.com/office/officeart/2008/layout/LinedList"/>
    <dgm:cxn modelId="{4EED3826-5A19-4D94-B147-94047202FA91}" type="presOf" srcId="{2A8C40A1-72B8-4342-AA85-4881A878117E}" destId="{57C10E0F-43A0-48A9-9089-ACDB77DF8FE3}" srcOrd="0" destOrd="0" presId="urn:microsoft.com/office/officeart/2008/layout/LinedList"/>
    <dgm:cxn modelId="{96095B35-B853-447A-995C-432A443D404A}" type="presOf" srcId="{2C4E73E4-729B-4DAF-A7CB-5D30E98C5F92}" destId="{906466C6-FDC1-40BF-8D07-C69764DAC77A}" srcOrd="0" destOrd="0" presId="urn:microsoft.com/office/officeart/2008/layout/LinedList"/>
    <dgm:cxn modelId="{1F090BB5-9874-4A4C-A5A2-8C2713CC2862}" type="presOf" srcId="{D4804D14-2A74-4AEF-9829-A389EB87742F}" destId="{A5C06FC4-71E0-46C8-BF26-00EF65E96F61}" srcOrd="0" destOrd="0" presId="urn:microsoft.com/office/officeart/2008/layout/LinedList"/>
    <dgm:cxn modelId="{8E4163D6-ECED-4D53-BDFA-206107A7EBD5}" srcId="{D4804D14-2A74-4AEF-9829-A389EB87742F}" destId="{2C4E73E4-729B-4DAF-A7CB-5D30E98C5F92}" srcOrd="2" destOrd="0" parTransId="{D9F797BA-26EA-4522-9F6E-C8587BAC92A4}" sibTransId="{89018398-1635-46FD-BFDE-CE8CD05B72E9}"/>
    <dgm:cxn modelId="{9225C8D8-FC60-4A35-8840-BDC1C1E954BE}" srcId="{D4804D14-2A74-4AEF-9829-A389EB87742F}" destId="{0D4B4FAD-7C96-4116-98F3-0232AA8630D2}" srcOrd="1" destOrd="0" parTransId="{2F275D2E-2188-461B-B02A-6859213583DC}" sibTransId="{0AE56E64-275F-4159-A43F-0444346FDD52}"/>
    <dgm:cxn modelId="{7FD7D6F7-7097-403C-8A53-D4644B775F84}" srcId="{D4804D14-2A74-4AEF-9829-A389EB87742F}" destId="{2A8C40A1-72B8-4342-AA85-4881A878117E}" srcOrd="0" destOrd="0" parTransId="{9B8BBF5E-2215-4ED7-B47D-461F1D578BED}" sibTransId="{7A0C9048-6150-4CAD-BAFA-1D145722FE57}"/>
    <dgm:cxn modelId="{B3766BFC-BFA0-4209-A76A-A5115CF68E0A}" type="presParOf" srcId="{A5C06FC4-71E0-46C8-BF26-00EF65E96F61}" destId="{AFC3B6FC-3593-4FCB-9B61-AEF983AD6E5E}" srcOrd="0" destOrd="0" presId="urn:microsoft.com/office/officeart/2008/layout/LinedList"/>
    <dgm:cxn modelId="{1272ECD0-0054-4095-919B-F79A6D3A2D4B}" type="presParOf" srcId="{A5C06FC4-71E0-46C8-BF26-00EF65E96F61}" destId="{FDD1050A-2825-4483-8A83-F31855430123}" srcOrd="1" destOrd="0" presId="urn:microsoft.com/office/officeart/2008/layout/LinedList"/>
    <dgm:cxn modelId="{7E997B94-2753-44A5-9053-C9ED0B5168B6}" type="presParOf" srcId="{FDD1050A-2825-4483-8A83-F31855430123}" destId="{57C10E0F-43A0-48A9-9089-ACDB77DF8FE3}" srcOrd="0" destOrd="0" presId="urn:microsoft.com/office/officeart/2008/layout/LinedList"/>
    <dgm:cxn modelId="{F3C855C5-8A8B-4568-A7C9-A81127BC63BC}" type="presParOf" srcId="{FDD1050A-2825-4483-8A83-F31855430123}" destId="{75F3278B-F653-4A8F-9994-855E77F743C5}" srcOrd="1" destOrd="0" presId="urn:microsoft.com/office/officeart/2008/layout/LinedList"/>
    <dgm:cxn modelId="{E275C2A6-5F94-4E38-B717-DB741EEB9CC5}" type="presParOf" srcId="{A5C06FC4-71E0-46C8-BF26-00EF65E96F61}" destId="{6E6D2465-44EC-4A79-9176-7B5E10533FF3}" srcOrd="2" destOrd="0" presId="urn:microsoft.com/office/officeart/2008/layout/LinedList"/>
    <dgm:cxn modelId="{8A703BCB-5AB2-40C3-A54F-96E36E674796}" type="presParOf" srcId="{A5C06FC4-71E0-46C8-BF26-00EF65E96F61}" destId="{DB98062E-DF88-438B-A0DF-A712207FF0AF}" srcOrd="3" destOrd="0" presId="urn:microsoft.com/office/officeart/2008/layout/LinedList"/>
    <dgm:cxn modelId="{AAA70B86-98FD-450F-B8ED-A897E7ED2AA7}" type="presParOf" srcId="{DB98062E-DF88-438B-A0DF-A712207FF0AF}" destId="{1542B3A8-6AA1-46F7-9DE8-DFC0D18720C8}" srcOrd="0" destOrd="0" presId="urn:microsoft.com/office/officeart/2008/layout/LinedList"/>
    <dgm:cxn modelId="{E0F5BBB7-6C93-4F34-8529-1BDA9B8FBE54}" type="presParOf" srcId="{DB98062E-DF88-438B-A0DF-A712207FF0AF}" destId="{F8C2EEB0-EB04-47AF-97F0-7D95E126F340}" srcOrd="1" destOrd="0" presId="urn:microsoft.com/office/officeart/2008/layout/LinedList"/>
    <dgm:cxn modelId="{2B48288D-9E0F-45C3-B98A-28882499FB2F}" type="presParOf" srcId="{A5C06FC4-71E0-46C8-BF26-00EF65E96F61}" destId="{1E8400EF-AA9D-4935-A354-65300902698D}" srcOrd="4" destOrd="0" presId="urn:microsoft.com/office/officeart/2008/layout/LinedList"/>
    <dgm:cxn modelId="{3E5C3C27-44BA-48F6-B316-82B4DD7AD30C}" type="presParOf" srcId="{A5C06FC4-71E0-46C8-BF26-00EF65E96F61}" destId="{99C6BA4C-E49F-4F61-B22D-F5538BB59D00}" srcOrd="5" destOrd="0" presId="urn:microsoft.com/office/officeart/2008/layout/LinedList"/>
    <dgm:cxn modelId="{0596BE29-6048-4EE6-9246-F75A1DE122BA}" type="presParOf" srcId="{99C6BA4C-E49F-4F61-B22D-F5538BB59D00}" destId="{906466C6-FDC1-40BF-8D07-C69764DAC77A}" srcOrd="0" destOrd="0" presId="urn:microsoft.com/office/officeart/2008/layout/LinedList"/>
    <dgm:cxn modelId="{15416476-6905-462A-B256-CF6D7807D268}" type="presParOf" srcId="{99C6BA4C-E49F-4F61-B22D-F5538BB59D00}" destId="{D8DC16AB-46E2-462E-9DC4-8F8373DB671D}"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E1434C4-4833-4EDD-A477-966423C90B8F}" type="doc">
      <dgm:prSet loTypeId="urn:microsoft.com/office/officeart/2018/2/layout/IconCircleList" loCatId="icon" qsTypeId="urn:microsoft.com/office/officeart/2005/8/quickstyle/simple1" qsCatId="simple" csTypeId="urn:microsoft.com/office/officeart/2005/8/colors/accent2_2" csCatId="accent2" phldr="1"/>
      <dgm:spPr/>
      <dgm:t>
        <a:bodyPr/>
        <a:lstStyle/>
        <a:p>
          <a:endParaRPr lang="en-US"/>
        </a:p>
      </dgm:t>
    </dgm:pt>
    <dgm:pt modelId="{B23E49DE-FFD2-4D29-9D60-C2BA38B08030}">
      <dgm:prSet/>
      <dgm:spPr/>
      <dgm:t>
        <a:bodyPr/>
        <a:lstStyle/>
        <a:p>
          <a:pPr>
            <a:lnSpc>
              <a:spcPct val="100000"/>
            </a:lnSpc>
          </a:pPr>
          <a:r>
            <a:rPr lang="en-US" dirty="0"/>
            <a:t>Sales teams draft emails, prep calls faster</a:t>
          </a:r>
        </a:p>
      </dgm:t>
    </dgm:pt>
    <dgm:pt modelId="{F73E61A6-295C-48DE-A0B5-F8E90A937114}" type="parTrans" cxnId="{CD738191-B3EE-46EF-806C-D2F937613917}">
      <dgm:prSet/>
      <dgm:spPr/>
      <dgm:t>
        <a:bodyPr/>
        <a:lstStyle/>
        <a:p>
          <a:endParaRPr lang="en-US"/>
        </a:p>
      </dgm:t>
    </dgm:pt>
    <dgm:pt modelId="{8CF5ACCC-C54B-48AE-B21B-CDBC7AD588EA}" type="sibTrans" cxnId="{CD738191-B3EE-46EF-806C-D2F937613917}">
      <dgm:prSet/>
      <dgm:spPr/>
      <dgm:t>
        <a:bodyPr/>
        <a:lstStyle/>
        <a:p>
          <a:pPr>
            <a:lnSpc>
              <a:spcPct val="100000"/>
            </a:lnSpc>
          </a:pPr>
          <a:endParaRPr lang="en-US"/>
        </a:p>
      </dgm:t>
    </dgm:pt>
    <dgm:pt modelId="{4596734E-9B3B-4C18-ACF3-AD629B5FC2CD}">
      <dgm:prSet/>
      <dgm:spPr/>
      <dgm:t>
        <a:bodyPr/>
        <a:lstStyle/>
        <a:p>
          <a:pPr>
            <a:lnSpc>
              <a:spcPct val="100000"/>
            </a:lnSpc>
          </a:pPr>
          <a:r>
            <a:rPr lang="en-US" dirty="0"/>
            <a:t>Finance automates forecasting in Excel</a:t>
          </a:r>
        </a:p>
      </dgm:t>
    </dgm:pt>
    <dgm:pt modelId="{65E25B9C-3814-41FE-805A-EE845F49F1D7}" type="parTrans" cxnId="{EAA9C090-F511-49A5-BD5B-C04FE5CBFA47}">
      <dgm:prSet/>
      <dgm:spPr/>
      <dgm:t>
        <a:bodyPr/>
        <a:lstStyle/>
        <a:p>
          <a:endParaRPr lang="en-US"/>
        </a:p>
      </dgm:t>
    </dgm:pt>
    <dgm:pt modelId="{07BE6898-5A19-437A-9BB0-9C87D65E5285}" type="sibTrans" cxnId="{EAA9C090-F511-49A5-BD5B-C04FE5CBFA47}">
      <dgm:prSet/>
      <dgm:spPr/>
      <dgm:t>
        <a:bodyPr/>
        <a:lstStyle/>
        <a:p>
          <a:pPr>
            <a:lnSpc>
              <a:spcPct val="100000"/>
            </a:lnSpc>
          </a:pPr>
          <a:endParaRPr lang="en-US"/>
        </a:p>
      </dgm:t>
    </dgm:pt>
    <dgm:pt modelId="{33A1AFB8-A1FC-4189-A850-FEE656A9193E}">
      <dgm:prSet/>
      <dgm:spPr/>
      <dgm:t>
        <a:bodyPr/>
        <a:lstStyle/>
        <a:p>
          <a:pPr>
            <a:lnSpc>
              <a:spcPct val="100000"/>
            </a:lnSpc>
          </a:pPr>
          <a:r>
            <a:rPr lang="en-US" dirty="0"/>
            <a:t>HR generates policy docs &amp; job descriptions</a:t>
          </a:r>
        </a:p>
      </dgm:t>
    </dgm:pt>
    <dgm:pt modelId="{C5969428-B9D1-442F-ACB0-C0EA7B4BC456}" type="parTrans" cxnId="{2D59DAE9-FAA8-4C8B-90F0-110285BD21EF}">
      <dgm:prSet/>
      <dgm:spPr/>
      <dgm:t>
        <a:bodyPr/>
        <a:lstStyle/>
        <a:p>
          <a:endParaRPr lang="en-US"/>
        </a:p>
      </dgm:t>
    </dgm:pt>
    <dgm:pt modelId="{6A616875-2C69-41C2-ACC6-049F283E5785}" type="sibTrans" cxnId="{2D59DAE9-FAA8-4C8B-90F0-110285BD21EF}">
      <dgm:prSet/>
      <dgm:spPr/>
      <dgm:t>
        <a:bodyPr/>
        <a:lstStyle/>
        <a:p>
          <a:pPr>
            <a:lnSpc>
              <a:spcPct val="100000"/>
            </a:lnSpc>
          </a:pPr>
          <a:endParaRPr lang="en-US"/>
        </a:p>
      </dgm:t>
    </dgm:pt>
    <dgm:pt modelId="{6881DC14-0671-4CFA-B8BD-245F46B1C0A1}">
      <dgm:prSet/>
      <dgm:spPr/>
      <dgm:t>
        <a:bodyPr/>
        <a:lstStyle/>
        <a:p>
          <a:pPr>
            <a:lnSpc>
              <a:spcPct val="100000"/>
            </a:lnSpc>
          </a:pPr>
          <a:r>
            <a:rPr lang="en-US" dirty="0"/>
            <a:t>Ops teams extract insights from data instantly</a:t>
          </a:r>
        </a:p>
      </dgm:t>
    </dgm:pt>
    <dgm:pt modelId="{0AC14C41-1C2A-4B0A-B5F2-3BC61A8FB349}" type="parTrans" cxnId="{CC52A070-4346-4AF6-8524-0A3C095ACF67}">
      <dgm:prSet/>
      <dgm:spPr/>
      <dgm:t>
        <a:bodyPr/>
        <a:lstStyle/>
        <a:p>
          <a:endParaRPr lang="en-US"/>
        </a:p>
      </dgm:t>
    </dgm:pt>
    <dgm:pt modelId="{AFC4BAED-08E3-4618-933C-295BC8472292}" type="sibTrans" cxnId="{CC52A070-4346-4AF6-8524-0A3C095ACF67}">
      <dgm:prSet/>
      <dgm:spPr/>
      <dgm:t>
        <a:bodyPr/>
        <a:lstStyle/>
        <a:p>
          <a:endParaRPr lang="en-US"/>
        </a:p>
      </dgm:t>
    </dgm:pt>
    <dgm:pt modelId="{719933D2-DC0E-4323-8774-1FBBA0B58A74}" type="pres">
      <dgm:prSet presAssocID="{EE1434C4-4833-4EDD-A477-966423C90B8F}" presName="root" presStyleCnt="0">
        <dgm:presLayoutVars>
          <dgm:dir/>
          <dgm:resizeHandles val="exact"/>
        </dgm:presLayoutVars>
      </dgm:prSet>
      <dgm:spPr/>
    </dgm:pt>
    <dgm:pt modelId="{3EA1C227-6512-4FF2-A640-046C02CFD6B3}" type="pres">
      <dgm:prSet presAssocID="{EE1434C4-4833-4EDD-A477-966423C90B8F}" presName="container" presStyleCnt="0">
        <dgm:presLayoutVars>
          <dgm:dir/>
          <dgm:resizeHandles val="exact"/>
        </dgm:presLayoutVars>
      </dgm:prSet>
      <dgm:spPr/>
    </dgm:pt>
    <dgm:pt modelId="{AC11A452-2784-40BC-9E61-179B6E6331C8}" type="pres">
      <dgm:prSet presAssocID="{B23E49DE-FFD2-4D29-9D60-C2BA38B08030}" presName="compNode" presStyleCnt="0"/>
      <dgm:spPr/>
    </dgm:pt>
    <dgm:pt modelId="{E7CFEDE9-BB24-440A-B117-5AAB9BBB0ACA}" type="pres">
      <dgm:prSet presAssocID="{B23E49DE-FFD2-4D29-9D60-C2BA38B08030}" presName="iconBgRect" presStyleLbl="bgShp" presStyleIdx="0" presStyleCnt="4"/>
      <dgm:spPr/>
    </dgm:pt>
    <dgm:pt modelId="{6731DDF3-5F69-4008-97A6-E6D395193289}" type="pres">
      <dgm:prSet presAssocID="{B23E49DE-FFD2-4D29-9D60-C2BA38B0803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mail"/>
        </a:ext>
      </dgm:extLst>
    </dgm:pt>
    <dgm:pt modelId="{B658340A-CD6B-476C-A970-AA4F5F71220C}" type="pres">
      <dgm:prSet presAssocID="{B23E49DE-FFD2-4D29-9D60-C2BA38B08030}" presName="spaceRect" presStyleCnt="0"/>
      <dgm:spPr/>
    </dgm:pt>
    <dgm:pt modelId="{E437ED30-CFB3-4FA0-9657-2C8B29F88895}" type="pres">
      <dgm:prSet presAssocID="{B23E49DE-FFD2-4D29-9D60-C2BA38B08030}" presName="textRect" presStyleLbl="revTx" presStyleIdx="0" presStyleCnt="4">
        <dgm:presLayoutVars>
          <dgm:chMax val="1"/>
          <dgm:chPref val="1"/>
        </dgm:presLayoutVars>
      </dgm:prSet>
      <dgm:spPr/>
    </dgm:pt>
    <dgm:pt modelId="{1AEC1131-B29D-4C64-89B9-F5C02F224A37}" type="pres">
      <dgm:prSet presAssocID="{8CF5ACCC-C54B-48AE-B21B-CDBC7AD588EA}" presName="sibTrans" presStyleLbl="sibTrans2D1" presStyleIdx="0" presStyleCnt="0"/>
      <dgm:spPr/>
    </dgm:pt>
    <dgm:pt modelId="{77509151-A269-40B1-8F9E-029F5D7C18A4}" type="pres">
      <dgm:prSet presAssocID="{4596734E-9B3B-4C18-ACF3-AD629B5FC2CD}" presName="compNode" presStyleCnt="0"/>
      <dgm:spPr/>
    </dgm:pt>
    <dgm:pt modelId="{D5C23344-1F8C-490E-BEF1-E2EBB37F2428}" type="pres">
      <dgm:prSet presAssocID="{4596734E-9B3B-4C18-ACF3-AD629B5FC2CD}" presName="iconBgRect" presStyleLbl="bgShp" presStyleIdx="1" presStyleCnt="4"/>
      <dgm:spPr/>
    </dgm:pt>
    <dgm:pt modelId="{8ADAB7DD-FC07-4989-9054-75A78525B1EE}" type="pres">
      <dgm:prSet presAssocID="{4596734E-9B3B-4C18-ACF3-AD629B5FC2C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alculator"/>
        </a:ext>
      </dgm:extLst>
    </dgm:pt>
    <dgm:pt modelId="{1BD6B56A-F3B5-4F21-AA6C-90AD8A242AA0}" type="pres">
      <dgm:prSet presAssocID="{4596734E-9B3B-4C18-ACF3-AD629B5FC2CD}" presName="spaceRect" presStyleCnt="0"/>
      <dgm:spPr/>
    </dgm:pt>
    <dgm:pt modelId="{05513AB5-F084-461D-BD93-1B12268F65A9}" type="pres">
      <dgm:prSet presAssocID="{4596734E-9B3B-4C18-ACF3-AD629B5FC2CD}" presName="textRect" presStyleLbl="revTx" presStyleIdx="1" presStyleCnt="4">
        <dgm:presLayoutVars>
          <dgm:chMax val="1"/>
          <dgm:chPref val="1"/>
        </dgm:presLayoutVars>
      </dgm:prSet>
      <dgm:spPr/>
    </dgm:pt>
    <dgm:pt modelId="{D703F582-79BA-41C5-A7B6-8944765893E5}" type="pres">
      <dgm:prSet presAssocID="{07BE6898-5A19-437A-9BB0-9C87D65E5285}" presName="sibTrans" presStyleLbl="sibTrans2D1" presStyleIdx="0" presStyleCnt="0"/>
      <dgm:spPr/>
    </dgm:pt>
    <dgm:pt modelId="{4747F7F2-E563-49B6-89E4-922E109D1669}" type="pres">
      <dgm:prSet presAssocID="{33A1AFB8-A1FC-4189-A850-FEE656A9193E}" presName="compNode" presStyleCnt="0"/>
      <dgm:spPr/>
    </dgm:pt>
    <dgm:pt modelId="{EB095D27-6BCB-4ADB-B630-3BB196A0671E}" type="pres">
      <dgm:prSet presAssocID="{33A1AFB8-A1FC-4189-A850-FEE656A9193E}" presName="iconBgRect" presStyleLbl="bgShp" presStyleIdx="2" presStyleCnt="4"/>
      <dgm:spPr/>
    </dgm:pt>
    <dgm:pt modelId="{D7EA0A97-4B72-4FEE-B0E2-A1C5FCD45520}" type="pres">
      <dgm:prSet presAssocID="{33A1AFB8-A1FC-4189-A850-FEE656A9193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ierarchy"/>
        </a:ext>
      </dgm:extLst>
    </dgm:pt>
    <dgm:pt modelId="{8424114C-E9BF-485C-BD88-1126EC869C8C}" type="pres">
      <dgm:prSet presAssocID="{33A1AFB8-A1FC-4189-A850-FEE656A9193E}" presName="spaceRect" presStyleCnt="0"/>
      <dgm:spPr/>
    </dgm:pt>
    <dgm:pt modelId="{E7116E6E-566A-4DE3-A683-1D9A39F515B0}" type="pres">
      <dgm:prSet presAssocID="{33A1AFB8-A1FC-4189-A850-FEE656A9193E}" presName="textRect" presStyleLbl="revTx" presStyleIdx="2" presStyleCnt="4">
        <dgm:presLayoutVars>
          <dgm:chMax val="1"/>
          <dgm:chPref val="1"/>
        </dgm:presLayoutVars>
      </dgm:prSet>
      <dgm:spPr/>
    </dgm:pt>
    <dgm:pt modelId="{44E4870F-84A9-4785-A8DE-A2134ECDEFB8}" type="pres">
      <dgm:prSet presAssocID="{6A616875-2C69-41C2-ACC6-049F283E5785}" presName="sibTrans" presStyleLbl="sibTrans2D1" presStyleIdx="0" presStyleCnt="0"/>
      <dgm:spPr/>
    </dgm:pt>
    <dgm:pt modelId="{498F65A0-49F9-4D1E-94B8-CE9896739B88}" type="pres">
      <dgm:prSet presAssocID="{6881DC14-0671-4CFA-B8BD-245F46B1C0A1}" presName="compNode" presStyleCnt="0"/>
      <dgm:spPr/>
    </dgm:pt>
    <dgm:pt modelId="{F41636BE-C85B-4AA6-854A-C9ABB6780CEB}" type="pres">
      <dgm:prSet presAssocID="{6881DC14-0671-4CFA-B8BD-245F46B1C0A1}" presName="iconBgRect" presStyleLbl="bgShp" presStyleIdx="3" presStyleCnt="4"/>
      <dgm:spPr/>
    </dgm:pt>
    <dgm:pt modelId="{6D215F22-9F05-4B6C-A697-40655092C9EB}" type="pres">
      <dgm:prSet presAssocID="{6881DC14-0671-4CFA-B8BD-245F46B1C0A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r chart"/>
        </a:ext>
      </dgm:extLst>
    </dgm:pt>
    <dgm:pt modelId="{E3BBB463-B80F-416C-83DD-FB04E9D031D0}" type="pres">
      <dgm:prSet presAssocID="{6881DC14-0671-4CFA-B8BD-245F46B1C0A1}" presName="spaceRect" presStyleCnt="0"/>
      <dgm:spPr/>
    </dgm:pt>
    <dgm:pt modelId="{74D1FF82-9688-4ECB-826A-F81F8370E2AC}" type="pres">
      <dgm:prSet presAssocID="{6881DC14-0671-4CFA-B8BD-245F46B1C0A1}" presName="textRect" presStyleLbl="revTx" presStyleIdx="3" presStyleCnt="4">
        <dgm:presLayoutVars>
          <dgm:chMax val="1"/>
          <dgm:chPref val="1"/>
        </dgm:presLayoutVars>
      </dgm:prSet>
      <dgm:spPr/>
    </dgm:pt>
  </dgm:ptLst>
  <dgm:cxnLst>
    <dgm:cxn modelId="{7CBC200C-BE87-4819-9FA3-6C89FF980175}" type="presOf" srcId="{8CF5ACCC-C54B-48AE-B21B-CDBC7AD588EA}" destId="{1AEC1131-B29D-4C64-89B9-F5C02F224A37}" srcOrd="0" destOrd="0" presId="urn:microsoft.com/office/officeart/2018/2/layout/IconCircleList"/>
    <dgm:cxn modelId="{B37D2332-6A0B-43FE-8661-92E94AE77936}" type="presOf" srcId="{EE1434C4-4833-4EDD-A477-966423C90B8F}" destId="{719933D2-DC0E-4323-8774-1FBBA0B58A74}" srcOrd="0" destOrd="0" presId="urn:microsoft.com/office/officeart/2018/2/layout/IconCircleList"/>
    <dgm:cxn modelId="{9EB55765-6ED7-4D03-BA2C-3A098381C33F}" type="presOf" srcId="{33A1AFB8-A1FC-4189-A850-FEE656A9193E}" destId="{E7116E6E-566A-4DE3-A683-1D9A39F515B0}" srcOrd="0" destOrd="0" presId="urn:microsoft.com/office/officeart/2018/2/layout/IconCircleList"/>
    <dgm:cxn modelId="{CC52A070-4346-4AF6-8524-0A3C095ACF67}" srcId="{EE1434C4-4833-4EDD-A477-966423C90B8F}" destId="{6881DC14-0671-4CFA-B8BD-245F46B1C0A1}" srcOrd="3" destOrd="0" parTransId="{0AC14C41-1C2A-4B0A-B5F2-3BC61A8FB349}" sibTransId="{AFC4BAED-08E3-4618-933C-295BC8472292}"/>
    <dgm:cxn modelId="{A815B48C-68C5-4E7B-B700-273846336A46}" type="presOf" srcId="{B23E49DE-FFD2-4D29-9D60-C2BA38B08030}" destId="{E437ED30-CFB3-4FA0-9657-2C8B29F88895}" srcOrd="0" destOrd="0" presId="urn:microsoft.com/office/officeart/2018/2/layout/IconCircleList"/>
    <dgm:cxn modelId="{EAA9C090-F511-49A5-BD5B-C04FE5CBFA47}" srcId="{EE1434C4-4833-4EDD-A477-966423C90B8F}" destId="{4596734E-9B3B-4C18-ACF3-AD629B5FC2CD}" srcOrd="1" destOrd="0" parTransId="{65E25B9C-3814-41FE-805A-EE845F49F1D7}" sibTransId="{07BE6898-5A19-437A-9BB0-9C87D65E5285}"/>
    <dgm:cxn modelId="{CD738191-B3EE-46EF-806C-D2F937613917}" srcId="{EE1434C4-4833-4EDD-A477-966423C90B8F}" destId="{B23E49DE-FFD2-4D29-9D60-C2BA38B08030}" srcOrd="0" destOrd="0" parTransId="{F73E61A6-295C-48DE-A0B5-F8E90A937114}" sibTransId="{8CF5ACCC-C54B-48AE-B21B-CDBC7AD588EA}"/>
    <dgm:cxn modelId="{839ED998-2A2F-4E45-A409-2E68ED2D598F}" type="presOf" srcId="{4596734E-9B3B-4C18-ACF3-AD629B5FC2CD}" destId="{05513AB5-F084-461D-BD93-1B12268F65A9}" srcOrd="0" destOrd="0" presId="urn:microsoft.com/office/officeart/2018/2/layout/IconCircleList"/>
    <dgm:cxn modelId="{D38C64B2-51E8-4018-B642-32DFB8ACB547}" type="presOf" srcId="{6881DC14-0671-4CFA-B8BD-245F46B1C0A1}" destId="{74D1FF82-9688-4ECB-826A-F81F8370E2AC}" srcOrd="0" destOrd="0" presId="urn:microsoft.com/office/officeart/2018/2/layout/IconCircleList"/>
    <dgm:cxn modelId="{1EBF28CC-8A76-4FEF-A4CC-9AFC575ECE4D}" type="presOf" srcId="{07BE6898-5A19-437A-9BB0-9C87D65E5285}" destId="{D703F582-79BA-41C5-A7B6-8944765893E5}" srcOrd="0" destOrd="0" presId="urn:microsoft.com/office/officeart/2018/2/layout/IconCircleList"/>
    <dgm:cxn modelId="{717308D5-5C88-48FD-817B-38BFD1BAE719}" type="presOf" srcId="{6A616875-2C69-41C2-ACC6-049F283E5785}" destId="{44E4870F-84A9-4785-A8DE-A2134ECDEFB8}" srcOrd="0" destOrd="0" presId="urn:microsoft.com/office/officeart/2018/2/layout/IconCircleList"/>
    <dgm:cxn modelId="{2D59DAE9-FAA8-4C8B-90F0-110285BD21EF}" srcId="{EE1434C4-4833-4EDD-A477-966423C90B8F}" destId="{33A1AFB8-A1FC-4189-A850-FEE656A9193E}" srcOrd="2" destOrd="0" parTransId="{C5969428-B9D1-442F-ACB0-C0EA7B4BC456}" sibTransId="{6A616875-2C69-41C2-ACC6-049F283E5785}"/>
    <dgm:cxn modelId="{F0D68BB5-FDE1-451C-9B66-3BDA75F64F69}" type="presParOf" srcId="{719933D2-DC0E-4323-8774-1FBBA0B58A74}" destId="{3EA1C227-6512-4FF2-A640-046C02CFD6B3}" srcOrd="0" destOrd="0" presId="urn:microsoft.com/office/officeart/2018/2/layout/IconCircleList"/>
    <dgm:cxn modelId="{306B0794-D2B2-4FCF-A7C3-E2B27BAD7035}" type="presParOf" srcId="{3EA1C227-6512-4FF2-A640-046C02CFD6B3}" destId="{AC11A452-2784-40BC-9E61-179B6E6331C8}" srcOrd="0" destOrd="0" presId="urn:microsoft.com/office/officeart/2018/2/layout/IconCircleList"/>
    <dgm:cxn modelId="{E3E1522F-89A0-45B8-A0E7-36C20C1A8DBF}" type="presParOf" srcId="{AC11A452-2784-40BC-9E61-179B6E6331C8}" destId="{E7CFEDE9-BB24-440A-B117-5AAB9BBB0ACA}" srcOrd="0" destOrd="0" presId="urn:microsoft.com/office/officeart/2018/2/layout/IconCircleList"/>
    <dgm:cxn modelId="{2AF05A97-7933-4493-AD9E-F372231A9603}" type="presParOf" srcId="{AC11A452-2784-40BC-9E61-179B6E6331C8}" destId="{6731DDF3-5F69-4008-97A6-E6D395193289}" srcOrd="1" destOrd="0" presId="urn:microsoft.com/office/officeart/2018/2/layout/IconCircleList"/>
    <dgm:cxn modelId="{0D4536BD-8354-44E1-97E0-D66A009950B2}" type="presParOf" srcId="{AC11A452-2784-40BC-9E61-179B6E6331C8}" destId="{B658340A-CD6B-476C-A970-AA4F5F71220C}" srcOrd="2" destOrd="0" presId="urn:microsoft.com/office/officeart/2018/2/layout/IconCircleList"/>
    <dgm:cxn modelId="{985B7AEE-1518-44ED-BB07-9892A4780E5C}" type="presParOf" srcId="{AC11A452-2784-40BC-9E61-179B6E6331C8}" destId="{E437ED30-CFB3-4FA0-9657-2C8B29F88895}" srcOrd="3" destOrd="0" presId="urn:microsoft.com/office/officeart/2018/2/layout/IconCircleList"/>
    <dgm:cxn modelId="{C810546E-5770-44A4-9FBF-DFD50EF6463A}" type="presParOf" srcId="{3EA1C227-6512-4FF2-A640-046C02CFD6B3}" destId="{1AEC1131-B29D-4C64-89B9-F5C02F224A37}" srcOrd="1" destOrd="0" presId="urn:microsoft.com/office/officeart/2018/2/layout/IconCircleList"/>
    <dgm:cxn modelId="{411FF8A0-3F97-47CD-9966-E924E52CAE0A}" type="presParOf" srcId="{3EA1C227-6512-4FF2-A640-046C02CFD6B3}" destId="{77509151-A269-40B1-8F9E-029F5D7C18A4}" srcOrd="2" destOrd="0" presId="urn:microsoft.com/office/officeart/2018/2/layout/IconCircleList"/>
    <dgm:cxn modelId="{8C7F217C-D0AD-49F3-84EC-12838522E644}" type="presParOf" srcId="{77509151-A269-40B1-8F9E-029F5D7C18A4}" destId="{D5C23344-1F8C-490E-BEF1-E2EBB37F2428}" srcOrd="0" destOrd="0" presId="urn:microsoft.com/office/officeart/2018/2/layout/IconCircleList"/>
    <dgm:cxn modelId="{D0E21E0B-E73F-4DBB-8340-AC76A4697B7E}" type="presParOf" srcId="{77509151-A269-40B1-8F9E-029F5D7C18A4}" destId="{8ADAB7DD-FC07-4989-9054-75A78525B1EE}" srcOrd="1" destOrd="0" presId="urn:microsoft.com/office/officeart/2018/2/layout/IconCircleList"/>
    <dgm:cxn modelId="{1ADE38CC-DED8-4480-9972-DB3CDBBFAE57}" type="presParOf" srcId="{77509151-A269-40B1-8F9E-029F5D7C18A4}" destId="{1BD6B56A-F3B5-4F21-AA6C-90AD8A242AA0}" srcOrd="2" destOrd="0" presId="urn:microsoft.com/office/officeart/2018/2/layout/IconCircleList"/>
    <dgm:cxn modelId="{B74DAD53-42A5-4C3E-8E9F-DF665D39B960}" type="presParOf" srcId="{77509151-A269-40B1-8F9E-029F5D7C18A4}" destId="{05513AB5-F084-461D-BD93-1B12268F65A9}" srcOrd="3" destOrd="0" presId="urn:microsoft.com/office/officeart/2018/2/layout/IconCircleList"/>
    <dgm:cxn modelId="{9AB7577E-FF4C-44B6-8582-0224695CA1E6}" type="presParOf" srcId="{3EA1C227-6512-4FF2-A640-046C02CFD6B3}" destId="{D703F582-79BA-41C5-A7B6-8944765893E5}" srcOrd="3" destOrd="0" presId="urn:microsoft.com/office/officeart/2018/2/layout/IconCircleList"/>
    <dgm:cxn modelId="{C8CDB1E4-C436-475C-B17D-A2EC8DBA0C4C}" type="presParOf" srcId="{3EA1C227-6512-4FF2-A640-046C02CFD6B3}" destId="{4747F7F2-E563-49B6-89E4-922E109D1669}" srcOrd="4" destOrd="0" presId="urn:microsoft.com/office/officeart/2018/2/layout/IconCircleList"/>
    <dgm:cxn modelId="{A3814354-6DAD-4605-9349-E30EB21627EF}" type="presParOf" srcId="{4747F7F2-E563-49B6-89E4-922E109D1669}" destId="{EB095D27-6BCB-4ADB-B630-3BB196A0671E}" srcOrd="0" destOrd="0" presId="urn:microsoft.com/office/officeart/2018/2/layout/IconCircleList"/>
    <dgm:cxn modelId="{993C8231-D91D-4B71-BFB9-24E8CC02C165}" type="presParOf" srcId="{4747F7F2-E563-49B6-89E4-922E109D1669}" destId="{D7EA0A97-4B72-4FEE-B0E2-A1C5FCD45520}" srcOrd="1" destOrd="0" presId="urn:microsoft.com/office/officeart/2018/2/layout/IconCircleList"/>
    <dgm:cxn modelId="{AA4B63B2-F63A-4C8D-8CD1-E874A1763138}" type="presParOf" srcId="{4747F7F2-E563-49B6-89E4-922E109D1669}" destId="{8424114C-E9BF-485C-BD88-1126EC869C8C}" srcOrd="2" destOrd="0" presId="urn:microsoft.com/office/officeart/2018/2/layout/IconCircleList"/>
    <dgm:cxn modelId="{A04C5FB1-8BFF-4984-BD00-3326B3A6C988}" type="presParOf" srcId="{4747F7F2-E563-49B6-89E4-922E109D1669}" destId="{E7116E6E-566A-4DE3-A683-1D9A39F515B0}" srcOrd="3" destOrd="0" presId="urn:microsoft.com/office/officeart/2018/2/layout/IconCircleList"/>
    <dgm:cxn modelId="{79328EB3-7E4A-4CFD-9B89-74C1F8773D89}" type="presParOf" srcId="{3EA1C227-6512-4FF2-A640-046C02CFD6B3}" destId="{44E4870F-84A9-4785-A8DE-A2134ECDEFB8}" srcOrd="5" destOrd="0" presId="urn:microsoft.com/office/officeart/2018/2/layout/IconCircleList"/>
    <dgm:cxn modelId="{225E4B71-A782-45FC-AC7E-243528BBB327}" type="presParOf" srcId="{3EA1C227-6512-4FF2-A640-046C02CFD6B3}" destId="{498F65A0-49F9-4D1E-94B8-CE9896739B88}" srcOrd="6" destOrd="0" presId="urn:microsoft.com/office/officeart/2018/2/layout/IconCircleList"/>
    <dgm:cxn modelId="{FC08FDFA-613C-4A18-AABE-2419904E7F78}" type="presParOf" srcId="{498F65A0-49F9-4D1E-94B8-CE9896739B88}" destId="{F41636BE-C85B-4AA6-854A-C9ABB6780CEB}" srcOrd="0" destOrd="0" presId="urn:microsoft.com/office/officeart/2018/2/layout/IconCircleList"/>
    <dgm:cxn modelId="{4308FF51-F486-422B-B0C1-A69ABBFAB833}" type="presParOf" srcId="{498F65A0-49F9-4D1E-94B8-CE9896739B88}" destId="{6D215F22-9F05-4B6C-A697-40655092C9EB}" srcOrd="1" destOrd="0" presId="urn:microsoft.com/office/officeart/2018/2/layout/IconCircleList"/>
    <dgm:cxn modelId="{766C856B-EB5C-4222-B327-DC062CA4995A}" type="presParOf" srcId="{498F65A0-49F9-4D1E-94B8-CE9896739B88}" destId="{E3BBB463-B80F-416C-83DD-FB04E9D031D0}" srcOrd="2" destOrd="0" presId="urn:microsoft.com/office/officeart/2018/2/layout/IconCircleList"/>
    <dgm:cxn modelId="{FED4E5D7-EDA1-4957-B0B6-4F2A1A010A84}" type="presParOf" srcId="{498F65A0-49F9-4D1E-94B8-CE9896739B88}" destId="{74D1FF82-9688-4ECB-826A-F81F8370E2AC}"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DB7EA85-6E69-4608-A20D-36EC8531CE00}" type="doc">
      <dgm:prSet loTypeId="urn:microsoft.com/office/officeart/2005/8/layout/vProcess5" loCatId="process" qsTypeId="urn:microsoft.com/office/officeart/2005/8/quickstyle/simple1" qsCatId="simple" csTypeId="urn:microsoft.com/office/officeart/2005/8/colors/accent2_2" csCatId="accent2" phldr="1"/>
      <dgm:spPr/>
      <dgm:t>
        <a:bodyPr/>
        <a:lstStyle/>
        <a:p>
          <a:endParaRPr lang="en-US"/>
        </a:p>
      </dgm:t>
    </dgm:pt>
    <dgm:pt modelId="{0FA38821-8012-4CA2-94E0-CE1E035B1B94}">
      <dgm:prSet/>
      <dgm:spPr/>
      <dgm:t>
        <a:bodyPr/>
        <a:lstStyle/>
        <a:p>
          <a:r>
            <a:rPr lang="en-US" dirty="0"/>
            <a:t>Treating Copilot like a technical project</a:t>
          </a:r>
        </a:p>
      </dgm:t>
    </dgm:pt>
    <dgm:pt modelId="{AE2E9D1E-2E34-408E-B8EB-0C362EBA7338}" type="parTrans" cxnId="{74C36BA5-8987-4BB8-AE90-13AC095EE7B6}">
      <dgm:prSet/>
      <dgm:spPr/>
      <dgm:t>
        <a:bodyPr/>
        <a:lstStyle/>
        <a:p>
          <a:endParaRPr lang="en-US"/>
        </a:p>
      </dgm:t>
    </dgm:pt>
    <dgm:pt modelId="{C73AC1F0-949D-489F-BC2D-FA551CA41265}" type="sibTrans" cxnId="{74C36BA5-8987-4BB8-AE90-13AC095EE7B6}">
      <dgm:prSet/>
      <dgm:spPr/>
      <dgm:t>
        <a:bodyPr/>
        <a:lstStyle/>
        <a:p>
          <a:endParaRPr lang="en-US"/>
        </a:p>
      </dgm:t>
    </dgm:pt>
    <dgm:pt modelId="{DDCE2B8E-0931-4903-948E-F70FE46D0C22}">
      <dgm:prSet/>
      <dgm:spPr/>
      <dgm:t>
        <a:bodyPr/>
        <a:lstStyle/>
        <a:p>
          <a:r>
            <a:rPr lang="en-US" dirty="0"/>
            <a:t>Assuming Microsoft’s generic tips are enough</a:t>
          </a:r>
        </a:p>
      </dgm:t>
    </dgm:pt>
    <dgm:pt modelId="{0C631FFC-1EAD-48E7-AFDA-A4491DC91182}" type="parTrans" cxnId="{F61081EA-5E6E-49BC-95A1-0817A8B1725A}">
      <dgm:prSet/>
      <dgm:spPr/>
      <dgm:t>
        <a:bodyPr/>
        <a:lstStyle/>
        <a:p>
          <a:endParaRPr lang="en-US"/>
        </a:p>
      </dgm:t>
    </dgm:pt>
    <dgm:pt modelId="{F2104E07-5A37-49A0-B6A8-1449BB50E6C6}" type="sibTrans" cxnId="{F61081EA-5E6E-49BC-95A1-0817A8B1725A}">
      <dgm:prSet/>
      <dgm:spPr/>
      <dgm:t>
        <a:bodyPr/>
        <a:lstStyle/>
        <a:p>
          <a:endParaRPr lang="en-US"/>
        </a:p>
      </dgm:t>
    </dgm:pt>
    <dgm:pt modelId="{9D5882C7-E553-4112-8A5A-59723D93EDC6}">
      <dgm:prSet/>
      <dgm:spPr/>
      <dgm:t>
        <a:bodyPr/>
        <a:lstStyle/>
        <a:p>
          <a:r>
            <a:rPr lang="en-US" dirty="0"/>
            <a:t>No metrics, no tracking, no ownership</a:t>
          </a:r>
        </a:p>
      </dgm:t>
    </dgm:pt>
    <dgm:pt modelId="{69C331D9-A784-4C68-AB30-28915BED79EA}" type="parTrans" cxnId="{7DDD9D10-A96B-4E40-9B30-8655E1AD05F5}">
      <dgm:prSet/>
      <dgm:spPr/>
      <dgm:t>
        <a:bodyPr/>
        <a:lstStyle/>
        <a:p>
          <a:endParaRPr lang="en-US"/>
        </a:p>
      </dgm:t>
    </dgm:pt>
    <dgm:pt modelId="{814F27EF-7CF9-4F97-ABAC-07E4EEEB7C91}" type="sibTrans" cxnId="{7DDD9D10-A96B-4E40-9B30-8655E1AD05F5}">
      <dgm:prSet/>
      <dgm:spPr/>
      <dgm:t>
        <a:bodyPr/>
        <a:lstStyle/>
        <a:p>
          <a:endParaRPr lang="en-US"/>
        </a:p>
      </dgm:t>
    </dgm:pt>
    <dgm:pt modelId="{C4A7E6F7-3B85-4227-AE24-B0E2D2C07C35}">
      <dgm:prSet/>
      <dgm:spPr/>
      <dgm:t>
        <a:bodyPr/>
        <a:lstStyle/>
        <a:p>
          <a:r>
            <a:rPr lang="en-US" dirty="0"/>
            <a:t>Not embedding guidance into the user workflow</a:t>
          </a:r>
        </a:p>
      </dgm:t>
    </dgm:pt>
    <dgm:pt modelId="{8E104E36-7AA6-4317-A49B-A0A925D94519}" type="parTrans" cxnId="{F9421C4F-95D8-4DAF-B8DD-7164C7E73DE4}">
      <dgm:prSet/>
      <dgm:spPr/>
      <dgm:t>
        <a:bodyPr/>
        <a:lstStyle/>
        <a:p>
          <a:endParaRPr lang="en-US"/>
        </a:p>
      </dgm:t>
    </dgm:pt>
    <dgm:pt modelId="{ED675429-B534-4A3B-A2EC-F65E7DAF789A}" type="sibTrans" cxnId="{F9421C4F-95D8-4DAF-B8DD-7164C7E73DE4}">
      <dgm:prSet/>
      <dgm:spPr/>
      <dgm:t>
        <a:bodyPr/>
        <a:lstStyle/>
        <a:p>
          <a:endParaRPr lang="en-US"/>
        </a:p>
      </dgm:t>
    </dgm:pt>
    <dgm:pt modelId="{582725DB-7770-4EB3-9CEA-D797BA67D0B8}" type="pres">
      <dgm:prSet presAssocID="{2DB7EA85-6E69-4608-A20D-36EC8531CE00}" presName="outerComposite" presStyleCnt="0">
        <dgm:presLayoutVars>
          <dgm:chMax val="5"/>
          <dgm:dir/>
          <dgm:resizeHandles val="exact"/>
        </dgm:presLayoutVars>
      </dgm:prSet>
      <dgm:spPr/>
    </dgm:pt>
    <dgm:pt modelId="{EB2DCDF1-6951-487F-A35B-F23CB93DD897}" type="pres">
      <dgm:prSet presAssocID="{2DB7EA85-6E69-4608-A20D-36EC8531CE00}" presName="dummyMaxCanvas" presStyleCnt="0">
        <dgm:presLayoutVars/>
      </dgm:prSet>
      <dgm:spPr/>
    </dgm:pt>
    <dgm:pt modelId="{472951A9-3A4C-42B9-BD8A-893698FF2DD4}" type="pres">
      <dgm:prSet presAssocID="{2DB7EA85-6E69-4608-A20D-36EC8531CE00}" presName="FourNodes_1" presStyleLbl="node1" presStyleIdx="0" presStyleCnt="4">
        <dgm:presLayoutVars>
          <dgm:bulletEnabled val="1"/>
        </dgm:presLayoutVars>
      </dgm:prSet>
      <dgm:spPr/>
    </dgm:pt>
    <dgm:pt modelId="{F1D76E50-0CC2-4B0B-A21E-A3F2F6E41E14}" type="pres">
      <dgm:prSet presAssocID="{2DB7EA85-6E69-4608-A20D-36EC8531CE00}" presName="FourNodes_2" presStyleLbl="node1" presStyleIdx="1" presStyleCnt="4">
        <dgm:presLayoutVars>
          <dgm:bulletEnabled val="1"/>
        </dgm:presLayoutVars>
      </dgm:prSet>
      <dgm:spPr/>
    </dgm:pt>
    <dgm:pt modelId="{3A0A6D39-CAB4-4641-A61F-EC49C33804AB}" type="pres">
      <dgm:prSet presAssocID="{2DB7EA85-6E69-4608-A20D-36EC8531CE00}" presName="FourNodes_3" presStyleLbl="node1" presStyleIdx="2" presStyleCnt="4">
        <dgm:presLayoutVars>
          <dgm:bulletEnabled val="1"/>
        </dgm:presLayoutVars>
      </dgm:prSet>
      <dgm:spPr/>
    </dgm:pt>
    <dgm:pt modelId="{00DEB819-BD8F-4DCD-A00A-1A5CC6F0FB16}" type="pres">
      <dgm:prSet presAssocID="{2DB7EA85-6E69-4608-A20D-36EC8531CE00}" presName="FourNodes_4" presStyleLbl="node1" presStyleIdx="3" presStyleCnt="4">
        <dgm:presLayoutVars>
          <dgm:bulletEnabled val="1"/>
        </dgm:presLayoutVars>
      </dgm:prSet>
      <dgm:spPr/>
    </dgm:pt>
    <dgm:pt modelId="{FC75E712-BC5E-4241-B796-D7B6CD18ED77}" type="pres">
      <dgm:prSet presAssocID="{2DB7EA85-6E69-4608-A20D-36EC8531CE00}" presName="FourConn_1-2" presStyleLbl="fgAccFollowNode1" presStyleIdx="0" presStyleCnt="3">
        <dgm:presLayoutVars>
          <dgm:bulletEnabled val="1"/>
        </dgm:presLayoutVars>
      </dgm:prSet>
      <dgm:spPr/>
    </dgm:pt>
    <dgm:pt modelId="{405F8E9A-E4CD-449C-9A1F-330F66E305A8}" type="pres">
      <dgm:prSet presAssocID="{2DB7EA85-6E69-4608-A20D-36EC8531CE00}" presName="FourConn_2-3" presStyleLbl="fgAccFollowNode1" presStyleIdx="1" presStyleCnt="3">
        <dgm:presLayoutVars>
          <dgm:bulletEnabled val="1"/>
        </dgm:presLayoutVars>
      </dgm:prSet>
      <dgm:spPr/>
    </dgm:pt>
    <dgm:pt modelId="{D71CC7B6-F94A-4CA3-B91D-1A0A30FA8586}" type="pres">
      <dgm:prSet presAssocID="{2DB7EA85-6E69-4608-A20D-36EC8531CE00}" presName="FourConn_3-4" presStyleLbl="fgAccFollowNode1" presStyleIdx="2" presStyleCnt="3">
        <dgm:presLayoutVars>
          <dgm:bulletEnabled val="1"/>
        </dgm:presLayoutVars>
      </dgm:prSet>
      <dgm:spPr/>
    </dgm:pt>
    <dgm:pt modelId="{5B5531B9-7ADD-452D-90E2-2C869E2CB89A}" type="pres">
      <dgm:prSet presAssocID="{2DB7EA85-6E69-4608-A20D-36EC8531CE00}" presName="FourNodes_1_text" presStyleLbl="node1" presStyleIdx="3" presStyleCnt="4">
        <dgm:presLayoutVars>
          <dgm:bulletEnabled val="1"/>
        </dgm:presLayoutVars>
      </dgm:prSet>
      <dgm:spPr/>
    </dgm:pt>
    <dgm:pt modelId="{E30EE47D-EE15-45F6-98CA-737AE99F2626}" type="pres">
      <dgm:prSet presAssocID="{2DB7EA85-6E69-4608-A20D-36EC8531CE00}" presName="FourNodes_2_text" presStyleLbl="node1" presStyleIdx="3" presStyleCnt="4">
        <dgm:presLayoutVars>
          <dgm:bulletEnabled val="1"/>
        </dgm:presLayoutVars>
      </dgm:prSet>
      <dgm:spPr/>
    </dgm:pt>
    <dgm:pt modelId="{6A07484A-B968-403E-8803-297852556C63}" type="pres">
      <dgm:prSet presAssocID="{2DB7EA85-6E69-4608-A20D-36EC8531CE00}" presName="FourNodes_3_text" presStyleLbl="node1" presStyleIdx="3" presStyleCnt="4">
        <dgm:presLayoutVars>
          <dgm:bulletEnabled val="1"/>
        </dgm:presLayoutVars>
      </dgm:prSet>
      <dgm:spPr/>
    </dgm:pt>
    <dgm:pt modelId="{97EDACBD-03AD-4A57-9F4A-87CF9BCC2223}" type="pres">
      <dgm:prSet presAssocID="{2DB7EA85-6E69-4608-A20D-36EC8531CE00}" presName="FourNodes_4_text" presStyleLbl="node1" presStyleIdx="3" presStyleCnt="4">
        <dgm:presLayoutVars>
          <dgm:bulletEnabled val="1"/>
        </dgm:presLayoutVars>
      </dgm:prSet>
      <dgm:spPr/>
    </dgm:pt>
  </dgm:ptLst>
  <dgm:cxnLst>
    <dgm:cxn modelId="{7DDD9D10-A96B-4E40-9B30-8655E1AD05F5}" srcId="{2DB7EA85-6E69-4608-A20D-36EC8531CE00}" destId="{9D5882C7-E553-4112-8A5A-59723D93EDC6}" srcOrd="2" destOrd="0" parTransId="{69C331D9-A784-4C68-AB30-28915BED79EA}" sibTransId="{814F27EF-7CF9-4F97-ABAC-07E4EEEB7C91}"/>
    <dgm:cxn modelId="{B4946828-7A80-4ED1-A0F9-08417B980548}" type="presOf" srcId="{DDCE2B8E-0931-4903-948E-F70FE46D0C22}" destId="{E30EE47D-EE15-45F6-98CA-737AE99F2626}" srcOrd="1" destOrd="0" presId="urn:microsoft.com/office/officeart/2005/8/layout/vProcess5"/>
    <dgm:cxn modelId="{99B75C60-E45E-4417-BEE0-20B7A405D7D8}" type="presOf" srcId="{2DB7EA85-6E69-4608-A20D-36EC8531CE00}" destId="{582725DB-7770-4EB3-9CEA-D797BA67D0B8}" srcOrd="0" destOrd="0" presId="urn:microsoft.com/office/officeart/2005/8/layout/vProcess5"/>
    <dgm:cxn modelId="{F9421C4F-95D8-4DAF-B8DD-7164C7E73DE4}" srcId="{2DB7EA85-6E69-4608-A20D-36EC8531CE00}" destId="{C4A7E6F7-3B85-4227-AE24-B0E2D2C07C35}" srcOrd="3" destOrd="0" parTransId="{8E104E36-7AA6-4317-A49B-A0A925D94519}" sibTransId="{ED675429-B534-4A3B-A2EC-F65E7DAF789A}"/>
    <dgm:cxn modelId="{FBC71574-109C-4781-8F48-E3D545DF99BE}" type="presOf" srcId="{814F27EF-7CF9-4F97-ABAC-07E4EEEB7C91}" destId="{D71CC7B6-F94A-4CA3-B91D-1A0A30FA8586}" srcOrd="0" destOrd="0" presId="urn:microsoft.com/office/officeart/2005/8/layout/vProcess5"/>
    <dgm:cxn modelId="{DC9EB791-D75D-4575-9FFC-D2779D4B0E3A}" type="presOf" srcId="{F2104E07-5A37-49A0-B6A8-1449BB50E6C6}" destId="{405F8E9A-E4CD-449C-9A1F-330F66E305A8}" srcOrd="0" destOrd="0" presId="urn:microsoft.com/office/officeart/2005/8/layout/vProcess5"/>
    <dgm:cxn modelId="{E84ED696-21CF-4BDE-87D0-3B9C981D3ED3}" type="presOf" srcId="{C4A7E6F7-3B85-4227-AE24-B0E2D2C07C35}" destId="{00DEB819-BD8F-4DCD-A00A-1A5CC6F0FB16}" srcOrd="0" destOrd="0" presId="urn:microsoft.com/office/officeart/2005/8/layout/vProcess5"/>
    <dgm:cxn modelId="{AA2BEC9E-C8C5-4525-B6E5-CECDAFC523C9}" type="presOf" srcId="{C4A7E6F7-3B85-4227-AE24-B0E2D2C07C35}" destId="{97EDACBD-03AD-4A57-9F4A-87CF9BCC2223}" srcOrd="1" destOrd="0" presId="urn:microsoft.com/office/officeart/2005/8/layout/vProcess5"/>
    <dgm:cxn modelId="{74C36BA5-8987-4BB8-AE90-13AC095EE7B6}" srcId="{2DB7EA85-6E69-4608-A20D-36EC8531CE00}" destId="{0FA38821-8012-4CA2-94E0-CE1E035B1B94}" srcOrd="0" destOrd="0" parTransId="{AE2E9D1E-2E34-408E-B8EB-0C362EBA7338}" sibTransId="{C73AC1F0-949D-489F-BC2D-FA551CA41265}"/>
    <dgm:cxn modelId="{A7366DAE-9AE5-402F-8BC2-FE5A41A7C8FE}" type="presOf" srcId="{DDCE2B8E-0931-4903-948E-F70FE46D0C22}" destId="{F1D76E50-0CC2-4B0B-A21E-A3F2F6E41E14}" srcOrd="0" destOrd="0" presId="urn:microsoft.com/office/officeart/2005/8/layout/vProcess5"/>
    <dgm:cxn modelId="{0FF697C3-7115-499A-BBBE-406727BD241F}" type="presOf" srcId="{C73AC1F0-949D-489F-BC2D-FA551CA41265}" destId="{FC75E712-BC5E-4241-B796-D7B6CD18ED77}" srcOrd="0" destOrd="0" presId="urn:microsoft.com/office/officeart/2005/8/layout/vProcess5"/>
    <dgm:cxn modelId="{725525D3-6ABA-48B7-8262-3E5B2642CCBF}" type="presOf" srcId="{0FA38821-8012-4CA2-94E0-CE1E035B1B94}" destId="{472951A9-3A4C-42B9-BD8A-893698FF2DD4}" srcOrd="0" destOrd="0" presId="urn:microsoft.com/office/officeart/2005/8/layout/vProcess5"/>
    <dgm:cxn modelId="{C7C46FD9-AC85-471B-9D0E-AA4A3DFDDA45}" type="presOf" srcId="{9D5882C7-E553-4112-8A5A-59723D93EDC6}" destId="{6A07484A-B968-403E-8803-297852556C63}" srcOrd="1" destOrd="0" presId="urn:microsoft.com/office/officeart/2005/8/layout/vProcess5"/>
    <dgm:cxn modelId="{F61081EA-5E6E-49BC-95A1-0817A8B1725A}" srcId="{2DB7EA85-6E69-4608-A20D-36EC8531CE00}" destId="{DDCE2B8E-0931-4903-948E-F70FE46D0C22}" srcOrd="1" destOrd="0" parTransId="{0C631FFC-1EAD-48E7-AFDA-A4491DC91182}" sibTransId="{F2104E07-5A37-49A0-B6A8-1449BB50E6C6}"/>
    <dgm:cxn modelId="{9DC3FCEE-0588-4D33-B6C3-32AD7A33A08B}" type="presOf" srcId="{0FA38821-8012-4CA2-94E0-CE1E035B1B94}" destId="{5B5531B9-7ADD-452D-90E2-2C869E2CB89A}" srcOrd="1" destOrd="0" presId="urn:microsoft.com/office/officeart/2005/8/layout/vProcess5"/>
    <dgm:cxn modelId="{F5A716FA-C48A-48DC-8556-7F0509E24D94}" type="presOf" srcId="{9D5882C7-E553-4112-8A5A-59723D93EDC6}" destId="{3A0A6D39-CAB4-4641-A61F-EC49C33804AB}" srcOrd="0" destOrd="0" presId="urn:microsoft.com/office/officeart/2005/8/layout/vProcess5"/>
    <dgm:cxn modelId="{840D0F41-1491-47E0-8FEB-67D6A984EAE7}" type="presParOf" srcId="{582725DB-7770-4EB3-9CEA-D797BA67D0B8}" destId="{EB2DCDF1-6951-487F-A35B-F23CB93DD897}" srcOrd="0" destOrd="0" presId="urn:microsoft.com/office/officeart/2005/8/layout/vProcess5"/>
    <dgm:cxn modelId="{E156B0D2-AFA9-4AEB-A4F8-FADDA04D405E}" type="presParOf" srcId="{582725DB-7770-4EB3-9CEA-D797BA67D0B8}" destId="{472951A9-3A4C-42B9-BD8A-893698FF2DD4}" srcOrd="1" destOrd="0" presId="urn:microsoft.com/office/officeart/2005/8/layout/vProcess5"/>
    <dgm:cxn modelId="{83FFB9E7-BB51-49D3-B638-E47AC5778D17}" type="presParOf" srcId="{582725DB-7770-4EB3-9CEA-D797BA67D0B8}" destId="{F1D76E50-0CC2-4B0B-A21E-A3F2F6E41E14}" srcOrd="2" destOrd="0" presId="urn:microsoft.com/office/officeart/2005/8/layout/vProcess5"/>
    <dgm:cxn modelId="{6B6022D6-8E29-4780-A83F-F37B51DCA05C}" type="presParOf" srcId="{582725DB-7770-4EB3-9CEA-D797BA67D0B8}" destId="{3A0A6D39-CAB4-4641-A61F-EC49C33804AB}" srcOrd="3" destOrd="0" presId="urn:microsoft.com/office/officeart/2005/8/layout/vProcess5"/>
    <dgm:cxn modelId="{61000460-6E61-4122-A6BB-2236C6313205}" type="presParOf" srcId="{582725DB-7770-4EB3-9CEA-D797BA67D0B8}" destId="{00DEB819-BD8F-4DCD-A00A-1A5CC6F0FB16}" srcOrd="4" destOrd="0" presId="urn:microsoft.com/office/officeart/2005/8/layout/vProcess5"/>
    <dgm:cxn modelId="{CF642542-9C80-46F4-BCC5-B3A73BB11F1F}" type="presParOf" srcId="{582725DB-7770-4EB3-9CEA-D797BA67D0B8}" destId="{FC75E712-BC5E-4241-B796-D7B6CD18ED77}" srcOrd="5" destOrd="0" presId="urn:microsoft.com/office/officeart/2005/8/layout/vProcess5"/>
    <dgm:cxn modelId="{4748AB97-22A7-4E3E-8655-35D1CE4CB085}" type="presParOf" srcId="{582725DB-7770-4EB3-9CEA-D797BA67D0B8}" destId="{405F8E9A-E4CD-449C-9A1F-330F66E305A8}" srcOrd="6" destOrd="0" presId="urn:microsoft.com/office/officeart/2005/8/layout/vProcess5"/>
    <dgm:cxn modelId="{2BC9F60A-CA2A-4EC2-BBB8-D8BB897C2FD9}" type="presParOf" srcId="{582725DB-7770-4EB3-9CEA-D797BA67D0B8}" destId="{D71CC7B6-F94A-4CA3-B91D-1A0A30FA8586}" srcOrd="7" destOrd="0" presId="urn:microsoft.com/office/officeart/2005/8/layout/vProcess5"/>
    <dgm:cxn modelId="{C077DFF0-4488-4658-B7D8-0E9BD2F3F6F2}" type="presParOf" srcId="{582725DB-7770-4EB3-9CEA-D797BA67D0B8}" destId="{5B5531B9-7ADD-452D-90E2-2C869E2CB89A}" srcOrd="8" destOrd="0" presId="urn:microsoft.com/office/officeart/2005/8/layout/vProcess5"/>
    <dgm:cxn modelId="{FB2B0D3E-D4B8-447B-A043-FC7C23039AEE}" type="presParOf" srcId="{582725DB-7770-4EB3-9CEA-D797BA67D0B8}" destId="{E30EE47D-EE15-45F6-98CA-737AE99F2626}" srcOrd="9" destOrd="0" presId="urn:microsoft.com/office/officeart/2005/8/layout/vProcess5"/>
    <dgm:cxn modelId="{0571F69C-1A98-4B91-A09F-3286CEC5230A}" type="presParOf" srcId="{582725DB-7770-4EB3-9CEA-D797BA67D0B8}" destId="{6A07484A-B968-403E-8803-297852556C63}" srcOrd="10" destOrd="0" presId="urn:microsoft.com/office/officeart/2005/8/layout/vProcess5"/>
    <dgm:cxn modelId="{A7186B14-83DD-4EE3-80E8-CD2BC47F7A10}" type="presParOf" srcId="{582725DB-7770-4EB3-9CEA-D797BA67D0B8}" destId="{97EDACBD-03AD-4A57-9F4A-87CF9BCC2223}"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BF2606B-AAAB-4748-B396-1E6EDFB25C8F}" type="doc">
      <dgm:prSet loTypeId="urn:microsoft.com/office/officeart/2018/5/layout/IconCircleLabelList" loCatId="icon" qsTypeId="urn:microsoft.com/office/officeart/2005/8/quickstyle/simple1" qsCatId="simple" csTypeId="urn:microsoft.com/office/officeart/2005/8/colors/accent2_2" csCatId="accent2" phldr="1"/>
      <dgm:spPr/>
      <dgm:t>
        <a:bodyPr/>
        <a:lstStyle/>
        <a:p>
          <a:endParaRPr lang="en-US"/>
        </a:p>
      </dgm:t>
    </dgm:pt>
    <dgm:pt modelId="{8BE4FF76-5E37-4958-87FB-A28269E44B0C}">
      <dgm:prSet/>
      <dgm:spPr/>
      <dgm:t>
        <a:bodyPr/>
        <a:lstStyle/>
        <a:p>
          <a:pPr>
            <a:defRPr cap="all"/>
          </a:pPr>
          <a:r>
            <a:rPr lang="en-US" dirty="0"/>
            <a:t>Adoption is not automatic</a:t>
          </a:r>
        </a:p>
      </dgm:t>
    </dgm:pt>
    <dgm:pt modelId="{42BFFC11-8C38-46C2-A246-8B59247C8456}" type="parTrans" cxnId="{377B7964-969A-4B8B-8A8C-E2AE4096579B}">
      <dgm:prSet/>
      <dgm:spPr/>
      <dgm:t>
        <a:bodyPr/>
        <a:lstStyle/>
        <a:p>
          <a:endParaRPr lang="en-US"/>
        </a:p>
      </dgm:t>
    </dgm:pt>
    <dgm:pt modelId="{FE173680-4742-4769-A0C3-60E0A898CD7B}" type="sibTrans" cxnId="{377B7964-969A-4B8B-8A8C-E2AE4096579B}">
      <dgm:prSet/>
      <dgm:spPr/>
      <dgm:t>
        <a:bodyPr/>
        <a:lstStyle/>
        <a:p>
          <a:endParaRPr lang="en-US"/>
        </a:p>
      </dgm:t>
    </dgm:pt>
    <dgm:pt modelId="{65938663-B94C-4C6D-80D8-02EDBEF104B6}">
      <dgm:prSet/>
      <dgm:spPr/>
      <dgm:t>
        <a:bodyPr/>
        <a:lstStyle/>
        <a:p>
          <a:pPr>
            <a:defRPr cap="all"/>
          </a:pPr>
          <a:r>
            <a:rPr lang="en-US" dirty="0"/>
            <a:t>Contextual learning &gt; classroom training</a:t>
          </a:r>
        </a:p>
      </dgm:t>
    </dgm:pt>
    <dgm:pt modelId="{54564D17-75BF-4AE1-BAF4-519A6EB5A0C0}" type="parTrans" cxnId="{A99FF3E4-E817-4FBD-9AA3-6D953043BBF0}">
      <dgm:prSet/>
      <dgm:spPr/>
      <dgm:t>
        <a:bodyPr/>
        <a:lstStyle/>
        <a:p>
          <a:endParaRPr lang="en-US"/>
        </a:p>
      </dgm:t>
    </dgm:pt>
    <dgm:pt modelId="{455E11EE-4457-4630-A888-48230F6C63A9}" type="sibTrans" cxnId="{A99FF3E4-E817-4FBD-9AA3-6D953043BBF0}">
      <dgm:prSet/>
      <dgm:spPr/>
      <dgm:t>
        <a:bodyPr/>
        <a:lstStyle/>
        <a:p>
          <a:endParaRPr lang="en-US"/>
        </a:p>
      </dgm:t>
    </dgm:pt>
    <dgm:pt modelId="{02EF25C5-8A16-4558-80BD-DF99E40DCD9A}">
      <dgm:prSet/>
      <dgm:spPr/>
      <dgm:t>
        <a:bodyPr/>
        <a:lstStyle/>
        <a:p>
          <a:pPr>
            <a:defRPr cap="all"/>
          </a:pPr>
          <a:r>
            <a:rPr lang="en-US" dirty="0"/>
            <a:t>Improper Support can break the rollout</a:t>
          </a:r>
        </a:p>
      </dgm:t>
    </dgm:pt>
    <dgm:pt modelId="{3C35B74B-4AD6-4A38-8841-170ABECF4182}" type="parTrans" cxnId="{4B2D1FD1-73B6-4234-A414-9A4BA9166586}">
      <dgm:prSet/>
      <dgm:spPr/>
      <dgm:t>
        <a:bodyPr/>
        <a:lstStyle/>
        <a:p>
          <a:endParaRPr lang="en-US"/>
        </a:p>
      </dgm:t>
    </dgm:pt>
    <dgm:pt modelId="{5256BC08-3765-49AE-9C4D-9047F7C5E2CF}" type="sibTrans" cxnId="{4B2D1FD1-73B6-4234-A414-9A4BA9166586}">
      <dgm:prSet/>
      <dgm:spPr/>
      <dgm:t>
        <a:bodyPr/>
        <a:lstStyle/>
        <a:p>
          <a:endParaRPr lang="en-US"/>
        </a:p>
      </dgm:t>
    </dgm:pt>
    <dgm:pt modelId="{B89D9475-CD75-4850-A4F8-42561C0DB96C}" type="pres">
      <dgm:prSet presAssocID="{DBF2606B-AAAB-4748-B396-1E6EDFB25C8F}" presName="root" presStyleCnt="0">
        <dgm:presLayoutVars>
          <dgm:dir/>
          <dgm:resizeHandles val="exact"/>
        </dgm:presLayoutVars>
      </dgm:prSet>
      <dgm:spPr/>
    </dgm:pt>
    <dgm:pt modelId="{0B570A4D-F442-4896-A855-A299A89AFAE8}" type="pres">
      <dgm:prSet presAssocID="{8BE4FF76-5E37-4958-87FB-A28269E44B0C}" presName="compNode" presStyleCnt="0"/>
      <dgm:spPr/>
    </dgm:pt>
    <dgm:pt modelId="{4F6A518B-C9F4-4133-902B-0A08CD729263}" type="pres">
      <dgm:prSet presAssocID="{8BE4FF76-5E37-4958-87FB-A28269E44B0C}" presName="iconBgRect" presStyleLbl="bgShp" presStyleIdx="0" presStyleCnt="3"/>
      <dgm:spPr/>
    </dgm:pt>
    <dgm:pt modelId="{B201A095-4A93-48F9-96E9-FD67D8F7202D}" type="pres">
      <dgm:prSet presAssocID="{8BE4FF76-5E37-4958-87FB-A28269E44B0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3617510D-E295-42E3-BEC5-AFB8BE69D836}" type="pres">
      <dgm:prSet presAssocID="{8BE4FF76-5E37-4958-87FB-A28269E44B0C}" presName="spaceRect" presStyleCnt="0"/>
      <dgm:spPr/>
    </dgm:pt>
    <dgm:pt modelId="{DD70773A-A48B-42CD-952A-28C5F1E6DC80}" type="pres">
      <dgm:prSet presAssocID="{8BE4FF76-5E37-4958-87FB-A28269E44B0C}" presName="textRect" presStyleLbl="revTx" presStyleIdx="0" presStyleCnt="3">
        <dgm:presLayoutVars>
          <dgm:chMax val="1"/>
          <dgm:chPref val="1"/>
        </dgm:presLayoutVars>
      </dgm:prSet>
      <dgm:spPr/>
    </dgm:pt>
    <dgm:pt modelId="{C6A0DB20-6B24-45C9-AC80-14CCFAD5F533}" type="pres">
      <dgm:prSet presAssocID="{FE173680-4742-4769-A0C3-60E0A898CD7B}" presName="sibTrans" presStyleCnt="0"/>
      <dgm:spPr/>
    </dgm:pt>
    <dgm:pt modelId="{7DE0C5C8-61AD-4037-9AFF-35FFED8ECB49}" type="pres">
      <dgm:prSet presAssocID="{65938663-B94C-4C6D-80D8-02EDBEF104B6}" presName="compNode" presStyleCnt="0"/>
      <dgm:spPr/>
    </dgm:pt>
    <dgm:pt modelId="{86E54E38-AC9C-4CA0-BAC6-19F19412DDD5}" type="pres">
      <dgm:prSet presAssocID="{65938663-B94C-4C6D-80D8-02EDBEF104B6}" presName="iconBgRect" presStyleLbl="bgShp" presStyleIdx="1" presStyleCnt="3"/>
      <dgm:spPr/>
    </dgm:pt>
    <dgm:pt modelId="{49CE1A6B-3E60-48C3-A503-A8F4576A6F95}" type="pres">
      <dgm:prSet presAssocID="{65938663-B94C-4C6D-80D8-02EDBEF104B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eacher"/>
        </a:ext>
      </dgm:extLst>
    </dgm:pt>
    <dgm:pt modelId="{9765346E-2D62-4CEF-91DA-19BE67A39E86}" type="pres">
      <dgm:prSet presAssocID="{65938663-B94C-4C6D-80D8-02EDBEF104B6}" presName="spaceRect" presStyleCnt="0"/>
      <dgm:spPr/>
    </dgm:pt>
    <dgm:pt modelId="{1C80076B-F310-4D76-BC43-723DFA2166E4}" type="pres">
      <dgm:prSet presAssocID="{65938663-B94C-4C6D-80D8-02EDBEF104B6}" presName="textRect" presStyleLbl="revTx" presStyleIdx="1" presStyleCnt="3">
        <dgm:presLayoutVars>
          <dgm:chMax val="1"/>
          <dgm:chPref val="1"/>
        </dgm:presLayoutVars>
      </dgm:prSet>
      <dgm:spPr/>
    </dgm:pt>
    <dgm:pt modelId="{C9402DE4-8411-4041-AC1B-E699B2C573BB}" type="pres">
      <dgm:prSet presAssocID="{455E11EE-4457-4630-A888-48230F6C63A9}" presName="sibTrans" presStyleCnt="0"/>
      <dgm:spPr/>
    </dgm:pt>
    <dgm:pt modelId="{DFF2F6AB-35D2-4656-8046-F1C9C829FEF3}" type="pres">
      <dgm:prSet presAssocID="{02EF25C5-8A16-4558-80BD-DF99E40DCD9A}" presName="compNode" presStyleCnt="0"/>
      <dgm:spPr/>
    </dgm:pt>
    <dgm:pt modelId="{5D330A84-2BC1-4815-B247-A03D3042FEC4}" type="pres">
      <dgm:prSet presAssocID="{02EF25C5-8A16-4558-80BD-DF99E40DCD9A}" presName="iconBgRect" presStyleLbl="bgShp" presStyleIdx="2" presStyleCnt="3"/>
      <dgm:spPr/>
    </dgm:pt>
    <dgm:pt modelId="{02D56677-AB70-4DDE-A316-54318546F75F}" type="pres">
      <dgm:prSet presAssocID="{02EF25C5-8A16-4558-80BD-DF99E40DCD9A}"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Open hand with solid fill"/>
        </a:ext>
      </dgm:extLst>
    </dgm:pt>
    <dgm:pt modelId="{A5CD5527-CEF1-4E15-A647-45D900B48DC6}" type="pres">
      <dgm:prSet presAssocID="{02EF25C5-8A16-4558-80BD-DF99E40DCD9A}" presName="spaceRect" presStyleCnt="0"/>
      <dgm:spPr/>
    </dgm:pt>
    <dgm:pt modelId="{72169551-5514-4A22-8022-7667CF5E58B6}" type="pres">
      <dgm:prSet presAssocID="{02EF25C5-8A16-4558-80BD-DF99E40DCD9A}" presName="textRect" presStyleLbl="revTx" presStyleIdx="2" presStyleCnt="3">
        <dgm:presLayoutVars>
          <dgm:chMax val="1"/>
          <dgm:chPref val="1"/>
        </dgm:presLayoutVars>
      </dgm:prSet>
      <dgm:spPr/>
    </dgm:pt>
  </dgm:ptLst>
  <dgm:cxnLst>
    <dgm:cxn modelId="{71B6CC37-85D3-4AF1-856A-94FA58285878}" type="presOf" srcId="{65938663-B94C-4C6D-80D8-02EDBEF104B6}" destId="{1C80076B-F310-4D76-BC43-723DFA2166E4}" srcOrd="0" destOrd="0" presId="urn:microsoft.com/office/officeart/2018/5/layout/IconCircleLabelList"/>
    <dgm:cxn modelId="{377B7964-969A-4B8B-8A8C-E2AE4096579B}" srcId="{DBF2606B-AAAB-4748-B396-1E6EDFB25C8F}" destId="{8BE4FF76-5E37-4958-87FB-A28269E44B0C}" srcOrd="0" destOrd="0" parTransId="{42BFFC11-8C38-46C2-A246-8B59247C8456}" sibTransId="{FE173680-4742-4769-A0C3-60E0A898CD7B}"/>
    <dgm:cxn modelId="{5D92FD8E-352A-417B-A39C-DC7AA6276FDE}" type="presOf" srcId="{DBF2606B-AAAB-4748-B396-1E6EDFB25C8F}" destId="{B89D9475-CD75-4850-A4F8-42561C0DB96C}" srcOrd="0" destOrd="0" presId="urn:microsoft.com/office/officeart/2018/5/layout/IconCircleLabelList"/>
    <dgm:cxn modelId="{49E8DFA3-F29C-4529-8F40-3C8BEAF729C0}" type="presOf" srcId="{8BE4FF76-5E37-4958-87FB-A28269E44B0C}" destId="{DD70773A-A48B-42CD-952A-28C5F1E6DC80}" srcOrd="0" destOrd="0" presId="urn:microsoft.com/office/officeart/2018/5/layout/IconCircleLabelList"/>
    <dgm:cxn modelId="{9FB7EFAB-6C46-47EC-95F5-4DBB151DF19A}" type="presOf" srcId="{02EF25C5-8A16-4558-80BD-DF99E40DCD9A}" destId="{72169551-5514-4A22-8022-7667CF5E58B6}" srcOrd="0" destOrd="0" presId="urn:microsoft.com/office/officeart/2018/5/layout/IconCircleLabelList"/>
    <dgm:cxn modelId="{4B2D1FD1-73B6-4234-A414-9A4BA9166586}" srcId="{DBF2606B-AAAB-4748-B396-1E6EDFB25C8F}" destId="{02EF25C5-8A16-4558-80BD-DF99E40DCD9A}" srcOrd="2" destOrd="0" parTransId="{3C35B74B-4AD6-4A38-8841-170ABECF4182}" sibTransId="{5256BC08-3765-49AE-9C4D-9047F7C5E2CF}"/>
    <dgm:cxn modelId="{A99FF3E4-E817-4FBD-9AA3-6D953043BBF0}" srcId="{DBF2606B-AAAB-4748-B396-1E6EDFB25C8F}" destId="{65938663-B94C-4C6D-80D8-02EDBEF104B6}" srcOrd="1" destOrd="0" parTransId="{54564D17-75BF-4AE1-BAF4-519A6EB5A0C0}" sibTransId="{455E11EE-4457-4630-A888-48230F6C63A9}"/>
    <dgm:cxn modelId="{F00310AC-A6B1-4B47-833E-8C157990C6C5}" type="presParOf" srcId="{B89D9475-CD75-4850-A4F8-42561C0DB96C}" destId="{0B570A4D-F442-4896-A855-A299A89AFAE8}" srcOrd="0" destOrd="0" presId="urn:microsoft.com/office/officeart/2018/5/layout/IconCircleLabelList"/>
    <dgm:cxn modelId="{E793C6D0-D8AE-4917-AD73-098E6004B2E8}" type="presParOf" srcId="{0B570A4D-F442-4896-A855-A299A89AFAE8}" destId="{4F6A518B-C9F4-4133-902B-0A08CD729263}" srcOrd="0" destOrd="0" presId="urn:microsoft.com/office/officeart/2018/5/layout/IconCircleLabelList"/>
    <dgm:cxn modelId="{9DE121DA-4D38-4130-B6C6-3F9F92E2A405}" type="presParOf" srcId="{0B570A4D-F442-4896-A855-A299A89AFAE8}" destId="{B201A095-4A93-48F9-96E9-FD67D8F7202D}" srcOrd="1" destOrd="0" presId="urn:microsoft.com/office/officeart/2018/5/layout/IconCircleLabelList"/>
    <dgm:cxn modelId="{447E74F1-38F3-4877-BB85-A85225364E0D}" type="presParOf" srcId="{0B570A4D-F442-4896-A855-A299A89AFAE8}" destId="{3617510D-E295-42E3-BEC5-AFB8BE69D836}" srcOrd="2" destOrd="0" presId="urn:microsoft.com/office/officeart/2018/5/layout/IconCircleLabelList"/>
    <dgm:cxn modelId="{BB6D4FE7-D029-4420-AA57-FC781673A65C}" type="presParOf" srcId="{0B570A4D-F442-4896-A855-A299A89AFAE8}" destId="{DD70773A-A48B-42CD-952A-28C5F1E6DC80}" srcOrd="3" destOrd="0" presId="urn:microsoft.com/office/officeart/2018/5/layout/IconCircleLabelList"/>
    <dgm:cxn modelId="{E7EBCA08-3C33-47DC-9D99-86351E058DF2}" type="presParOf" srcId="{B89D9475-CD75-4850-A4F8-42561C0DB96C}" destId="{C6A0DB20-6B24-45C9-AC80-14CCFAD5F533}" srcOrd="1" destOrd="0" presId="urn:microsoft.com/office/officeart/2018/5/layout/IconCircleLabelList"/>
    <dgm:cxn modelId="{7F809C8E-9DA3-4AA0-B771-D92BF0BD1517}" type="presParOf" srcId="{B89D9475-CD75-4850-A4F8-42561C0DB96C}" destId="{7DE0C5C8-61AD-4037-9AFF-35FFED8ECB49}" srcOrd="2" destOrd="0" presId="urn:microsoft.com/office/officeart/2018/5/layout/IconCircleLabelList"/>
    <dgm:cxn modelId="{5DAC995F-6E3D-4665-92A1-D689403C4410}" type="presParOf" srcId="{7DE0C5C8-61AD-4037-9AFF-35FFED8ECB49}" destId="{86E54E38-AC9C-4CA0-BAC6-19F19412DDD5}" srcOrd="0" destOrd="0" presId="urn:microsoft.com/office/officeart/2018/5/layout/IconCircleLabelList"/>
    <dgm:cxn modelId="{C2F0588D-3E8B-41C1-A2AC-98F0BBCF7D0D}" type="presParOf" srcId="{7DE0C5C8-61AD-4037-9AFF-35FFED8ECB49}" destId="{49CE1A6B-3E60-48C3-A503-A8F4576A6F95}" srcOrd="1" destOrd="0" presId="urn:microsoft.com/office/officeart/2018/5/layout/IconCircleLabelList"/>
    <dgm:cxn modelId="{2BF7C4AD-EA52-451A-A733-D58A0A8D4C3F}" type="presParOf" srcId="{7DE0C5C8-61AD-4037-9AFF-35FFED8ECB49}" destId="{9765346E-2D62-4CEF-91DA-19BE67A39E86}" srcOrd="2" destOrd="0" presId="urn:microsoft.com/office/officeart/2018/5/layout/IconCircleLabelList"/>
    <dgm:cxn modelId="{C2C70F4D-4BD9-4CA1-90BA-246C57EE57A9}" type="presParOf" srcId="{7DE0C5C8-61AD-4037-9AFF-35FFED8ECB49}" destId="{1C80076B-F310-4D76-BC43-723DFA2166E4}" srcOrd="3" destOrd="0" presId="urn:microsoft.com/office/officeart/2018/5/layout/IconCircleLabelList"/>
    <dgm:cxn modelId="{D5C142F7-85F4-4498-A99F-2172D46968A4}" type="presParOf" srcId="{B89D9475-CD75-4850-A4F8-42561C0DB96C}" destId="{C9402DE4-8411-4041-AC1B-E699B2C573BB}" srcOrd="3" destOrd="0" presId="urn:microsoft.com/office/officeart/2018/5/layout/IconCircleLabelList"/>
    <dgm:cxn modelId="{0D958CC8-112F-4045-BEE6-B5621C4F93DE}" type="presParOf" srcId="{B89D9475-CD75-4850-A4F8-42561C0DB96C}" destId="{DFF2F6AB-35D2-4656-8046-F1C9C829FEF3}" srcOrd="4" destOrd="0" presId="urn:microsoft.com/office/officeart/2018/5/layout/IconCircleLabelList"/>
    <dgm:cxn modelId="{8263B25F-70A1-4BAC-B384-0BD9F9590D2A}" type="presParOf" srcId="{DFF2F6AB-35D2-4656-8046-F1C9C829FEF3}" destId="{5D330A84-2BC1-4815-B247-A03D3042FEC4}" srcOrd="0" destOrd="0" presId="urn:microsoft.com/office/officeart/2018/5/layout/IconCircleLabelList"/>
    <dgm:cxn modelId="{DDFACAC2-E4E4-4D5C-A3C2-DE115E9CD407}" type="presParOf" srcId="{DFF2F6AB-35D2-4656-8046-F1C9C829FEF3}" destId="{02D56677-AB70-4DDE-A316-54318546F75F}" srcOrd="1" destOrd="0" presId="urn:microsoft.com/office/officeart/2018/5/layout/IconCircleLabelList"/>
    <dgm:cxn modelId="{154FABC1-624B-45EC-9F0E-5AA8012E3B2F}" type="presParOf" srcId="{DFF2F6AB-35D2-4656-8046-F1C9C829FEF3}" destId="{A5CD5527-CEF1-4E15-A647-45D900B48DC6}" srcOrd="2" destOrd="0" presId="urn:microsoft.com/office/officeart/2018/5/layout/IconCircleLabelList"/>
    <dgm:cxn modelId="{3468A81F-EDD2-4A30-8995-45E931D7BB95}" type="presParOf" srcId="{DFF2F6AB-35D2-4656-8046-F1C9C829FEF3}" destId="{72169551-5514-4A22-8022-7667CF5E58B6}"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D7B67AB-4672-42CC-867B-C5C8262F1CBF}"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25964A5-AB33-47C9-823A-8B2A6A3D6491}">
      <dgm:prSet/>
      <dgm:spPr/>
      <dgm:t>
        <a:bodyPr/>
        <a:lstStyle/>
        <a:p>
          <a:r>
            <a:rPr lang="en-US" dirty="0"/>
            <a:t>Just-in-time, in-app guidance for each Microsoft product</a:t>
          </a:r>
        </a:p>
      </dgm:t>
    </dgm:pt>
    <dgm:pt modelId="{6EA03F6E-1CA1-41CD-8953-3A6BBEAAA327}" type="parTrans" cxnId="{06FE1517-F4DB-4B11-A907-6D84401D390D}">
      <dgm:prSet/>
      <dgm:spPr/>
      <dgm:t>
        <a:bodyPr/>
        <a:lstStyle/>
        <a:p>
          <a:endParaRPr lang="en-US"/>
        </a:p>
      </dgm:t>
    </dgm:pt>
    <dgm:pt modelId="{FCA76B36-950C-4C09-83E6-0939FDBC9323}" type="sibTrans" cxnId="{06FE1517-F4DB-4B11-A907-6D84401D390D}">
      <dgm:prSet/>
      <dgm:spPr/>
      <dgm:t>
        <a:bodyPr/>
        <a:lstStyle/>
        <a:p>
          <a:endParaRPr lang="en-US"/>
        </a:p>
      </dgm:t>
    </dgm:pt>
    <dgm:pt modelId="{00673834-A4C5-4124-8914-B7464286D7EB}">
      <dgm:prSet/>
      <dgm:spPr/>
      <dgm:t>
        <a:bodyPr/>
        <a:lstStyle/>
        <a:p>
          <a:r>
            <a:rPr lang="en-US" dirty="0"/>
            <a:t>Ask questions like "How do I use Copilot in SharePoint?"  - get help directly in the app</a:t>
          </a:r>
        </a:p>
      </dgm:t>
    </dgm:pt>
    <dgm:pt modelId="{C3807566-0662-4227-8347-221067146CD0}" type="parTrans" cxnId="{564DB91A-11CC-4831-87A8-423B4E93835B}">
      <dgm:prSet/>
      <dgm:spPr/>
      <dgm:t>
        <a:bodyPr/>
        <a:lstStyle/>
        <a:p>
          <a:endParaRPr lang="en-US"/>
        </a:p>
      </dgm:t>
    </dgm:pt>
    <dgm:pt modelId="{F2775CA8-58C9-4949-85E9-482E8E8AECB1}" type="sibTrans" cxnId="{564DB91A-11CC-4831-87A8-423B4E93835B}">
      <dgm:prSet/>
      <dgm:spPr/>
      <dgm:t>
        <a:bodyPr/>
        <a:lstStyle/>
        <a:p>
          <a:endParaRPr lang="en-US"/>
        </a:p>
      </dgm:t>
    </dgm:pt>
    <dgm:pt modelId="{B5ABD9DF-8266-40A8-8D67-66C4F25B7873}">
      <dgm:prSet/>
      <dgm:spPr/>
      <dgm:t>
        <a:bodyPr/>
        <a:lstStyle/>
        <a:p>
          <a:r>
            <a:rPr lang="en-US" dirty="0"/>
            <a:t>Role based targeting of help content</a:t>
          </a:r>
        </a:p>
      </dgm:t>
    </dgm:pt>
    <dgm:pt modelId="{1A504CBB-1576-4745-B10E-E9251186301B}" type="parTrans" cxnId="{9A85C546-F118-4881-A23C-5B81F77CF7AE}">
      <dgm:prSet/>
      <dgm:spPr/>
      <dgm:t>
        <a:bodyPr/>
        <a:lstStyle/>
        <a:p>
          <a:endParaRPr lang="en-US"/>
        </a:p>
      </dgm:t>
    </dgm:pt>
    <dgm:pt modelId="{334A9723-852D-4521-9FD6-EE3C6EB6CC73}" type="sibTrans" cxnId="{9A85C546-F118-4881-A23C-5B81F77CF7AE}">
      <dgm:prSet/>
      <dgm:spPr/>
      <dgm:t>
        <a:bodyPr/>
        <a:lstStyle/>
        <a:p>
          <a:endParaRPr lang="en-US"/>
        </a:p>
      </dgm:t>
    </dgm:pt>
    <dgm:pt modelId="{52F7D648-935A-4942-9FBD-41A0EB2B35B3}">
      <dgm:prSet/>
      <dgm:spPr/>
      <dgm:t>
        <a:bodyPr/>
        <a:lstStyle/>
        <a:p>
          <a:r>
            <a:rPr lang="en-US" dirty="0"/>
            <a:t>No context-switching, no overwhelm</a:t>
          </a:r>
        </a:p>
      </dgm:t>
    </dgm:pt>
    <dgm:pt modelId="{A9415A9B-70C5-4BA8-BC2C-8097AFAF755D}" type="parTrans" cxnId="{F7602899-85CD-4AD7-8CEC-35E4EE39D81B}">
      <dgm:prSet/>
      <dgm:spPr/>
      <dgm:t>
        <a:bodyPr/>
        <a:lstStyle/>
        <a:p>
          <a:endParaRPr lang="en-US"/>
        </a:p>
      </dgm:t>
    </dgm:pt>
    <dgm:pt modelId="{5F3AA077-887C-4B9F-BFFC-81702A60F003}" type="sibTrans" cxnId="{F7602899-85CD-4AD7-8CEC-35E4EE39D81B}">
      <dgm:prSet/>
      <dgm:spPr/>
      <dgm:t>
        <a:bodyPr/>
        <a:lstStyle/>
        <a:p>
          <a:endParaRPr lang="en-US"/>
        </a:p>
      </dgm:t>
    </dgm:pt>
    <dgm:pt modelId="{5815AF27-2050-4620-BBAA-EE7AC7B2198B}">
      <dgm:prSet/>
      <dgm:spPr/>
      <dgm:t>
        <a:bodyPr/>
        <a:lstStyle/>
        <a:p>
          <a:r>
            <a:rPr lang="en-US" dirty="0"/>
            <a:t>Accelerates activation and drives adoption</a:t>
          </a:r>
        </a:p>
      </dgm:t>
    </dgm:pt>
    <dgm:pt modelId="{D6A14DFA-C0D0-46DF-B973-4F5197B76932}" type="parTrans" cxnId="{00D9B728-EB1A-470D-881F-8E4C00361890}">
      <dgm:prSet/>
      <dgm:spPr/>
      <dgm:t>
        <a:bodyPr/>
        <a:lstStyle/>
        <a:p>
          <a:endParaRPr lang="en-US"/>
        </a:p>
      </dgm:t>
    </dgm:pt>
    <dgm:pt modelId="{891DC532-1E28-405F-BF48-9693DB3E8333}" type="sibTrans" cxnId="{00D9B728-EB1A-470D-881F-8E4C00361890}">
      <dgm:prSet/>
      <dgm:spPr/>
      <dgm:t>
        <a:bodyPr/>
        <a:lstStyle/>
        <a:p>
          <a:endParaRPr lang="en-US"/>
        </a:p>
      </dgm:t>
    </dgm:pt>
    <dgm:pt modelId="{DAC18A56-36AD-440D-95D6-FDCB61D25957}" type="pres">
      <dgm:prSet presAssocID="{6D7B67AB-4672-42CC-867B-C5C8262F1CBF}" presName="root" presStyleCnt="0">
        <dgm:presLayoutVars>
          <dgm:dir/>
          <dgm:resizeHandles val="exact"/>
        </dgm:presLayoutVars>
      </dgm:prSet>
      <dgm:spPr/>
    </dgm:pt>
    <dgm:pt modelId="{3995BF85-B2F0-4374-AE3F-94B9B2A35EF0}" type="pres">
      <dgm:prSet presAssocID="{B25964A5-AB33-47C9-823A-8B2A6A3D6491}" presName="compNode" presStyleCnt="0"/>
      <dgm:spPr/>
    </dgm:pt>
    <dgm:pt modelId="{07CF0B10-1186-4B23-BE4F-23A17B0F747B}" type="pres">
      <dgm:prSet presAssocID="{B25964A5-AB33-47C9-823A-8B2A6A3D6491}" presName="bgRect" presStyleLbl="bgShp" presStyleIdx="0" presStyleCnt="5"/>
      <dgm:spPr/>
    </dgm:pt>
    <dgm:pt modelId="{38C3F88E-CEB9-4AF9-8733-2B5C2BDEBC3D}" type="pres">
      <dgm:prSet presAssocID="{B25964A5-AB33-47C9-823A-8B2A6A3D649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B6C9E1FD-046B-4604-AD03-5D554CA2228D}" type="pres">
      <dgm:prSet presAssocID="{B25964A5-AB33-47C9-823A-8B2A6A3D6491}" presName="spaceRect" presStyleCnt="0"/>
      <dgm:spPr/>
    </dgm:pt>
    <dgm:pt modelId="{7317D79A-6040-4C36-BC29-A6FBC38B50C6}" type="pres">
      <dgm:prSet presAssocID="{B25964A5-AB33-47C9-823A-8B2A6A3D6491}" presName="parTx" presStyleLbl="revTx" presStyleIdx="0" presStyleCnt="5">
        <dgm:presLayoutVars>
          <dgm:chMax val="0"/>
          <dgm:chPref val="0"/>
        </dgm:presLayoutVars>
      </dgm:prSet>
      <dgm:spPr/>
    </dgm:pt>
    <dgm:pt modelId="{6A887054-C44E-489A-A6EC-94D1E68CB8DE}" type="pres">
      <dgm:prSet presAssocID="{FCA76B36-950C-4C09-83E6-0939FDBC9323}" presName="sibTrans" presStyleCnt="0"/>
      <dgm:spPr/>
    </dgm:pt>
    <dgm:pt modelId="{CB24BF0E-4C95-44FA-B988-0D3F9BDF78F8}" type="pres">
      <dgm:prSet presAssocID="{00673834-A4C5-4124-8914-B7464286D7EB}" presName="compNode" presStyleCnt="0"/>
      <dgm:spPr/>
    </dgm:pt>
    <dgm:pt modelId="{EB3E25E7-DDE8-4D55-BD72-DDD39D760A8F}" type="pres">
      <dgm:prSet presAssocID="{00673834-A4C5-4124-8914-B7464286D7EB}" presName="bgRect" presStyleLbl="bgShp" presStyleIdx="1" presStyleCnt="5"/>
      <dgm:spPr/>
    </dgm:pt>
    <dgm:pt modelId="{3BACEC7B-F398-449E-92D4-00B175EAD8D9}" type="pres">
      <dgm:prSet presAssocID="{00673834-A4C5-4124-8914-B7464286D7EB}"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Question mark"/>
        </a:ext>
      </dgm:extLst>
    </dgm:pt>
    <dgm:pt modelId="{1BFF1862-5CD4-4A62-9CC5-8445EFF4406C}" type="pres">
      <dgm:prSet presAssocID="{00673834-A4C5-4124-8914-B7464286D7EB}" presName="spaceRect" presStyleCnt="0"/>
      <dgm:spPr/>
    </dgm:pt>
    <dgm:pt modelId="{2B0F8C4B-74B6-4875-898B-780CBDF0DC10}" type="pres">
      <dgm:prSet presAssocID="{00673834-A4C5-4124-8914-B7464286D7EB}" presName="parTx" presStyleLbl="revTx" presStyleIdx="1" presStyleCnt="5">
        <dgm:presLayoutVars>
          <dgm:chMax val="0"/>
          <dgm:chPref val="0"/>
        </dgm:presLayoutVars>
      </dgm:prSet>
      <dgm:spPr/>
    </dgm:pt>
    <dgm:pt modelId="{F7036A54-27E2-4FE3-B754-561F6A71C0C6}" type="pres">
      <dgm:prSet presAssocID="{F2775CA8-58C9-4949-85E9-482E8E8AECB1}" presName="sibTrans" presStyleCnt="0"/>
      <dgm:spPr/>
    </dgm:pt>
    <dgm:pt modelId="{A7DE31AA-04D0-47A7-86B9-B9E4776CBF3D}" type="pres">
      <dgm:prSet presAssocID="{B5ABD9DF-8266-40A8-8D67-66C4F25B7873}" presName="compNode" presStyleCnt="0"/>
      <dgm:spPr/>
    </dgm:pt>
    <dgm:pt modelId="{92F3D995-4A19-4413-BE67-EB6484E532CA}" type="pres">
      <dgm:prSet presAssocID="{B5ABD9DF-8266-40A8-8D67-66C4F25B7873}" presName="bgRect" presStyleLbl="bgShp" presStyleIdx="2" presStyleCnt="5"/>
      <dgm:spPr/>
    </dgm:pt>
    <dgm:pt modelId="{9DA0E6F8-C007-4BFA-92F3-B14A2D5374EB}" type="pres">
      <dgm:prSet presAssocID="{B5ABD9DF-8266-40A8-8D67-66C4F25B7873}"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llseye"/>
        </a:ext>
      </dgm:extLst>
    </dgm:pt>
    <dgm:pt modelId="{199F4E9A-2E7D-4AE9-A4A3-FD4AFAD1B2CE}" type="pres">
      <dgm:prSet presAssocID="{B5ABD9DF-8266-40A8-8D67-66C4F25B7873}" presName="spaceRect" presStyleCnt="0"/>
      <dgm:spPr/>
    </dgm:pt>
    <dgm:pt modelId="{56769ED7-64BF-46AC-BE65-A0909E7943D9}" type="pres">
      <dgm:prSet presAssocID="{B5ABD9DF-8266-40A8-8D67-66C4F25B7873}" presName="parTx" presStyleLbl="revTx" presStyleIdx="2" presStyleCnt="5">
        <dgm:presLayoutVars>
          <dgm:chMax val="0"/>
          <dgm:chPref val="0"/>
        </dgm:presLayoutVars>
      </dgm:prSet>
      <dgm:spPr/>
    </dgm:pt>
    <dgm:pt modelId="{FF409926-D5D5-44D4-835B-F4C8A44A81AD}" type="pres">
      <dgm:prSet presAssocID="{334A9723-852D-4521-9FD6-EE3C6EB6CC73}" presName="sibTrans" presStyleCnt="0"/>
      <dgm:spPr/>
    </dgm:pt>
    <dgm:pt modelId="{984F9C6B-1292-4337-9C8C-3B745E26D8A5}" type="pres">
      <dgm:prSet presAssocID="{52F7D648-935A-4942-9FBD-41A0EB2B35B3}" presName="compNode" presStyleCnt="0"/>
      <dgm:spPr/>
    </dgm:pt>
    <dgm:pt modelId="{620C227B-EAEE-4678-B566-9872126D11D1}" type="pres">
      <dgm:prSet presAssocID="{52F7D648-935A-4942-9FBD-41A0EB2B35B3}" presName="bgRect" presStyleLbl="bgShp" presStyleIdx="3" presStyleCnt="5"/>
      <dgm:spPr/>
    </dgm:pt>
    <dgm:pt modelId="{4BA310FD-C89C-4267-A9D9-3E0B785172D2}" type="pres">
      <dgm:prSet presAssocID="{52F7D648-935A-4942-9FBD-41A0EB2B35B3}"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No sign"/>
        </a:ext>
      </dgm:extLst>
    </dgm:pt>
    <dgm:pt modelId="{AD1D2A62-3DAA-43D3-AE75-E5F1BE4E65D6}" type="pres">
      <dgm:prSet presAssocID="{52F7D648-935A-4942-9FBD-41A0EB2B35B3}" presName="spaceRect" presStyleCnt="0"/>
      <dgm:spPr/>
    </dgm:pt>
    <dgm:pt modelId="{9CBCCFD6-EEEB-4AD3-88F8-D64E019B9C4A}" type="pres">
      <dgm:prSet presAssocID="{52F7D648-935A-4942-9FBD-41A0EB2B35B3}" presName="parTx" presStyleLbl="revTx" presStyleIdx="3" presStyleCnt="5">
        <dgm:presLayoutVars>
          <dgm:chMax val="0"/>
          <dgm:chPref val="0"/>
        </dgm:presLayoutVars>
      </dgm:prSet>
      <dgm:spPr/>
    </dgm:pt>
    <dgm:pt modelId="{916D2DB4-2AB3-4F81-9EA1-1C79A93873BC}" type="pres">
      <dgm:prSet presAssocID="{5F3AA077-887C-4B9F-BFFC-81702A60F003}" presName="sibTrans" presStyleCnt="0"/>
      <dgm:spPr/>
    </dgm:pt>
    <dgm:pt modelId="{C3569D6B-9645-42B4-AD10-DDE1C0B64036}" type="pres">
      <dgm:prSet presAssocID="{5815AF27-2050-4620-BBAA-EE7AC7B2198B}" presName="compNode" presStyleCnt="0"/>
      <dgm:spPr/>
    </dgm:pt>
    <dgm:pt modelId="{E2A98F00-0322-45CF-8FD2-D0CFEFA3AE27}" type="pres">
      <dgm:prSet presAssocID="{5815AF27-2050-4620-BBAA-EE7AC7B2198B}" presName="bgRect" presStyleLbl="bgShp" presStyleIdx="4" presStyleCnt="5"/>
      <dgm:spPr/>
    </dgm:pt>
    <dgm:pt modelId="{7391382D-0613-4477-9B51-F2DE33C43A21}" type="pres">
      <dgm:prSet presAssocID="{5815AF27-2050-4620-BBAA-EE7AC7B2198B}"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Upward trend"/>
        </a:ext>
      </dgm:extLst>
    </dgm:pt>
    <dgm:pt modelId="{4D16467C-48FA-4F36-8408-AD6AD2939E08}" type="pres">
      <dgm:prSet presAssocID="{5815AF27-2050-4620-BBAA-EE7AC7B2198B}" presName="spaceRect" presStyleCnt="0"/>
      <dgm:spPr/>
    </dgm:pt>
    <dgm:pt modelId="{200D7EE6-2956-4A98-AAB2-42B98D5FAA2C}" type="pres">
      <dgm:prSet presAssocID="{5815AF27-2050-4620-BBAA-EE7AC7B2198B}" presName="parTx" presStyleLbl="revTx" presStyleIdx="4" presStyleCnt="5">
        <dgm:presLayoutVars>
          <dgm:chMax val="0"/>
          <dgm:chPref val="0"/>
        </dgm:presLayoutVars>
      </dgm:prSet>
      <dgm:spPr/>
    </dgm:pt>
  </dgm:ptLst>
  <dgm:cxnLst>
    <dgm:cxn modelId="{06FE1517-F4DB-4B11-A907-6D84401D390D}" srcId="{6D7B67AB-4672-42CC-867B-C5C8262F1CBF}" destId="{B25964A5-AB33-47C9-823A-8B2A6A3D6491}" srcOrd="0" destOrd="0" parTransId="{6EA03F6E-1CA1-41CD-8953-3A6BBEAAA327}" sibTransId="{FCA76B36-950C-4C09-83E6-0939FDBC9323}"/>
    <dgm:cxn modelId="{BF6EAC1A-7CDD-4D68-9074-1C7CEB3AC6DA}" type="presOf" srcId="{B25964A5-AB33-47C9-823A-8B2A6A3D6491}" destId="{7317D79A-6040-4C36-BC29-A6FBC38B50C6}" srcOrd="0" destOrd="0" presId="urn:microsoft.com/office/officeart/2018/2/layout/IconVerticalSolidList"/>
    <dgm:cxn modelId="{564DB91A-11CC-4831-87A8-423B4E93835B}" srcId="{6D7B67AB-4672-42CC-867B-C5C8262F1CBF}" destId="{00673834-A4C5-4124-8914-B7464286D7EB}" srcOrd="1" destOrd="0" parTransId="{C3807566-0662-4227-8347-221067146CD0}" sibTransId="{F2775CA8-58C9-4949-85E9-482E8E8AECB1}"/>
    <dgm:cxn modelId="{00D9B728-EB1A-470D-881F-8E4C00361890}" srcId="{6D7B67AB-4672-42CC-867B-C5C8262F1CBF}" destId="{5815AF27-2050-4620-BBAA-EE7AC7B2198B}" srcOrd="4" destOrd="0" parTransId="{D6A14DFA-C0D0-46DF-B973-4F5197B76932}" sibTransId="{891DC532-1E28-405F-BF48-9693DB3E8333}"/>
    <dgm:cxn modelId="{C6E9E831-DAF6-4E92-9669-0184608AA19C}" type="presOf" srcId="{B5ABD9DF-8266-40A8-8D67-66C4F25B7873}" destId="{56769ED7-64BF-46AC-BE65-A0909E7943D9}" srcOrd="0" destOrd="0" presId="urn:microsoft.com/office/officeart/2018/2/layout/IconVerticalSolidList"/>
    <dgm:cxn modelId="{FF8FD933-C050-4BC9-B13E-9E3F0CDDB34D}" type="presOf" srcId="{00673834-A4C5-4124-8914-B7464286D7EB}" destId="{2B0F8C4B-74B6-4875-898B-780CBDF0DC10}" srcOrd="0" destOrd="0" presId="urn:microsoft.com/office/officeart/2018/2/layout/IconVerticalSolidList"/>
    <dgm:cxn modelId="{A5FB9A35-1ABF-4566-8FE9-6D53D284334B}" type="presOf" srcId="{6D7B67AB-4672-42CC-867B-C5C8262F1CBF}" destId="{DAC18A56-36AD-440D-95D6-FDCB61D25957}" srcOrd="0" destOrd="0" presId="urn:microsoft.com/office/officeart/2018/2/layout/IconVerticalSolidList"/>
    <dgm:cxn modelId="{9A85C546-F118-4881-A23C-5B81F77CF7AE}" srcId="{6D7B67AB-4672-42CC-867B-C5C8262F1CBF}" destId="{B5ABD9DF-8266-40A8-8D67-66C4F25B7873}" srcOrd="2" destOrd="0" parTransId="{1A504CBB-1576-4745-B10E-E9251186301B}" sibTransId="{334A9723-852D-4521-9FD6-EE3C6EB6CC73}"/>
    <dgm:cxn modelId="{8D1C9894-9ECC-4FD8-9933-3F0BDE854749}" type="presOf" srcId="{52F7D648-935A-4942-9FBD-41A0EB2B35B3}" destId="{9CBCCFD6-EEEB-4AD3-88F8-D64E019B9C4A}" srcOrd="0" destOrd="0" presId="urn:microsoft.com/office/officeart/2018/2/layout/IconVerticalSolidList"/>
    <dgm:cxn modelId="{F7602899-85CD-4AD7-8CEC-35E4EE39D81B}" srcId="{6D7B67AB-4672-42CC-867B-C5C8262F1CBF}" destId="{52F7D648-935A-4942-9FBD-41A0EB2B35B3}" srcOrd="3" destOrd="0" parTransId="{A9415A9B-70C5-4BA8-BC2C-8097AFAF755D}" sibTransId="{5F3AA077-887C-4B9F-BFFC-81702A60F003}"/>
    <dgm:cxn modelId="{F5EFCBEA-2A54-4170-886B-04A31D1A5744}" type="presOf" srcId="{5815AF27-2050-4620-BBAA-EE7AC7B2198B}" destId="{200D7EE6-2956-4A98-AAB2-42B98D5FAA2C}" srcOrd="0" destOrd="0" presId="urn:microsoft.com/office/officeart/2018/2/layout/IconVerticalSolidList"/>
    <dgm:cxn modelId="{8E365286-9F88-49DF-A3B6-02CE42430D22}" type="presParOf" srcId="{DAC18A56-36AD-440D-95D6-FDCB61D25957}" destId="{3995BF85-B2F0-4374-AE3F-94B9B2A35EF0}" srcOrd="0" destOrd="0" presId="urn:microsoft.com/office/officeart/2018/2/layout/IconVerticalSolidList"/>
    <dgm:cxn modelId="{B81E71BD-6B8B-4824-ACE2-0FD5423C70E1}" type="presParOf" srcId="{3995BF85-B2F0-4374-AE3F-94B9B2A35EF0}" destId="{07CF0B10-1186-4B23-BE4F-23A17B0F747B}" srcOrd="0" destOrd="0" presId="urn:microsoft.com/office/officeart/2018/2/layout/IconVerticalSolidList"/>
    <dgm:cxn modelId="{9366EF36-6A55-476E-B6C2-CAD153DDA7AF}" type="presParOf" srcId="{3995BF85-B2F0-4374-AE3F-94B9B2A35EF0}" destId="{38C3F88E-CEB9-4AF9-8733-2B5C2BDEBC3D}" srcOrd="1" destOrd="0" presId="urn:microsoft.com/office/officeart/2018/2/layout/IconVerticalSolidList"/>
    <dgm:cxn modelId="{1CE83FA3-D7DA-4562-A494-BCA0E3D37608}" type="presParOf" srcId="{3995BF85-B2F0-4374-AE3F-94B9B2A35EF0}" destId="{B6C9E1FD-046B-4604-AD03-5D554CA2228D}" srcOrd="2" destOrd="0" presId="urn:microsoft.com/office/officeart/2018/2/layout/IconVerticalSolidList"/>
    <dgm:cxn modelId="{AED1CDC9-7CC6-4CD6-8805-8BE7FDA2D117}" type="presParOf" srcId="{3995BF85-B2F0-4374-AE3F-94B9B2A35EF0}" destId="{7317D79A-6040-4C36-BC29-A6FBC38B50C6}" srcOrd="3" destOrd="0" presId="urn:microsoft.com/office/officeart/2018/2/layout/IconVerticalSolidList"/>
    <dgm:cxn modelId="{88CA7493-D90E-4744-8C4C-5C32074FB210}" type="presParOf" srcId="{DAC18A56-36AD-440D-95D6-FDCB61D25957}" destId="{6A887054-C44E-489A-A6EC-94D1E68CB8DE}" srcOrd="1" destOrd="0" presId="urn:microsoft.com/office/officeart/2018/2/layout/IconVerticalSolidList"/>
    <dgm:cxn modelId="{311C2021-60A9-446A-9951-B9F9EDE541A7}" type="presParOf" srcId="{DAC18A56-36AD-440D-95D6-FDCB61D25957}" destId="{CB24BF0E-4C95-44FA-B988-0D3F9BDF78F8}" srcOrd="2" destOrd="0" presId="urn:microsoft.com/office/officeart/2018/2/layout/IconVerticalSolidList"/>
    <dgm:cxn modelId="{2D68C3B9-C0EE-4CF6-B0A1-076BCDA1B464}" type="presParOf" srcId="{CB24BF0E-4C95-44FA-B988-0D3F9BDF78F8}" destId="{EB3E25E7-DDE8-4D55-BD72-DDD39D760A8F}" srcOrd="0" destOrd="0" presId="urn:microsoft.com/office/officeart/2018/2/layout/IconVerticalSolidList"/>
    <dgm:cxn modelId="{319FA83F-5722-4D02-BF07-7FB3B38B88AF}" type="presParOf" srcId="{CB24BF0E-4C95-44FA-B988-0D3F9BDF78F8}" destId="{3BACEC7B-F398-449E-92D4-00B175EAD8D9}" srcOrd="1" destOrd="0" presId="urn:microsoft.com/office/officeart/2018/2/layout/IconVerticalSolidList"/>
    <dgm:cxn modelId="{6EB6F33E-AFFC-4B6A-BE76-9A752BF06F9A}" type="presParOf" srcId="{CB24BF0E-4C95-44FA-B988-0D3F9BDF78F8}" destId="{1BFF1862-5CD4-4A62-9CC5-8445EFF4406C}" srcOrd="2" destOrd="0" presId="urn:microsoft.com/office/officeart/2018/2/layout/IconVerticalSolidList"/>
    <dgm:cxn modelId="{D684253B-D1D9-4739-8706-F86834B88EAF}" type="presParOf" srcId="{CB24BF0E-4C95-44FA-B988-0D3F9BDF78F8}" destId="{2B0F8C4B-74B6-4875-898B-780CBDF0DC10}" srcOrd="3" destOrd="0" presId="urn:microsoft.com/office/officeart/2018/2/layout/IconVerticalSolidList"/>
    <dgm:cxn modelId="{961948F2-B703-42F7-A584-E48090D2D430}" type="presParOf" srcId="{DAC18A56-36AD-440D-95D6-FDCB61D25957}" destId="{F7036A54-27E2-4FE3-B754-561F6A71C0C6}" srcOrd="3" destOrd="0" presId="urn:microsoft.com/office/officeart/2018/2/layout/IconVerticalSolidList"/>
    <dgm:cxn modelId="{1A2B4DC5-425E-4115-BA26-89B26C339E68}" type="presParOf" srcId="{DAC18A56-36AD-440D-95D6-FDCB61D25957}" destId="{A7DE31AA-04D0-47A7-86B9-B9E4776CBF3D}" srcOrd="4" destOrd="0" presId="urn:microsoft.com/office/officeart/2018/2/layout/IconVerticalSolidList"/>
    <dgm:cxn modelId="{F1146A4B-8FC7-41B5-BFE9-73C53152B777}" type="presParOf" srcId="{A7DE31AA-04D0-47A7-86B9-B9E4776CBF3D}" destId="{92F3D995-4A19-4413-BE67-EB6484E532CA}" srcOrd="0" destOrd="0" presId="urn:microsoft.com/office/officeart/2018/2/layout/IconVerticalSolidList"/>
    <dgm:cxn modelId="{700C8C31-7680-4C36-B03E-07903F336264}" type="presParOf" srcId="{A7DE31AA-04D0-47A7-86B9-B9E4776CBF3D}" destId="{9DA0E6F8-C007-4BFA-92F3-B14A2D5374EB}" srcOrd="1" destOrd="0" presId="urn:microsoft.com/office/officeart/2018/2/layout/IconVerticalSolidList"/>
    <dgm:cxn modelId="{B2AB9C6D-4B53-4E11-89C2-E9A753B2857B}" type="presParOf" srcId="{A7DE31AA-04D0-47A7-86B9-B9E4776CBF3D}" destId="{199F4E9A-2E7D-4AE9-A4A3-FD4AFAD1B2CE}" srcOrd="2" destOrd="0" presId="urn:microsoft.com/office/officeart/2018/2/layout/IconVerticalSolidList"/>
    <dgm:cxn modelId="{7DB9B486-51B1-4E06-A382-7B2E1F04CD5B}" type="presParOf" srcId="{A7DE31AA-04D0-47A7-86B9-B9E4776CBF3D}" destId="{56769ED7-64BF-46AC-BE65-A0909E7943D9}" srcOrd="3" destOrd="0" presId="urn:microsoft.com/office/officeart/2018/2/layout/IconVerticalSolidList"/>
    <dgm:cxn modelId="{6658AEB6-3B23-4E9B-86CB-1D211213A4C9}" type="presParOf" srcId="{DAC18A56-36AD-440D-95D6-FDCB61D25957}" destId="{FF409926-D5D5-44D4-835B-F4C8A44A81AD}" srcOrd="5" destOrd="0" presId="urn:microsoft.com/office/officeart/2018/2/layout/IconVerticalSolidList"/>
    <dgm:cxn modelId="{20BE5753-DC98-4D97-A8BC-B7BB13ACA0FD}" type="presParOf" srcId="{DAC18A56-36AD-440D-95D6-FDCB61D25957}" destId="{984F9C6B-1292-4337-9C8C-3B745E26D8A5}" srcOrd="6" destOrd="0" presId="urn:microsoft.com/office/officeart/2018/2/layout/IconVerticalSolidList"/>
    <dgm:cxn modelId="{89E0E1CB-C55D-4288-957D-C430D78F11F2}" type="presParOf" srcId="{984F9C6B-1292-4337-9C8C-3B745E26D8A5}" destId="{620C227B-EAEE-4678-B566-9872126D11D1}" srcOrd="0" destOrd="0" presId="urn:microsoft.com/office/officeart/2018/2/layout/IconVerticalSolidList"/>
    <dgm:cxn modelId="{4F80F622-2CB9-4B76-9226-4DC727352F73}" type="presParOf" srcId="{984F9C6B-1292-4337-9C8C-3B745E26D8A5}" destId="{4BA310FD-C89C-4267-A9D9-3E0B785172D2}" srcOrd="1" destOrd="0" presId="urn:microsoft.com/office/officeart/2018/2/layout/IconVerticalSolidList"/>
    <dgm:cxn modelId="{AE75359B-6ADB-4F69-AAFB-C6388D517667}" type="presParOf" srcId="{984F9C6B-1292-4337-9C8C-3B745E26D8A5}" destId="{AD1D2A62-3DAA-43D3-AE75-E5F1BE4E65D6}" srcOrd="2" destOrd="0" presId="urn:microsoft.com/office/officeart/2018/2/layout/IconVerticalSolidList"/>
    <dgm:cxn modelId="{5B4F547F-00DB-494C-933E-EA1E859F248E}" type="presParOf" srcId="{984F9C6B-1292-4337-9C8C-3B745E26D8A5}" destId="{9CBCCFD6-EEEB-4AD3-88F8-D64E019B9C4A}" srcOrd="3" destOrd="0" presId="urn:microsoft.com/office/officeart/2018/2/layout/IconVerticalSolidList"/>
    <dgm:cxn modelId="{CF7C69AE-D320-4C4E-9934-D2150D81EAE7}" type="presParOf" srcId="{DAC18A56-36AD-440D-95D6-FDCB61D25957}" destId="{916D2DB4-2AB3-4F81-9EA1-1C79A93873BC}" srcOrd="7" destOrd="0" presId="urn:microsoft.com/office/officeart/2018/2/layout/IconVerticalSolidList"/>
    <dgm:cxn modelId="{0990724F-4022-4905-BA7F-C4CE31E52DB3}" type="presParOf" srcId="{DAC18A56-36AD-440D-95D6-FDCB61D25957}" destId="{C3569D6B-9645-42B4-AD10-DDE1C0B64036}" srcOrd="8" destOrd="0" presId="urn:microsoft.com/office/officeart/2018/2/layout/IconVerticalSolidList"/>
    <dgm:cxn modelId="{276CD7E5-D1F3-4D8A-8638-27F8FB0695FC}" type="presParOf" srcId="{C3569D6B-9645-42B4-AD10-DDE1C0B64036}" destId="{E2A98F00-0322-45CF-8FD2-D0CFEFA3AE27}" srcOrd="0" destOrd="0" presId="urn:microsoft.com/office/officeart/2018/2/layout/IconVerticalSolidList"/>
    <dgm:cxn modelId="{6614A6D9-0FA0-47AD-B370-646BB7F15A31}" type="presParOf" srcId="{C3569D6B-9645-42B4-AD10-DDE1C0B64036}" destId="{7391382D-0613-4477-9B51-F2DE33C43A21}" srcOrd="1" destOrd="0" presId="urn:microsoft.com/office/officeart/2018/2/layout/IconVerticalSolidList"/>
    <dgm:cxn modelId="{955C08EF-A366-4A18-A872-C259FE8DF090}" type="presParOf" srcId="{C3569D6B-9645-42B4-AD10-DDE1C0B64036}" destId="{4D16467C-48FA-4F36-8408-AD6AD2939E08}" srcOrd="2" destOrd="0" presId="urn:microsoft.com/office/officeart/2018/2/layout/IconVerticalSolidList"/>
    <dgm:cxn modelId="{ADA4DE8E-ECE9-476B-8D79-60D3A3E96225}" type="presParOf" srcId="{C3569D6B-9645-42B4-AD10-DDE1C0B64036}" destId="{200D7EE6-2956-4A98-AAB2-42B98D5FAA2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25453C-37DC-4EB6-AC4F-7CF57EBAC253}">
      <dsp:nvSpPr>
        <dsp:cNvPr id="0" name=""/>
        <dsp:cNvSpPr/>
      </dsp:nvSpPr>
      <dsp:spPr>
        <a:xfrm>
          <a:off x="0" y="894261"/>
          <a:ext cx="5861090" cy="16509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710741-7977-41DC-B175-442B6438FCD1}">
      <dsp:nvSpPr>
        <dsp:cNvPr id="0" name=""/>
        <dsp:cNvSpPr/>
      </dsp:nvSpPr>
      <dsp:spPr>
        <a:xfrm>
          <a:off x="499410" y="1265724"/>
          <a:ext cx="908019" cy="90801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75617F4-BFD6-4FB1-B1D3-E72C310F2FD5}">
      <dsp:nvSpPr>
        <dsp:cNvPr id="0" name=""/>
        <dsp:cNvSpPr/>
      </dsp:nvSpPr>
      <dsp:spPr>
        <a:xfrm>
          <a:off x="1906841" y="894261"/>
          <a:ext cx="3954248" cy="1650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4725" tIns="174725" rIns="174725" bIns="174725" numCol="1" spcCol="1270" anchor="ctr" anchorCtr="0">
          <a:noAutofit/>
        </a:bodyPr>
        <a:lstStyle/>
        <a:p>
          <a:pPr marL="0" lvl="0" indent="0" algn="l" defTabSz="1111250">
            <a:lnSpc>
              <a:spcPct val="90000"/>
            </a:lnSpc>
            <a:spcBef>
              <a:spcPct val="0"/>
            </a:spcBef>
            <a:spcAft>
              <a:spcPct val="35000"/>
            </a:spcAft>
            <a:buNone/>
          </a:pPr>
          <a:r>
            <a:rPr lang="en-US" sz="2500" kern="1200" dirty="0"/>
            <a:t>Who already has Microsoft Copilot licenses in place?</a:t>
          </a:r>
        </a:p>
      </dsp:txBody>
      <dsp:txXfrm>
        <a:off x="1906841" y="894261"/>
        <a:ext cx="3954248" cy="1650945"/>
      </dsp:txXfrm>
    </dsp:sp>
    <dsp:sp modelId="{2B6A566D-CC2C-40B1-BB53-4CC5AD0D4F88}">
      <dsp:nvSpPr>
        <dsp:cNvPr id="0" name=""/>
        <dsp:cNvSpPr/>
      </dsp:nvSpPr>
      <dsp:spPr>
        <a:xfrm>
          <a:off x="0" y="2957943"/>
          <a:ext cx="5861090" cy="165094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DEEAF0-1849-42EF-941F-5796B7320EC9}">
      <dsp:nvSpPr>
        <dsp:cNvPr id="0" name=""/>
        <dsp:cNvSpPr/>
      </dsp:nvSpPr>
      <dsp:spPr>
        <a:xfrm>
          <a:off x="499410" y="3329405"/>
          <a:ext cx="908019" cy="90801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A43324-7B96-450B-8936-0C0717BF9614}">
      <dsp:nvSpPr>
        <dsp:cNvPr id="0" name=""/>
        <dsp:cNvSpPr/>
      </dsp:nvSpPr>
      <dsp:spPr>
        <a:xfrm>
          <a:off x="1906841" y="2957943"/>
          <a:ext cx="3954248" cy="1650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4725" tIns="174725" rIns="174725" bIns="174725" numCol="1" spcCol="1270" anchor="ctr" anchorCtr="0">
          <a:noAutofit/>
        </a:bodyPr>
        <a:lstStyle/>
        <a:p>
          <a:pPr marL="0" lvl="0" indent="0" algn="l" defTabSz="1111250">
            <a:lnSpc>
              <a:spcPct val="90000"/>
            </a:lnSpc>
            <a:spcBef>
              <a:spcPct val="0"/>
            </a:spcBef>
            <a:spcAft>
              <a:spcPct val="35000"/>
            </a:spcAft>
            <a:buNone/>
          </a:pPr>
          <a:r>
            <a:rPr lang="en-US" sz="2500" kern="1200" dirty="0"/>
            <a:t>Who can point to measurable value from those licenses?</a:t>
          </a:r>
        </a:p>
      </dsp:txBody>
      <dsp:txXfrm>
        <a:off x="1906841" y="2957943"/>
        <a:ext cx="3954248" cy="16509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180E7E-CADE-4BB6-808A-34CC5399EE7C}">
      <dsp:nvSpPr>
        <dsp:cNvPr id="0" name=""/>
        <dsp:cNvSpPr/>
      </dsp:nvSpPr>
      <dsp:spPr>
        <a:xfrm>
          <a:off x="0" y="682"/>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86F92F-1D53-4B2E-927E-361ED6090C4A}">
      <dsp:nvSpPr>
        <dsp:cNvPr id="0" name=""/>
        <dsp:cNvSpPr/>
      </dsp:nvSpPr>
      <dsp:spPr>
        <a:xfrm>
          <a:off x="482961" y="359909"/>
          <a:ext cx="878111" cy="87811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65D9ACD-26CC-407F-B86A-8704A33DD5C1}">
      <dsp:nvSpPr>
        <dsp:cNvPr id="0" name=""/>
        <dsp:cNvSpPr/>
      </dsp:nvSpPr>
      <dsp:spPr>
        <a:xfrm>
          <a:off x="1844034" y="682"/>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111250">
            <a:lnSpc>
              <a:spcPct val="90000"/>
            </a:lnSpc>
            <a:spcBef>
              <a:spcPct val="0"/>
            </a:spcBef>
            <a:spcAft>
              <a:spcPct val="35000"/>
            </a:spcAft>
            <a:buNone/>
          </a:pPr>
          <a:r>
            <a:rPr lang="en-US" sz="2500" kern="1200" dirty="0"/>
            <a:t>Most companies bought Copilot with no plan.</a:t>
          </a:r>
        </a:p>
      </dsp:txBody>
      <dsp:txXfrm>
        <a:off x="1844034" y="682"/>
        <a:ext cx="4401230" cy="1596566"/>
      </dsp:txXfrm>
    </dsp:sp>
    <dsp:sp modelId="{2E936E9C-BE8E-446D-AF1A-109460AA3612}">
      <dsp:nvSpPr>
        <dsp:cNvPr id="0" name=""/>
        <dsp:cNvSpPr/>
      </dsp:nvSpPr>
      <dsp:spPr>
        <a:xfrm>
          <a:off x="0" y="1996390"/>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79AA6C-D3E0-408A-82BB-0830DE04C5FA}">
      <dsp:nvSpPr>
        <dsp:cNvPr id="0" name=""/>
        <dsp:cNvSpPr/>
      </dsp:nvSpPr>
      <dsp:spPr>
        <a:xfrm>
          <a:off x="482961" y="2355617"/>
          <a:ext cx="878111" cy="87811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435D40A-3C99-4AC4-B507-D05E701E4772}">
      <dsp:nvSpPr>
        <dsp:cNvPr id="0" name=""/>
        <dsp:cNvSpPr/>
      </dsp:nvSpPr>
      <dsp:spPr>
        <a:xfrm>
          <a:off x="1844034" y="1996390"/>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111250">
            <a:lnSpc>
              <a:spcPct val="90000"/>
            </a:lnSpc>
            <a:spcBef>
              <a:spcPct val="0"/>
            </a:spcBef>
            <a:spcAft>
              <a:spcPct val="35000"/>
            </a:spcAft>
            <a:buNone/>
          </a:pPr>
          <a:r>
            <a:rPr lang="en-US" sz="2500" kern="1200" dirty="0"/>
            <a:t>Employees are left wondering what to do with it.</a:t>
          </a:r>
        </a:p>
      </dsp:txBody>
      <dsp:txXfrm>
        <a:off x="1844034" y="1996390"/>
        <a:ext cx="4401230" cy="1596566"/>
      </dsp:txXfrm>
    </dsp:sp>
    <dsp:sp modelId="{3688386C-4FA0-43D1-BAE5-7E9D99F558A4}">
      <dsp:nvSpPr>
        <dsp:cNvPr id="0" name=""/>
        <dsp:cNvSpPr/>
      </dsp:nvSpPr>
      <dsp:spPr>
        <a:xfrm>
          <a:off x="0" y="3992098"/>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BB0C1F-8945-4EBF-BF7E-7012113A1E15}">
      <dsp:nvSpPr>
        <dsp:cNvPr id="0" name=""/>
        <dsp:cNvSpPr/>
      </dsp:nvSpPr>
      <dsp:spPr>
        <a:xfrm>
          <a:off x="482961" y="4351325"/>
          <a:ext cx="878111" cy="87811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5EB9648-062A-4CCA-8563-74A5DB992358}">
      <dsp:nvSpPr>
        <dsp:cNvPr id="0" name=""/>
        <dsp:cNvSpPr/>
      </dsp:nvSpPr>
      <dsp:spPr>
        <a:xfrm>
          <a:off x="1844034" y="3992098"/>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111250">
            <a:lnSpc>
              <a:spcPct val="90000"/>
            </a:lnSpc>
            <a:spcBef>
              <a:spcPct val="0"/>
            </a:spcBef>
            <a:spcAft>
              <a:spcPct val="35000"/>
            </a:spcAft>
            <a:buNone/>
          </a:pPr>
          <a:r>
            <a:rPr lang="en-US" sz="2500" kern="1200" dirty="0"/>
            <a:t>Result is low usage and very little ROI.</a:t>
          </a:r>
        </a:p>
      </dsp:txBody>
      <dsp:txXfrm>
        <a:off x="1844034" y="3992098"/>
        <a:ext cx="4401230" cy="15965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E457EB-3683-442B-AB95-D46CD7AEC88D}">
      <dsp:nvSpPr>
        <dsp:cNvPr id="0" name=""/>
        <dsp:cNvSpPr/>
      </dsp:nvSpPr>
      <dsp:spPr>
        <a:xfrm>
          <a:off x="0" y="531"/>
          <a:ext cx="105156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A8F9DD-6D35-4CBD-9CAF-3958CCA5B6B8}">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FE6D970-8BCE-4F8B-A695-5FC512F7C325}">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Employee are lost (low awareness, no workflow training)</a:t>
          </a:r>
        </a:p>
      </dsp:txBody>
      <dsp:txXfrm>
        <a:off x="1435590" y="531"/>
        <a:ext cx="9080009" cy="1242935"/>
      </dsp:txXfrm>
    </dsp:sp>
    <dsp:sp modelId="{07EC2873-88CF-4BC0-A7BD-E6543E83F0AA}">
      <dsp:nvSpPr>
        <dsp:cNvPr id="0" name=""/>
        <dsp:cNvSpPr/>
      </dsp:nvSpPr>
      <dsp:spPr>
        <a:xfrm>
          <a:off x="0" y="1554201"/>
          <a:ext cx="105156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FCD9BA-19DE-4B31-B0D0-7C82AC5EB068}">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052657-6A03-4A67-9BAC-1580F15DF7A0}">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Leaders are impatient (unrealistic expectations)</a:t>
          </a:r>
        </a:p>
      </dsp:txBody>
      <dsp:txXfrm>
        <a:off x="1435590" y="1554201"/>
        <a:ext cx="9080009" cy="1242935"/>
      </dsp:txXfrm>
    </dsp:sp>
    <dsp:sp modelId="{BC3EB1CA-CB01-4996-80A9-467671CDAA28}">
      <dsp:nvSpPr>
        <dsp:cNvPr id="0" name=""/>
        <dsp:cNvSpPr/>
      </dsp:nvSpPr>
      <dsp:spPr>
        <a:xfrm>
          <a:off x="0" y="3107870"/>
          <a:ext cx="105156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0CBE629-0F36-430E-AAC2-6D0CB0A87A81}">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E61535-94C6-48EB-96EF-04C8A57E2531}">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IT teams overwhelmed with AI-related support tickets</a:t>
          </a:r>
        </a:p>
      </dsp:txBody>
      <dsp:txXfrm>
        <a:off x="1435590" y="3107870"/>
        <a:ext cx="9080009" cy="12429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C3B6FC-3593-4FCB-9B61-AEF983AD6E5E}">
      <dsp:nvSpPr>
        <dsp:cNvPr id="0" name=""/>
        <dsp:cNvSpPr/>
      </dsp:nvSpPr>
      <dsp:spPr>
        <a:xfrm>
          <a:off x="0" y="2124"/>
          <a:ext cx="105156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C10E0F-43A0-48A9-9089-ACDB77DF8FE3}">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260" tIns="175260" rIns="175260" bIns="175260" numCol="1" spcCol="1270" anchor="t" anchorCtr="0">
          <a:noAutofit/>
        </a:bodyPr>
        <a:lstStyle/>
        <a:p>
          <a:pPr marL="0" lvl="0" indent="0" algn="l" defTabSz="2044700">
            <a:lnSpc>
              <a:spcPct val="90000"/>
            </a:lnSpc>
            <a:spcBef>
              <a:spcPct val="0"/>
            </a:spcBef>
            <a:spcAft>
              <a:spcPct val="35000"/>
            </a:spcAft>
            <a:buNone/>
          </a:pPr>
          <a:r>
            <a:rPr lang="en-US" sz="4600" b="1" kern="1200" dirty="0"/>
            <a:t>A</a:t>
          </a:r>
          <a:r>
            <a:rPr lang="en-US" sz="4600" kern="1200" dirty="0"/>
            <a:t>wareness: Where it exists, how it helps</a:t>
          </a:r>
        </a:p>
      </dsp:txBody>
      <dsp:txXfrm>
        <a:off x="0" y="2124"/>
        <a:ext cx="10515600" cy="1449029"/>
      </dsp:txXfrm>
    </dsp:sp>
    <dsp:sp modelId="{6E6D2465-44EC-4A79-9176-7B5E10533FF3}">
      <dsp:nvSpPr>
        <dsp:cNvPr id="0" name=""/>
        <dsp:cNvSpPr/>
      </dsp:nvSpPr>
      <dsp:spPr>
        <a:xfrm>
          <a:off x="0" y="1451154"/>
          <a:ext cx="105156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42B3A8-6AA1-46F7-9DE8-DFC0D18720C8}">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260" tIns="175260" rIns="175260" bIns="175260" numCol="1" spcCol="1270" anchor="t" anchorCtr="0">
          <a:noAutofit/>
        </a:bodyPr>
        <a:lstStyle/>
        <a:p>
          <a:pPr marL="0" lvl="0" indent="0" algn="l" defTabSz="2044700">
            <a:lnSpc>
              <a:spcPct val="90000"/>
            </a:lnSpc>
            <a:spcBef>
              <a:spcPct val="0"/>
            </a:spcBef>
            <a:spcAft>
              <a:spcPct val="35000"/>
            </a:spcAft>
            <a:buNone/>
          </a:pPr>
          <a:r>
            <a:rPr lang="en-US" sz="4600" b="1" kern="1200" dirty="0"/>
            <a:t>A</a:t>
          </a:r>
          <a:r>
            <a:rPr lang="en-US" sz="4600" kern="1200" dirty="0"/>
            <a:t>ctivation: Quick wins, not long training</a:t>
          </a:r>
        </a:p>
      </dsp:txBody>
      <dsp:txXfrm>
        <a:off x="0" y="1451154"/>
        <a:ext cx="10515600" cy="1449029"/>
      </dsp:txXfrm>
    </dsp:sp>
    <dsp:sp modelId="{1E8400EF-AA9D-4935-A354-65300902698D}">
      <dsp:nvSpPr>
        <dsp:cNvPr id="0" name=""/>
        <dsp:cNvSpPr/>
      </dsp:nvSpPr>
      <dsp:spPr>
        <a:xfrm>
          <a:off x="0" y="2900183"/>
          <a:ext cx="105156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6466C6-FDC1-40BF-8D07-C69764DAC77A}">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260" tIns="175260" rIns="175260" bIns="175260" numCol="1" spcCol="1270" anchor="t" anchorCtr="0">
          <a:noAutofit/>
        </a:bodyPr>
        <a:lstStyle/>
        <a:p>
          <a:pPr marL="0" lvl="0" indent="0" algn="l" defTabSz="2044700">
            <a:lnSpc>
              <a:spcPct val="90000"/>
            </a:lnSpc>
            <a:spcBef>
              <a:spcPct val="0"/>
            </a:spcBef>
            <a:spcAft>
              <a:spcPct val="35000"/>
            </a:spcAft>
            <a:buNone/>
          </a:pPr>
          <a:r>
            <a:rPr lang="en-US" sz="4600" b="1" kern="1200" dirty="0"/>
            <a:t>A</a:t>
          </a:r>
          <a:r>
            <a:rPr lang="en-US" sz="4600" kern="1200" dirty="0"/>
            <a:t>doption: Habits form, usage grows</a:t>
          </a:r>
        </a:p>
      </dsp:txBody>
      <dsp:txXfrm>
        <a:off x="0" y="2900183"/>
        <a:ext cx="10515600" cy="144902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CFEDE9-BB24-440A-B117-5AAB9BBB0ACA}">
      <dsp:nvSpPr>
        <dsp:cNvPr id="0" name=""/>
        <dsp:cNvSpPr/>
      </dsp:nvSpPr>
      <dsp:spPr>
        <a:xfrm>
          <a:off x="212335" y="469890"/>
          <a:ext cx="1335915" cy="133591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31DDF3-5F69-4008-97A6-E6D395193289}">
      <dsp:nvSpPr>
        <dsp:cNvPr id="0" name=""/>
        <dsp:cNvSpPr/>
      </dsp:nvSpPr>
      <dsp:spPr>
        <a:xfrm>
          <a:off x="492877"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437ED30-CFB3-4FA0-9657-2C8B29F88895}">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t>Sales teams draft emails, prep calls faster</a:t>
          </a:r>
        </a:p>
      </dsp:txBody>
      <dsp:txXfrm>
        <a:off x="1834517" y="469890"/>
        <a:ext cx="3148942" cy="1335915"/>
      </dsp:txXfrm>
    </dsp:sp>
    <dsp:sp modelId="{D5C23344-1F8C-490E-BEF1-E2EBB37F2428}">
      <dsp:nvSpPr>
        <dsp:cNvPr id="0" name=""/>
        <dsp:cNvSpPr/>
      </dsp:nvSpPr>
      <dsp:spPr>
        <a:xfrm>
          <a:off x="5532139" y="469890"/>
          <a:ext cx="1335915" cy="133591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DAB7DD-FC07-4989-9054-75A78525B1EE}">
      <dsp:nvSpPr>
        <dsp:cNvPr id="0" name=""/>
        <dsp:cNvSpPr/>
      </dsp:nvSpPr>
      <dsp:spPr>
        <a:xfrm>
          <a:off x="5812681" y="75043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5513AB5-F084-461D-BD93-1B12268F65A9}">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t>Finance automates forecasting in Excel</a:t>
          </a:r>
        </a:p>
      </dsp:txBody>
      <dsp:txXfrm>
        <a:off x="7154322" y="469890"/>
        <a:ext cx="3148942" cy="1335915"/>
      </dsp:txXfrm>
    </dsp:sp>
    <dsp:sp modelId="{EB095D27-6BCB-4ADB-B630-3BB196A0671E}">
      <dsp:nvSpPr>
        <dsp:cNvPr id="0" name=""/>
        <dsp:cNvSpPr/>
      </dsp:nvSpPr>
      <dsp:spPr>
        <a:xfrm>
          <a:off x="212335" y="2545532"/>
          <a:ext cx="1335915" cy="133591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EA0A97-4B72-4FEE-B0E2-A1C5FCD45520}">
      <dsp:nvSpPr>
        <dsp:cNvPr id="0" name=""/>
        <dsp:cNvSpPr/>
      </dsp:nvSpPr>
      <dsp:spPr>
        <a:xfrm>
          <a:off x="492877"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7116E6E-566A-4DE3-A683-1D9A39F515B0}">
      <dsp:nvSpPr>
        <dsp:cNvPr id="0" name=""/>
        <dsp:cNvSpPr/>
      </dsp:nvSpPr>
      <dsp:spPr>
        <a:xfrm>
          <a:off x="1834517"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t>HR generates policy docs &amp; job descriptions</a:t>
          </a:r>
        </a:p>
      </dsp:txBody>
      <dsp:txXfrm>
        <a:off x="1834517" y="2545532"/>
        <a:ext cx="3148942" cy="1335915"/>
      </dsp:txXfrm>
    </dsp:sp>
    <dsp:sp modelId="{F41636BE-C85B-4AA6-854A-C9ABB6780CEB}">
      <dsp:nvSpPr>
        <dsp:cNvPr id="0" name=""/>
        <dsp:cNvSpPr/>
      </dsp:nvSpPr>
      <dsp:spPr>
        <a:xfrm>
          <a:off x="5532139" y="2545532"/>
          <a:ext cx="1335915" cy="133591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215F22-9F05-4B6C-A697-40655092C9EB}">
      <dsp:nvSpPr>
        <dsp:cNvPr id="0" name=""/>
        <dsp:cNvSpPr/>
      </dsp:nvSpPr>
      <dsp:spPr>
        <a:xfrm>
          <a:off x="5812681"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4D1FF82-9688-4ECB-826A-F81F8370E2AC}">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t>Ops teams extract insights from data instantly</a:t>
          </a:r>
        </a:p>
      </dsp:txBody>
      <dsp:txXfrm>
        <a:off x="7154322" y="2545532"/>
        <a:ext cx="3148942" cy="133591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2951A9-3A4C-42B9-BD8A-893698FF2DD4}">
      <dsp:nvSpPr>
        <dsp:cNvPr id="0" name=""/>
        <dsp:cNvSpPr/>
      </dsp:nvSpPr>
      <dsp:spPr>
        <a:xfrm>
          <a:off x="0" y="0"/>
          <a:ext cx="6108549" cy="95729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Treating Copilot like a technical project</a:t>
          </a:r>
        </a:p>
      </dsp:txBody>
      <dsp:txXfrm>
        <a:off x="28038" y="28038"/>
        <a:ext cx="4994663" cy="901218"/>
      </dsp:txXfrm>
    </dsp:sp>
    <dsp:sp modelId="{F1D76E50-0CC2-4B0B-A21E-A3F2F6E41E14}">
      <dsp:nvSpPr>
        <dsp:cNvPr id="0" name=""/>
        <dsp:cNvSpPr/>
      </dsp:nvSpPr>
      <dsp:spPr>
        <a:xfrm>
          <a:off x="511591" y="1131347"/>
          <a:ext cx="6108549" cy="95729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Assuming Microsoft’s generic tips are enough</a:t>
          </a:r>
        </a:p>
      </dsp:txBody>
      <dsp:txXfrm>
        <a:off x="539629" y="1159385"/>
        <a:ext cx="4918641" cy="901218"/>
      </dsp:txXfrm>
    </dsp:sp>
    <dsp:sp modelId="{3A0A6D39-CAB4-4641-A61F-EC49C33804AB}">
      <dsp:nvSpPr>
        <dsp:cNvPr id="0" name=""/>
        <dsp:cNvSpPr/>
      </dsp:nvSpPr>
      <dsp:spPr>
        <a:xfrm>
          <a:off x="1015546" y="2262695"/>
          <a:ext cx="6108549" cy="95729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No metrics, no tracking, no ownership</a:t>
          </a:r>
        </a:p>
      </dsp:txBody>
      <dsp:txXfrm>
        <a:off x="1043584" y="2290733"/>
        <a:ext cx="4926276" cy="901218"/>
      </dsp:txXfrm>
    </dsp:sp>
    <dsp:sp modelId="{00DEB819-BD8F-4DCD-A00A-1A5CC6F0FB16}">
      <dsp:nvSpPr>
        <dsp:cNvPr id="0" name=""/>
        <dsp:cNvSpPr/>
      </dsp:nvSpPr>
      <dsp:spPr>
        <a:xfrm>
          <a:off x="1527137" y="3394043"/>
          <a:ext cx="6108549" cy="95729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Not embedding guidance into the user workflow</a:t>
          </a:r>
        </a:p>
      </dsp:txBody>
      <dsp:txXfrm>
        <a:off x="1555175" y="3422081"/>
        <a:ext cx="4918641" cy="901218"/>
      </dsp:txXfrm>
    </dsp:sp>
    <dsp:sp modelId="{FC75E712-BC5E-4241-B796-D7B6CD18ED77}">
      <dsp:nvSpPr>
        <dsp:cNvPr id="0" name=""/>
        <dsp:cNvSpPr/>
      </dsp:nvSpPr>
      <dsp:spPr>
        <a:xfrm>
          <a:off x="5486308" y="733200"/>
          <a:ext cx="622241" cy="622241"/>
        </a:xfrm>
        <a:prstGeom prst="downArrow">
          <a:avLst>
            <a:gd name="adj1" fmla="val 55000"/>
            <a:gd name="adj2" fmla="val 45000"/>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5626312" y="733200"/>
        <a:ext cx="342233" cy="468236"/>
      </dsp:txXfrm>
    </dsp:sp>
    <dsp:sp modelId="{405F8E9A-E4CD-449C-9A1F-330F66E305A8}">
      <dsp:nvSpPr>
        <dsp:cNvPr id="0" name=""/>
        <dsp:cNvSpPr/>
      </dsp:nvSpPr>
      <dsp:spPr>
        <a:xfrm>
          <a:off x="5997899" y="1864548"/>
          <a:ext cx="622241" cy="622241"/>
        </a:xfrm>
        <a:prstGeom prst="downArrow">
          <a:avLst>
            <a:gd name="adj1" fmla="val 55000"/>
            <a:gd name="adj2" fmla="val 45000"/>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6137903" y="1864548"/>
        <a:ext cx="342233" cy="468236"/>
      </dsp:txXfrm>
    </dsp:sp>
    <dsp:sp modelId="{D71CC7B6-F94A-4CA3-B91D-1A0A30FA8586}">
      <dsp:nvSpPr>
        <dsp:cNvPr id="0" name=""/>
        <dsp:cNvSpPr/>
      </dsp:nvSpPr>
      <dsp:spPr>
        <a:xfrm>
          <a:off x="6501854" y="2995896"/>
          <a:ext cx="622241" cy="622241"/>
        </a:xfrm>
        <a:prstGeom prst="downArrow">
          <a:avLst>
            <a:gd name="adj1" fmla="val 55000"/>
            <a:gd name="adj2" fmla="val 45000"/>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6641858" y="2995896"/>
        <a:ext cx="342233" cy="46823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6A518B-C9F4-4133-902B-0A08CD729263}">
      <dsp:nvSpPr>
        <dsp:cNvPr id="0" name=""/>
        <dsp:cNvSpPr/>
      </dsp:nvSpPr>
      <dsp:spPr>
        <a:xfrm>
          <a:off x="679050" y="578168"/>
          <a:ext cx="1887187" cy="1887187"/>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01A095-4A93-48F9-96E9-FD67D8F7202D}">
      <dsp:nvSpPr>
        <dsp:cNvPr id="0" name=""/>
        <dsp:cNvSpPr/>
      </dsp:nvSpPr>
      <dsp:spPr>
        <a:xfrm>
          <a:off x="1081237" y="980356"/>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D70773A-A48B-42CD-952A-28C5F1E6DC80}">
      <dsp:nvSpPr>
        <dsp:cNvPr id="0" name=""/>
        <dsp:cNvSpPr/>
      </dsp:nvSpPr>
      <dsp:spPr>
        <a:xfrm>
          <a:off x="75768"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90000"/>
            </a:lnSpc>
            <a:spcBef>
              <a:spcPct val="0"/>
            </a:spcBef>
            <a:spcAft>
              <a:spcPct val="35000"/>
            </a:spcAft>
            <a:buNone/>
            <a:defRPr cap="all"/>
          </a:pPr>
          <a:r>
            <a:rPr lang="en-US" sz="2100" kern="1200" dirty="0"/>
            <a:t>Adoption is not automatic</a:t>
          </a:r>
        </a:p>
      </dsp:txBody>
      <dsp:txXfrm>
        <a:off x="75768" y="3053169"/>
        <a:ext cx="3093750" cy="720000"/>
      </dsp:txXfrm>
    </dsp:sp>
    <dsp:sp modelId="{86E54E38-AC9C-4CA0-BAC6-19F19412DDD5}">
      <dsp:nvSpPr>
        <dsp:cNvPr id="0" name=""/>
        <dsp:cNvSpPr/>
      </dsp:nvSpPr>
      <dsp:spPr>
        <a:xfrm>
          <a:off x="4314206" y="578168"/>
          <a:ext cx="1887187" cy="1887187"/>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CE1A6B-3E60-48C3-A503-A8F4576A6F95}">
      <dsp:nvSpPr>
        <dsp:cNvPr id="0" name=""/>
        <dsp:cNvSpPr/>
      </dsp:nvSpPr>
      <dsp:spPr>
        <a:xfrm>
          <a:off x="4716393" y="980356"/>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C80076B-F310-4D76-BC43-723DFA2166E4}">
      <dsp:nvSpPr>
        <dsp:cNvPr id="0" name=""/>
        <dsp:cNvSpPr/>
      </dsp:nvSpPr>
      <dsp:spPr>
        <a:xfrm>
          <a:off x="3710925"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90000"/>
            </a:lnSpc>
            <a:spcBef>
              <a:spcPct val="0"/>
            </a:spcBef>
            <a:spcAft>
              <a:spcPct val="35000"/>
            </a:spcAft>
            <a:buNone/>
            <a:defRPr cap="all"/>
          </a:pPr>
          <a:r>
            <a:rPr lang="en-US" sz="2100" kern="1200" dirty="0"/>
            <a:t>Contextual learning &gt; classroom training</a:t>
          </a:r>
        </a:p>
      </dsp:txBody>
      <dsp:txXfrm>
        <a:off x="3710925" y="3053169"/>
        <a:ext cx="3093750" cy="720000"/>
      </dsp:txXfrm>
    </dsp:sp>
    <dsp:sp modelId="{5D330A84-2BC1-4815-B247-A03D3042FEC4}">
      <dsp:nvSpPr>
        <dsp:cNvPr id="0" name=""/>
        <dsp:cNvSpPr/>
      </dsp:nvSpPr>
      <dsp:spPr>
        <a:xfrm>
          <a:off x="7949362" y="578168"/>
          <a:ext cx="1887187" cy="1887187"/>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D56677-AB70-4DDE-A316-54318546F75F}">
      <dsp:nvSpPr>
        <dsp:cNvPr id="0" name=""/>
        <dsp:cNvSpPr/>
      </dsp:nvSpPr>
      <dsp:spPr>
        <a:xfrm>
          <a:off x="8351550" y="980356"/>
          <a:ext cx="1082812" cy="1082812"/>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2169551-5514-4A22-8022-7667CF5E58B6}">
      <dsp:nvSpPr>
        <dsp:cNvPr id="0" name=""/>
        <dsp:cNvSpPr/>
      </dsp:nvSpPr>
      <dsp:spPr>
        <a:xfrm>
          <a:off x="7346081"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90000"/>
            </a:lnSpc>
            <a:spcBef>
              <a:spcPct val="0"/>
            </a:spcBef>
            <a:spcAft>
              <a:spcPct val="35000"/>
            </a:spcAft>
            <a:buNone/>
            <a:defRPr cap="all"/>
          </a:pPr>
          <a:r>
            <a:rPr lang="en-US" sz="2100" kern="1200" dirty="0"/>
            <a:t>Improper Support can break the rollout</a:t>
          </a:r>
        </a:p>
      </dsp:txBody>
      <dsp:txXfrm>
        <a:off x="7346081" y="3053169"/>
        <a:ext cx="3093750" cy="720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CF0B10-1186-4B23-BE4F-23A17B0F747B}">
      <dsp:nvSpPr>
        <dsp:cNvPr id="0" name=""/>
        <dsp:cNvSpPr/>
      </dsp:nvSpPr>
      <dsp:spPr>
        <a:xfrm>
          <a:off x="0" y="3399"/>
          <a:ext cx="10515600"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C3F88E-CEB9-4AF9-8733-2B5C2BDEBC3D}">
      <dsp:nvSpPr>
        <dsp:cNvPr id="0" name=""/>
        <dsp:cNvSpPr/>
      </dsp:nvSpPr>
      <dsp:spPr>
        <a:xfrm>
          <a:off x="219037" y="166319"/>
          <a:ext cx="398249" cy="3982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317D79A-6040-4C36-BC29-A6FBC38B50C6}">
      <dsp:nvSpPr>
        <dsp:cNvPr id="0" name=""/>
        <dsp:cNvSpPr/>
      </dsp:nvSpPr>
      <dsp:spPr>
        <a:xfrm>
          <a:off x="836323" y="3399"/>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US" sz="1900" kern="1200" dirty="0"/>
            <a:t>Just-in-time, in-app guidance for each Microsoft product</a:t>
          </a:r>
        </a:p>
      </dsp:txBody>
      <dsp:txXfrm>
        <a:off x="836323" y="3399"/>
        <a:ext cx="9679276" cy="724089"/>
      </dsp:txXfrm>
    </dsp:sp>
    <dsp:sp modelId="{EB3E25E7-DDE8-4D55-BD72-DDD39D760A8F}">
      <dsp:nvSpPr>
        <dsp:cNvPr id="0" name=""/>
        <dsp:cNvSpPr/>
      </dsp:nvSpPr>
      <dsp:spPr>
        <a:xfrm>
          <a:off x="0" y="908511"/>
          <a:ext cx="10515600"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ACEC7B-F398-449E-92D4-00B175EAD8D9}">
      <dsp:nvSpPr>
        <dsp:cNvPr id="0" name=""/>
        <dsp:cNvSpPr/>
      </dsp:nvSpPr>
      <dsp:spPr>
        <a:xfrm>
          <a:off x="219037" y="1071431"/>
          <a:ext cx="398249" cy="3982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B0F8C4B-74B6-4875-898B-780CBDF0DC10}">
      <dsp:nvSpPr>
        <dsp:cNvPr id="0" name=""/>
        <dsp:cNvSpPr/>
      </dsp:nvSpPr>
      <dsp:spPr>
        <a:xfrm>
          <a:off x="836323" y="908511"/>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US" sz="1900" kern="1200" dirty="0"/>
            <a:t>Ask questions like "How do I use Copilot in SharePoint?"  - get help directly in the app</a:t>
          </a:r>
        </a:p>
      </dsp:txBody>
      <dsp:txXfrm>
        <a:off x="836323" y="908511"/>
        <a:ext cx="9679276" cy="724089"/>
      </dsp:txXfrm>
    </dsp:sp>
    <dsp:sp modelId="{92F3D995-4A19-4413-BE67-EB6484E532CA}">
      <dsp:nvSpPr>
        <dsp:cNvPr id="0" name=""/>
        <dsp:cNvSpPr/>
      </dsp:nvSpPr>
      <dsp:spPr>
        <a:xfrm>
          <a:off x="0" y="1813624"/>
          <a:ext cx="10515600"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A0E6F8-C007-4BFA-92F3-B14A2D5374EB}">
      <dsp:nvSpPr>
        <dsp:cNvPr id="0" name=""/>
        <dsp:cNvSpPr/>
      </dsp:nvSpPr>
      <dsp:spPr>
        <a:xfrm>
          <a:off x="219037" y="1976544"/>
          <a:ext cx="398249" cy="3982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6769ED7-64BF-46AC-BE65-A0909E7943D9}">
      <dsp:nvSpPr>
        <dsp:cNvPr id="0" name=""/>
        <dsp:cNvSpPr/>
      </dsp:nvSpPr>
      <dsp:spPr>
        <a:xfrm>
          <a:off x="836323" y="1813624"/>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US" sz="1900" kern="1200" dirty="0"/>
            <a:t>Role based targeting of help content</a:t>
          </a:r>
        </a:p>
      </dsp:txBody>
      <dsp:txXfrm>
        <a:off x="836323" y="1813624"/>
        <a:ext cx="9679276" cy="724089"/>
      </dsp:txXfrm>
    </dsp:sp>
    <dsp:sp modelId="{620C227B-EAEE-4678-B566-9872126D11D1}">
      <dsp:nvSpPr>
        <dsp:cNvPr id="0" name=""/>
        <dsp:cNvSpPr/>
      </dsp:nvSpPr>
      <dsp:spPr>
        <a:xfrm>
          <a:off x="0" y="2718736"/>
          <a:ext cx="10515600"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BA310FD-C89C-4267-A9D9-3E0B785172D2}">
      <dsp:nvSpPr>
        <dsp:cNvPr id="0" name=""/>
        <dsp:cNvSpPr/>
      </dsp:nvSpPr>
      <dsp:spPr>
        <a:xfrm>
          <a:off x="219037" y="2881656"/>
          <a:ext cx="398249" cy="3982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CBCCFD6-EEEB-4AD3-88F8-D64E019B9C4A}">
      <dsp:nvSpPr>
        <dsp:cNvPr id="0" name=""/>
        <dsp:cNvSpPr/>
      </dsp:nvSpPr>
      <dsp:spPr>
        <a:xfrm>
          <a:off x="836323" y="2718736"/>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US" sz="1900" kern="1200" dirty="0"/>
            <a:t>No context-switching, no overwhelm</a:t>
          </a:r>
        </a:p>
      </dsp:txBody>
      <dsp:txXfrm>
        <a:off x="836323" y="2718736"/>
        <a:ext cx="9679276" cy="724089"/>
      </dsp:txXfrm>
    </dsp:sp>
    <dsp:sp modelId="{E2A98F00-0322-45CF-8FD2-D0CFEFA3AE27}">
      <dsp:nvSpPr>
        <dsp:cNvPr id="0" name=""/>
        <dsp:cNvSpPr/>
      </dsp:nvSpPr>
      <dsp:spPr>
        <a:xfrm>
          <a:off x="0" y="3623848"/>
          <a:ext cx="10515600"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91382D-0613-4477-9B51-F2DE33C43A21}">
      <dsp:nvSpPr>
        <dsp:cNvPr id="0" name=""/>
        <dsp:cNvSpPr/>
      </dsp:nvSpPr>
      <dsp:spPr>
        <a:xfrm>
          <a:off x="219037" y="3786768"/>
          <a:ext cx="398249" cy="39824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00D7EE6-2956-4A98-AAB2-42B98D5FAA2C}">
      <dsp:nvSpPr>
        <dsp:cNvPr id="0" name=""/>
        <dsp:cNvSpPr/>
      </dsp:nvSpPr>
      <dsp:spPr>
        <a:xfrm>
          <a:off x="836323" y="3623848"/>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US" sz="1900" kern="1200" dirty="0"/>
            <a:t>Accelerates activation and drives adoption</a:t>
          </a:r>
        </a:p>
      </dsp:txBody>
      <dsp:txXfrm>
        <a:off x="836323" y="3623848"/>
        <a:ext cx="9679276" cy="72408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1887FF-7C39-4BC0-BCD8-3C0A884FE9AE}" type="datetimeFigureOut">
              <a:rPr lang="en-US" smtClean="0"/>
              <a:t>11/6/2025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EF1116-16D3-4FE5-8A52-16F06E63F895}" type="slidenum">
              <a:rPr lang="en-US" smtClean="0"/>
              <a:t>‹#›</a:t>
            </a:fld>
            <a:endParaRPr lang="en-US"/>
          </a:p>
        </p:txBody>
      </p:sp>
    </p:spTree>
    <p:extLst>
      <p:ext uri="{BB962C8B-B14F-4D97-AF65-F5344CB8AC3E}">
        <p14:creationId xmlns:p14="http://schemas.microsoft.com/office/powerpoint/2010/main" val="2465391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conference topics include:</a:t>
            </a:r>
          </a:p>
          <a:p>
            <a:endParaRPr lang="en-US" dirty="0"/>
          </a:p>
          <a:p>
            <a:pPr marL="171450" indent="-171450">
              <a:buFont typeface="Arial" panose="020B0604020202020204" pitchFamily="34" charset="0"/>
              <a:buChar char="•"/>
            </a:pPr>
            <a:r>
              <a:rPr lang="en-US" dirty="0"/>
              <a:t>Organizational change management </a:t>
            </a:r>
          </a:p>
          <a:p>
            <a:pPr marL="171450" indent="-171450">
              <a:buFont typeface="Arial" panose="020B0604020202020204" pitchFamily="34" charset="0"/>
              <a:buChar char="•"/>
            </a:pPr>
            <a:r>
              <a:rPr lang="en-US" dirty="0"/>
              <a:t>Microsoft Clarity</a:t>
            </a:r>
          </a:p>
          <a:p>
            <a:pPr marL="171450" indent="-171450">
              <a:buFont typeface="Arial" panose="020B0604020202020204" pitchFamily="34" charset="0"/>
              <a:buChar char="•"/>
            </a:pPr>
            <a:r>
              <a:rPr lang="en-US" dirty="0"/>
              <a:t>Ways to increase user adoption</a:t>
            </a:r>
          </a:p>
          <a:p>
            <a:pPr marL="171450" indent="-171450">
              <a:buFont typeface="Arial" panose="020B0604020202020204" pitchFamily="34" charset="0"/>
              <a:buChar char="•"/>
            </a:pPr>
            <a:r>
              <a:rPr lang="en-US" dirty="0"/>
              <a:t>Learning in the flow of work </a:t>
            </a:r>
          </a:p>
          <a:p>
            <a:pPr marL="171450" indent="-171450">
              <a:buFont typeface="Arial" panose="020B0604020202020204" pitchFamily="34" charset="0"/>
              <a:buChar char="•"/>
            </a:pPr>
            <a:r>
              <a:rPr lang="en-US" dirty="0"/>
              <a:t>Introduction to Dynamics 365 for the Microsoft 365 guy or gal </a:t>
            </a:r>
          </a:p>
          <a:p>
            <a:pPr marL="171450" indent="-171450">
              <a:buFont typeface="Arial" panose="020B0604020202020204" pitchFamily="34" charset="0"/>
              <a:buChar char="•"/>
            </a:pPr>
            <a:r>
              <a:rPr lang="en-US" dirty="0"/>
              <a:t>Microsoft Viva: what are the components of Viva and why you should care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A7B56D8-D5DF-4278-BDD4-7C47CB88B3D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89190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Now that we’ve seen the two paths, let’s talk about the one that works. It’s called the 3A framework - Awareness, Activation, Adoption. It’s simple, it’s repeatable, and it’s what makes Copilot stick.</a:t>
            </a:r>
          </a:p>
        </p:txBody>
      </p:sp>
      <p:sp>
        <p:nvSpPr>
          <p:cNvPr id="4" name="Slide Number Placeholder 3"/>
          <p:cNvSpPr>
            <a:spLocks noGrp="1"/>
          </p:cNvSpPr>
          <p:nvPr>
            <p:ph type="sldNum" sz="quarter" idx="5"/>
          </p:nvPr>
        </p:nvSpPr>
        <p:spPr/>
        <p:txBody>
          <a:bodyPr/>
          <a:lstStyle/>
          <a:p>
            <a:fld id="{1AEF1116-16D3-4FE5-8A52-16F06E63F895}" type="slidenum">
              <a:rPr lang="en-US" smtClean="0"/>
              <a:t>10</a:t>
            </a:fld>
            <a:endParaRPr lang="en-US"/>
          </a:p>
        </p:txBody>
      </p:sp>
    </p:spTree>
    <p:extLst>
      <p:ext uri="{BB962C8B-B14F-4D97-AF65-F5344CB8AC3E}">
        <p14:creationId xmlns:p14="http://schemas.microsoft.com/office/powerpoint/2010/main" val="19087790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Great results come from great prompts. Here’s what a vague prompt gets you versus a clear, structured one. The difference is night and day</a:t>
            </a:r>
          </a:p>
        </p:txBody>
      </p:sp>
      <p:sp>
        <p:nvSpPr>
          <p:cNvPr id="4" name="Slide Number Placeholder 3"/>
          <p:cNvSpPr>
            <a:spLocks noGrp="1"/>
          </p:cNvSpPr>
          <p:nvPr>
            <p:ph type="sldNum" sz="quarter" idx="5"/>
          </p:nvPr>
        </p:nvSpPr>
        <p:spPr/>
        <p:txBody>
          <a:bodyPr/>
          <a:lstStyle/>
          <a:p>
            <a:fld id="{1AEF1116-16D3-4FE5-8A52-16F06E63F895}" type="slidenum">
              <a:rPr lang="en-US" smtClean="0"/>
              <a:t>11</a:t>
            </a:fld>
            <a:endParaRPr lang="en-US"/>
          </a:p>
        </p:txBody>
      </p:sp>
    </p:spTree>
    <p:extLst>
      <p:ext uri="{BB962C8B-B14F-4D97-AF65-F5344CB8AC3E}">
        <p14:creationId xmlns:p14="http://schemas.microsoft.com/office/powerpoint/2010/main" val="3020061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Right now prompts are siloed wins. Tomorrow, we’ll see shared libraries. The future is in-app sharing and guidance—surfacing the right prompt at the right moment.</a:t>
            </a:r>
          </a:p>
          <a:p>
            <a:endParaRPr lang="en-US" dirty="0"/>
          </a:p>
          <a:p>
            <a:r>
              <a:rPr lang="en-US" dirty="0"/>
              <a:t>The prompt gallery in Microsoft 365 is available but it's hard to find at times </a:t>
            </a:r>
          </a:p>
        </p:txBody>
      </p:sp>
      <p:sp>
        <p:nvSpPr>
          <p:cNvPr id="4" name="Slide Number Placeholder 3"/>
          <p:cNvSpPr>
            <a:spLocks noGrp="1"/>
          </p:cNvSpPr>
          <p:nvPr>
            <p:ph type="sldNum" sz="quarter" idx="5"/>
          </p:nvPr>
        </p:nvSpPr>
        <p:spPr/>
        <p:txBody>
          <a:bodyPr/>
          <a:lstStyle/>
          <a:p>
            <a:fld id="{1AEF1116-16D3-4FE5-8A52-16F06E63F895}" type="slidenum">
              <a:rPr lang="en-US" smtClean="0"/>
              <a:t>13</a:t>
            </a:fld>
            <a:endParaRPr lang="en-US"/>
          </a:p>
        </p:txBody>
      </p:sp>
    </p:spTree>
    <p:extLst>
      <p:ext uri="{BB962C8B-B14F-4D97-AF65-F5344CB8AC3E}">
        <p14:creationId xmlns:p14="http://schemas.microsoft.com/office/powerpoint/2010/main" val="3936171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Here are the traps to avoid: treating Copilot like a tech project, relying only on Microsoft tips, not tracking metrics, and not embedding it into workflows</a:t>
            </a:r>
          </a:p>
        </p:txBody>
      </p:sp>
      <p:sp>
        <p:nvSpPr>
          <p:cNvPr id="4" name="Slide Number Placeholder 3"/>
          <p:cNvSpPr>
            <a:spLocks noGrp="1"/>
          </p:cNvSpPr>
          <p:nvPr>
            <p:ph type="sldNum" sz="quarter" idx="5"/>
          </p:nvPr>
        </p:nvSpPr>
        <p:spPr/>
        <p:txBody>
          <a:bodyPr/>
          <a:lstStyle/>
          <a:p>
            <a:fld id="{1AEF1116-16D3-4FE5-8A52-16F06E63F895}" type="slidenum">
              <a:rPr lang="en-US" smtClean="0"/>
              <a:t>14</a:t>
            </a:fld>
            <a:endParaRPr lang="en-US"/>
          </a:p>
        </p:txBody>
      </p:sp>
    </p:spTree>
    <p:extLst>
      <p:ext uri="{BB962C8B-B14F-4D97-AF65-F5344CB8AC3E}">
        <p14:creationId xmlns:p14="http://schemas.microsoft.com/office/powerpoint/2010/main" val="22645580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Here’s how you move from licenses to lift in 90 days. Establish the baseline in the first month, activate quick wins in the second, then scale and sustain by day 90</a:t>
            </a:r>
          </a:p>
        </p:txBody>
      </p:sp>
      <p:sp>
        <p:nvSpPr>
          <p:cNvPr id="4" name="Slide Number Placeholder 3"/>
          <p:cNvSpPr>
            <a:spLocks noGrp="1"/>
          </p:cNvSpPr>
          <p:nvPr>
            <p:ph type="sldNum" sz="quarter" idx="5"/>
          </p:nvPr>
        </p:nvSpPr>
        <p:spPr/>
        <p:txBody>
          <a:bodyPr/>
          <a:lstStyle/>
          <a:p>
            <a:fld id="{1AEF1116-16D3-4FE5-8A52-16F06E63F895}" type="slidenum">
              <a:rPr lang="en-US" smtClean="0"/>
              <a:t>16</a:t>
            </a:fld>
            <a:endParaRPr lang="en-US"/>
          </a:p>
        </p:txBody>
      </p:sp>
    </p:spTree>
    <p:extLst>
      <p:ext uri="{BB962C8B-B14F-4D97-AF65-F5344CB8AC3E}">
        <p14:creationId xmlns:p14="http://schemas.microsoft.com/office/powerpoint/2010/main" val="33739417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b="1" dirty="0"/>
                  <a:t>ROI Calculation Example:</a:t>
                </a:r>
                <a:endParaRPr lang="en-US" dirty="0"/>
              </a:p>
              <a:p>
                <a:pPr/>
                <a14:m>
                  <m:oMathPara xmlns:m="http://schemas.openxmlformats.org/officeDocument/2006/math">
                    <m:oMathParaPr>
                      <m:jc m:val="centerGroup"/>
                    </m:oMathParaPr>
                    <m:oMath xmlns:m="http://schemas.openxmlformats.org/officeDocument/2006/math">
                      <m:r>
                        <m:rPr>
                          <m:nor/>
                        </m:rPr>
                        <a:rPr lang="en-US" b="0"/>
                        <m:t>Time</m:t>
                      </m:r>
                      <m:r>
                        <m:rPr>
                          <m:nor/>
                        </m:rPr>
                        <a:rPr lang="en-US" b="0" i="1"/>
                        <m:t> </m:t>
                      </m:r>
                      <m:r>
                        <m:rPr>
                          <m:nor/>
                        </m:rPr>
                        <a:rPr lang="en-US" b="0" i="1"/>
                        <m:t>saved</m:t>
                      </m:r>
                      <m:r>
                        <m:rPr>
                          <m:nor/>
                        </m:rPr>
                        <a:rPr lang="en-US" b="0" i="1"/>
                        <m:t> </m:t>
                      </m:r>
                      <m:r>
                        <m:rPr>
                          <m:nor/>
                        </m:rPr>
                        <a:rPr lang="en-US" b="0" i="1"/>
                        <m:t>per</m:t>
                      </m:r>
                      <m:r>
                        <m:rPr>
                          <m:nor/>
                        </m:rPr>
                        <a:rPr lang="en-US" b="0" i="1"/>
                        <m:t> </m:t>
                      </m:r>
                      <m:r>
                        <m:rPr>
                          <m:nor/>
                        </m:rPr>
                        <a:rPr lang="en-US" b="0" i="1"/>
                        <m:t>task</m:t>
                      </m:r>
                      <m:r>
                        <a:rPr lang="en-US" sz="1200" b="0" i="0" kern="1200">
                          <a:solidFill>
                            <a:schemeClr val="tx1"/>
                          </a:solidFill>
                          <a:latin typeface="Cambria Math" panose="02040503050406030204" pitchFamily="18" charset="0"/>
                          <a:ea typeface="+mn-ea"/>
                          <a:cs typeface="+mn-cs"/>
                        </a:rPr>
                        <m:t>×</m:t>
                      </m:r>
                      <m:r>
                        <m:rPr>
                          <m:nor/>
                        </m:rPr>
                        <a:rPr lang="en-US" sz="1200" b="0" i="1" kern="1200">
                          <a:solidFill>
                            <a:schemeClr val="tx1"/>
                          </a:solidFill>
                          <a:latin typeface="+mn-lt"/>
                          <a:ea typeface="+mn-ea"/>
                          <a:cs typeface="+mn-cs"/>
                        </a:rPr>
                        <m:t>Task</m:t>
                      </m:r>
                      <m:r>
                        <m:rPr>
                          <m:nor/>
                        </m:rPr>
                        <a:rPr lang="en-US" sz="1200" b="0" i="1" kern="1200">
                          <a:solidFill>
                            <a:schemeClr val="tx1"/>
                          </a:solidFill>
                          <a:latin typeface="+mn-lt"/>
                          <a:ea typeface="+mn-ea"/>
                          <a:cs typeface="+mn-cs"/>
                        </a:rPr>
                        <m:t> </m:t>
                      </m:r>
                      <m:r>
                        <m:rPr>
                          <m:nor/>
                        </m:rPr>
                        <a:rPr lang="en-US" sz="1200" b="0" i="1" kern="1200">
                          <a:solidFill>
                            <a:schemeClr val="tx1"/>
                          </a:solidFill>
                          <a:latin typeface="+mn-lt"/>
                          <a:ea typeface="+mn-ea"/>
                          <a:cs typeface="+mn-cs"/>
                        </a:rPr>
                        <m:t>frequency</m:t>
                      </m:r>
                      <m:r>
                        <a:rPr lang="en-US" sz="1200" b="0" i="0" kern="1200">
                          <a:solidFill>
                            <a:schemeClr val="tx1"/>
                          </a:solidFill>
                          <a:latin typeface="Cambria Math" panose="02040503050406030204" pitchFamily="18" charset="0"/>
                          <a:ea typeface="+mn-ea"/>
                          <a:cs typeface="+mn-cs"/>
                        </a:rPr>
                        <m:t>×</m:t>
                      </m:r>
                      <m:r>
                        <m:rPr>
                          <m:nor/>
                        </m:rPr>
                        <a:rPr lang="en-US" sz="1200" b="0" i="1" kern="1200">
                          <a:solidFill>
                            <a:schemeClr val="tx1"/>
                          </a:solidFill>
                          <a:latin typeface="+mn-lt"/>
                          <a:ea typeface="+mn-ea"/>
                          <a:cs typeface="+mn-cs"/>
                        </a:rPr>
                        <m:t>Adoption</m:t>
                      </m:r>
                      <m:r>
                        <m:rPr>
                          <m:nor/>
                        </m:rPr>
                        <a:rPr lang="en-US" sz="1200" b="0" i="1" kern="1200">
                          <a:solidFill>
                            <a:schemeClr val="tx1"/>
                          </a:solidFill>
                          <a:latin typeface="+mn-lt"/>
                          <a:ea typeface="+mn-ea"/>
                          <a:cs typeface="+mn-cs"/>
                        </a:rPr>
                        <m:t> </m:t>
                      </m:r>
                      <m:r>
                        <m:rPr>
                          <m:nor/>
                        </m:rPr>
                        <a:rPr lang="en-US" sz="1200" b="0" i="1" kern="1200">
                          <a:solidFill>
                            <a:schemeClr val="tx1"/>
                          </a:solidFill>
                          <a:latin typeface="+mn-lt"/>
                          <a:ea typeface="+mn-ea"/>
                          <a:cs typeface="+mn-cs"/>
                        </a:rPr>
                        <m:t>rate</m:t>
                      </m:r>
                      <m:r>
                        <a:rPr lang="en-US" sz="1200" b="0" i="0" kern="1200">
                          <a:solidFill>
                            <a:schemeClr val="tx1"/>
                          </a:solidFill>
                          <a:latin typeface="Cambria Math" panose="02040503050406030204" pitchFamily="18" charset="0"/>
                          <a:ea typeface="+mn-ea"/>
                          <a:cs typeface="+mn-cs"/>
                        </a:rPr>
                        <m:t>×</m:t>
                      </m:r>
                      <m:r>
                        <m:rPr>
                          <m:nor/>
                        </m:rPr>
                        <a:rPr lang="en-US" sz="1200" b="0" i="1" kern="1200">
                          <a:solidFill>
                            <a:schemeClr val="tx1"/>
                          </a:solidFill>
                          <a:latin typeface="+mn-lt"/>
                          <a:ea typeface="+mn-ea"/>
                          <a:cs typeface="+mn-cs"/>
                        </a:rPr>
                        <m:t>Average</m:t>
                      </m:r>
                      <m:r>
                        <m:rPr>
                          <m:nor/>
                        </m:rPr>
                        <a:rPr lang="en-US" sz="1200" b="0" i="1" kern="1200">
                          <a:solidFill>
                            <a:schemeClr val="tx1"/>
                          </a:solidFill>
                          <a:latin typeface="+mn-lt"/>
                          <a:ea typeface="+mn-ea"/>
                          <a:cs typeface="+mn-cs"/>
                        </a:rPr>
                        <m:t> </m:t>
                      </m:r>
                      <m:r>
                        <m:rPr>
                          <m:nor/>
                        </m:rPr>
                        <a:rPr lang="en-US" sz="1200" b="0" i="1" kern="1200">
                          <a:solidFill>
                            <a:schemeClr val="tx1"/>
                          </a:solidFill>
                          <a:latin typeface="+mn-lt"/>
                          <a:ea typeface="+mn-ea"/>
                          <a:cs typeface="+mn-cs"/>
                        </a:rPr>
                        <m:t>hourly</m:t>
                      </m:r>
                      <m:r>
                        <m:rPr>
                          <m:nor/>
                        </m:rPr>
                        <a:rPr lang="en-US" sz="1200" b="0" i="1" kern="1200">
                          <a:solidFill>
                            <a:schemeClr val="tx1"/>
                          </a:solidFill>
                          <a:latin typeface="+mn-lt"/>
                          <a:ea typeface="+mn-ea"/>
                          <a:cs typeface="+mn-cs"/>
                        </a:rPr>
                        <m:t> </m:t>
                      </m:r>
                      <m:r>
                        <m:rPr>
                          <m:nor/>
                        </m:rPr>
                        <a:rPr lang="en-US" sz="1200" b="0" i="1" kern="1200">
                          <a:solidFill>
                            <a:schemeClr val="tx1"/>
                          </a:solidFill>
                          <a:latin typeface="+mn-lt"/>
                          <a:ea typeface="+mn-ea"/>
                          <a:cs typeface="+mn-cs"/>
                        </a:rPr>
                        <m:t>cost</m:t>
                      </m:r>
                      <m:r>
                        <a:rPr lang="en-US" sz="1200" b="0" i="0" kern="1200">
                          <a:solidFill>
                            <a:schemeClr val="tx1"/>
                          </a:solidFill>
                          <a:latin typeface="Cambria Math" panose="02040503050406030204" pitchFamily="18" charset="0"/>
                          <a:ea typeface="+mn-ea"/>
                          <a:cs typeface="+mn-cs"/>
                        </a:rPr>
                        <m:t>=</m:t>
                      </m:r>
                      <m:r>
                        <m:rPr>
                          <m:nor/>
                        </m:rPr>
                        <a:rPr lang="en-US" sz="1200" b="0" i="1" kern="1200">
                          <a:solidFill>
                            <a:schemeClr val="tx1"/>
                          </a:solidFill>
                          <a:latin typeface="+mn-lt"/>
                          <a:ea typeface="+mn-ea"/>
                          <a:cs typeface="+mn-cs"/>
                        </a:rPr>
                        <m:t>Hard</m:t>
                      </m:r>
                      <m:r>
                        <m:rPr>
                          <m:nor/>
                        </m:rPr>
                        <a:rPr lang="en-US" sz="1200" b="0" i="1" kern="1200">
                          <a:solidFill>
                            <a:schemeClr val="tx1"/>
                          </a:solidFill>
                          <a:latin typeface="+mn-lt"/>
                          <a:ea typeface="+mn-ea"/>
                          <a:cs typeface="+mn-cs"/>
                        </a:rPr>
                        <m:t> </m:t>
                      </m:r>
                      <m:r>
                        <m:rPr>
                          <m:nor/>
                        </m:rPr>
                        <a:rPr lang="en-US" sz="1200" b="0" i="1" kern="1200">
                          <a:solidFill>
                            <a:schemeClr val="tx1"/>
                          </a:solidFill>
                          <a:latin typeface="+mn-lt"/>
                          <a:ea typeface="+mn-ea"/>
                          <a:cs typeface="+mn-cs"/>
                        </a:rPr>
                        <m:t>Dollar</m:t>
                      </m:r>
                      <m:r>
                        <m:rPr>
                          <m:nor/>
                        </m:rPr>
                        <a:rPr lang="en-US" sz="1200" b="0" i="1" kern="1200">
                          <a:solidFill>
                            <a:schemeClr val="tx1"/>
                          </a:solidFill>
                          <a:latin typeface="+mn-lt"/>
                          <a:ea typeface="+mn-ea"/>
                          <a:cs typeface="+mn-cs"/>
                        </a:rPr>
                        <m:t> </m:t>
                      </m:r>
                      <m:r>
                        <m:rPr>
                          <m:nor/>
                        </m:rPr>
                        <a:rPr lang="en-US" sz="1200" b="0" i="1" kern="1200">
                          <a:solidFill>
                            <a:schemeClr val="tx1"/>
                          </a:solidFill>
                          <a:latin typeface="+mn-lt"/>
                          <a:ea typeface="+mn-ea"/>
                          <a:cs typeface="+mn-cs"/>
                        </a:rPr>
                        <m:t>Savings</m:t>
                      </m:r>
                    </m:oMath>
                  </m:oMathPara>
                </a14:m>
                <a:endParaRPr lang="en-US" b="0" dirty="0"/>
              </a:p>
              <a:p>
                <a:endParaRPr lang="en-US" dirty="0"/>
              </a:p>
              <a:p>
                <a:endParaRPr lang="en-US" dirty="0"/>
              </a:p>
              <a:p>
                <a:r>
                  <a:rPr lang="en-US" b="1" dirty="0"/>
                  <a:t>Steps:</a:t>
                </a:r>
                <a:endParaRPr lang="en-US" dirty="0"/>
              </a:p>
              <a:p>
                <a:r>
                  <a:rPr lang="en-US" b="1" dirty="0"/>
                  <a:t>Measure time saved per task</a:t>
                </a:r>
                <a:r>
                  <a:rPr lang="en-US" dirty="0"/>
                  <a:t> using Copilot (e.g., 2 hours saved per report).</a:t>
                </a:r>
              </a:p>
              <a:p>
                <a:r>
                  <a:rPr lang="en-US" b="1" dirty="0"/>
                  <a:t>Determine how often the task is performed</a:t>
                </a:r>
                <a:r>
                  <a:rPr lang="en-US" dirty="0"/>
                  <a:t> (e.g., 2 times per month).</a:t>
                </a:r>
              </a:p>
              <a:p>
                <a:r>
                  <a:rPr lang="en-US" b="1" dirty="0"/>
                  <a:t>Calculate the adoption rate</a:t>
                </a:r>
                <a:r>
                  <a:rPr lang="en-US" dirty="0"/>
                  <a:t> (e.g., 60% of analysts actively use Copilot).</a:t>
                </a:r>
              </a:p>
              <a:p>
                <a:r>
                  <a:rPr lang="en-US" b="1" dirty="0"/>
                  <a:t>Find the average fully-loaded hourly cost</a:t>
                </a:r>
                <a:r>
                  <a:rPr lang="en-US" dirty="0"/>
                  <a:t> for the role (includes salary, benefits, taxes, overhead).</a:t>
                </a:r>
              </a:p>
              <a:p>
                <a:r>
                  <a:rPr lang="en-US" b="1" dirty="0"/>
                  <a:t>Multiply these values</a:t>
                </a:r>
                <a:r>
                  <a:rPr lang="en-US" dirty="0"/>
                  <a:t> to get the annual savings.</a:t>
                </a:r>
              </a:p>
              <a:p>
                <a:endParaRPr lang="en-US" b="1" dirty="0"/>
              </a:p>
              <a:p>
                <a:r>
                  <a:rPr lang="en-US" b="1" dirty="0"/>
                  <a:t>Example for Finance Team:</a:t>
                </a:r>
                <a:endParaRPr lang="en-US" dirty="0"/>
              </a:p>
              <a:p>
                <a:r>
                  <a:rPr lang="en-US" dirty="0"/>
                  <a:t>2 hours saved × 2 tasks/month × 12 months × 30 analysts × $50/</a:t>
                </a:r>
                <a:r>
                  <a:rPr lang="en-US" dirty="0" err="1"/>
                  <a:t>hr</a:t>
                </a:r>
                <a:r>
                  <a:rPr lang="en-US" dirty="0"/>
                  <a:t> = </a:t>
                </a:r>
                <a:r>
                  <a:rPr lang="en-US" b="1" dirty="0"/>
                  <a:t>$72,000 annual savings</a:t>
                </a:r>
                <a:endParaRPr lang="en-US" dirty="0"/>
              </a:p>
              <a:p>
                <a:endParaRPr lang="en-US" b="1" dirty="0"/>
              </a:p>
              <a:p>
                <a:r>
                  <a:rPr lang="en-US" b="1" dirty="0"/>
                  <a:t>Example for Sales Team:</a:t>
                </a:r>
                <a:endParaRPr lang="en-US" dirty="0"/>
              </a:p>
              <a:p>
                <a:r>
                  <a:rPr lang="en-US" dirty="0"/>
                  <a:t>0.5 hours saved × 10 tasks/week × 50 weeks × 20 reps × $60/</a:t>
                </a:r>
                <a:r>
                  <a:rPr lang="en-US" dirty="0" err="1"/>
                  <a:t>hr</a:t>
                </a:r>
                <a:r>
                  <a:rPr lang="en-US" dirty="0"/>
                  <a:t> = </a:t>
                </a:r>
                <a:r>
                  <a:rPr lang="en-US" b="1" dirty="0"/>
                  <a:t>$300,000 annual savings</a:t>
                </a:r>
                <a:endParaRPr lang="en-US" dirty="0"/>
              </a:p>
              <a:p>
                <a:endParaRPr lang="en-US" b="1" dirty="0"/>
              </a:p>
              <a:p>
                <a:r>
                  <a:rPr lang="en-US" b="1" dirty="0"/>
                  <a:t>Key Inputs:</a:t>
                </a:r>
                <a:endParaRPr lang="en-US" dirty="0"/>
              </a:p>
              <a:p>
                <a:r>
                  <a:rPr lang="en-US" dirty="0"/>
                  <a:t>Time saved per workflow</a:t>
                </a:r>
              </a:p>
              <a:p>
                <a:r>
                  <a:rPr lang="en-US" dirty="0"/>
                  <a:t>Task frequency</a:t>
                </a:r>
              </a:p>
              <a:p>
                <a:r>
                  <a:rPr lang="en-US" dirty="0"/>
                  <a:t>Adoption rate (number of users actively using Copilot)</a:t>
                </a:r>
              </a:p>
              <a:p>
                <a:r>
                  <a:rPr lang="en-US" dirty="0"/>
                  <a:t>Average hourly cost (salary + benefits + overhead)</a:t>
                </a:r>
              </a:p>
              <a:p>
                <a:endParaRPr lang="en-US" dirty="0"/>
              </a:p>
            </p:txBody>
          </p:sp>
        </mc:Choice>
        <mc:Fallback xmlns="">
          <p:sp>
            <p:nvSpPr>
              <p:cNvPr id="3" name="Notes Placeholder 2"/>
              <p:cNvSpPr>
                <a:spLocks noGrp="1"/>
              </p:cNvSpPr>
              <p:nvPr>
                <p:ph type="body" idx="1"/>
              </p:nvPr>
            </p:nvSpPr>
            <p:spPr/>
            <p:txBody>
              <a:bodyPr/>
              <a:lstStyle/>
              <a:p>
                <a:r>
                  <a:rPr lang="en-US" b="1" dirty="0"/>
                  <a:t>ROI Calculation Example:</a:t>
                </a:r>
                <a:endParaRPr lang="en-US" dirty="0"/>
              </a:p>
              <a:p>
                <a:r>
                  <a:rPr lang="en-US" b="0" i="0">
                    <a:latin typeface="Cambria Math" panose="02040503050406030204" pitchFamily="18" charset="0"/>
                  </a:rPr>
                  <a:t>"Time saved per task</a:t>
                </a:r>
                <a:r>
                  <a:rPr lang="en-US" sz="1200" b="0" i="0" kern="1200">
                    <a:solidFill>
                      <a:schemeClr val="tx1"/>
                    </a:solidFill>
                    <a:latin typeface="+mn-lt"/>
                    <a:ea typeface="+mn-ea"/>
                    <a:cs typeface="+mn-cs"/>
                  </a:rPr>
                  <a:t>"×</a:t>
                </a:r>
                <a:r>
                  <a:rPr lang="en-US" sz="1200" b="0" i="0" kern="1200">
                    <a:solidFill>
                      <a:schemeClr val="tx1"/>
                    </a:solidFill>
                    <a:latin typeface="Cambria Math" panose="02040503050406030204" pitchFamily="18" charset="0"/>
                    <a:ea typeface="+mn-ea"/>
                    <a:cs typeface="+mn-cs"/>
                  </a:rPr>
                  <a:t>"Task frequency</a:t>
                </a:r>
                <a:r>
                  <a:rPr lang="en-US" sz="1200" b="0" i="0" kern="1200">
                    <a:solidFill>
                      <a:schemeClr val="tx1"/>
                    </a:solidFill>
                    <a:latin typeface="+mn-lt"/>
                    <a:ea typeface="+mn-ea"/>
                    <a:cs typeface="+mn-cs"/>
                  </a:rPr>
                  <a:t>"×</a:t>
                </a:r>
                <a:r>
                  <a:rPr lang="en-US" sz="1200" b="0" i="0" kern="1200">
                    <a:solidFill>
                      <a:schemeClr val="tx1"/>
                    </a:solidFill>
                    <a:latin typeface="Cambria Math" panose="02040503050406030204" pitchFamily="18" charset="0"/>
                    <a:ea typeface="+mn-ea"/>
                    <a:cs typeface="+mn-cs"/>
                  </a:rPr>
                  <a:t>"Adoption rate</a:t>
                </a:r>
                <a:r>
                  <a:rPr lang="en-US" sz="1200" b="0" i="0" kern="1200">
                    <a:solidFill>
                      <a:schemeClr val="tx1"/>
                    </a:solidFill>
                    <a:latin typeface="+mn-lt"/>
                    <a:ea typeface="+mn-ea"/>
                    <a:cs typeface="+mn-cs"/>
                  </a:rPr>
                  <a:t>"×</a:t>
                </a:r>
                <a:r>
                  <a:rPr lang="en-US" sz="1200" b="0" i="0" kern="1200">
                    <a:solidFill>
                      <a:schemeClr val="tx1"/>
                    </a:solidFill>
                    <a:latin typeface="Cambria Math" panose="02040503050406030204" pitchFamily="18" charset="0"/>
                    <a:ea typeface="+mn-ea"/>
                    <a:cs typeface="+mn-cs"/>
                  </a:rPr>
                  <a:t>"Average hourly cost</a:t>
                </a:r>
                <a:r>
                  <a:rPr lang="en-US" sz="1200" b="0" i="0" kern="1200">
                    <a:solidFill>
                      <a:schemeClr val="tx1"/>
                    </a:solidFill>
                    <a:latin typeface="+mn-lt"/>
                    <a:ea typeface="+mn-ea"/>
                    <a:cs typeface="+mn-cs"/>
                  </a:rPr>
                  <a:t>"=</a:t>
                </a:r>
                <a:r>
                  <a:rPr lang="en-US" sz="1200" b="0" i="0" kern="1200">
                    <a:solidFill>
                      <a:schemeClr val="tx1"/>
                    </a:solidFill>
                    <a:latin typeface="Cambria Math" panose="02040503050406030204" pitchFamily="18" charset="0"/>
                    <a:ea typeface="+mn-ea"/>
                    <a:cs typeface="+mn-cs"/>
                  </a:rPr>
                  <a:t>"Hard Dollar Savings</a:t>
                </a:r>
                <a:r>
                  <a:rPr lang="en-US" sz="1200" b="0" i="0" kern="1200">
                    <a:solidFill>
                      <a:schemeClr val="tx1"/>
                    </a:solidFill>
                    <a:latin typeface="+mn-lt"/>
                    <a:ea typeface="+mn-ea"/>
                    <a:cs typeface="+mn-cs"/>
                  </a:rPr>
                  <a:t>"</a:t>
                </a:r>
                <a:endParaRPr lang="en-US" b="0" dirty="0"/>
              </a:p>
              <a:p>
                <a:endParaRPr lang="en-US" dirty="0"/>
              </a:p>
              <a:p>
                <a:endParaRPr lang="en-US" dirty="0"/>
              </a:p>
              <a:p>
                <a:r>
                  <a:rPr lang="en-US" b="1" dirty="0"/>
                  <a:t>Steps:</a:t>
                </a:r>
                <a:endParaRPr lang="en-US" dirty="0"/>
              </a:p>
              <a:p>
                <a:r>
                  <a:rPr lang="en-US" b="1" dirty="0"/>
                  <a:t>Measure time saved per task</a:t>
                </a:r>
                <a:r>
                  <a:rPr lang="en-US" dirty="0"/>
                  <a:t> using Copilot (e.g., 2 hours saved per report).</a:t>
                </a:r>
              </a:p>
              <a:p>
                <a:r>
                  <a:rPr lang="en-US" b="1" dirty="0"/>
                  <a:t>Determine how often the task is performed</a:t>
                </a:r>
                <a:r>
                  <a:rPr lang="en-US" dirty="0"/>
                  <a:t> (e.g., 2 times per month).</a:t>
                </a:r>
              </a:p>
              <a:p>
                <a:r>
                  <a:rPr lang="en-US" b="1" dirty="0"/>
                  <a:t>Calculate the adoption rate</a:t>
                </a:r>
                <a:r>
                  <a:rPr lang="en-US" dirty="0"/>
                  <a:t> (e.g., 60% of analysts actively use Copilot).</a:t>
                </a:r>
              </a:p>
              <a:p>
                <a:r>
                  <a:rPr lang="en-US" b="1" dirty="0"/>
                  <a:t>Find the average fully-loaded hourly cost</a:t>
                </a:r>
                <a:r>
                  <a:rPr lang="en-US" dirty="0"/>
                  <a:t> for the role (includes salary, benefits, taxes, overhead).</a:t>
                </a:r>
              </a:p>
              <a:p>
                <a:r>
                  <a:rPr lang="en-US" b="1" dirty="0"/>
                  <a:t>Multiply these values</a:t>
                </a:r>
                <a:r>
                  <a:rPr lang="en-US" dirty="0"/>
                  <a:t> to get the annual savings.</a:t>
                </a:r>
              </a:p>
              <a:p>
                <a:endParaRPr lang="en-US" b="1" dirty="0"/>
              </a:p>
              <a:p>
                <a:r>
                  <a:rPr lang="en-US" b="1" dirty="0"/>
                  <a:t>Example for Finance Team:</a:t>
                </a:r>
                <a:endParaRPr lang="en-US" dirty="0"/>
              </a:p>
              <a:p>
                <a:r>
                  <a:rPr lang="en-US" dirty="0"/>
                  <a:t>2 hours saved × 2 tasks/month × 12 months × 30 analysts × $50/</a:t>
                </a:r>
                <a:r>
                  <a:rPr lang="en-US" dirty="0" err="1"/>
                  <a:t>hr</a:t>
                </a:r>
                <a:r>
                  <a:rPr lang="en-US" dirty="0"/>
                  <a:t> = </a:t>
                </a:r>
                <a:r>
                  <a:rPr lang="en-US" b="1" dirty="0"/>
                  <a:t>$72,000 annual savings</a:t>
                </a:r>
                <a:endParaRPr lang="en-US" dirty="0"/>
              </a:p>
              <a:p>
                <a:endParaRPr lang="en-US" b="1" dirty="0"/>
              </a:p>
              <a:p>
                <a:r>
                  <a:rPr lang="en-US" b="1" dirty="0"/>
                  <a:t>Example for Sales Team:</a:t>
                </a:r>
                <a:endParaRPr lang="en-US" dirty="0"/>
              </a:p>
              <a:p>
                <a:r>
                  <a:rPr lang="en-US" dirty="0"/>
                  <a:t>0.5 hours saved × 10 tasks/week × 50 weeks × 20 reps × $60/</a:t>
                </a:r>
                <a:r>
                  <a:rPr lang="en-US" dirty="0" err="1"/>
                  <a:t>hr</a:t>
                </a:r>
                <a:r>
                  <a:rPr lang="en-US" dirty="0"/>
                  <a:t> = </a:t>
                </a:r>
                <a:r>
                  <a:rPr lang="en-US" b="1" dirty="0"/>
                  <a:t>$300,000 annual savings</a:t>
                </a:r>
                <a:endParaRPr lang="en-US" dirty="0"/>
              </a:p>
              <a:p>
                <a:endParaRPr lang="en-US" b="1" dirty="0"/>
              </a:p>
              <a:p>
                <a:r>
                  <a:rPr lang="en-US" b="1" dirty="0"/>
                  <a:t>Key Inputs:</a:t>
                </a:r>
                <a:endParaRPr lang="en-US" dirty="0"/>
              </a:p>
              <a:p>
                <a:r>
                  <a:rPr lang="en-US" dirty="0"/>
                  <a:t>Time saved per workflow</a:t>
                </a:r>
              </a:p>
              <a:p>
                <a:r>
                  <a:rPr lang="en-US" dirty="0"/>
                  <a:t>Task frequency</a:t>
                </a:r>
              </a:p>
              <a:p>
                <a:r>
                  <a:rPr lang="en-US" dirty="0"/>
                  <a:t>Adoption rate (number of users actively using Copilot)</a:t>
                </a:r>
              </a:p>
              <a:p>
                <a:r>
                  <a:rPr lang="en-US" dirty="0"/>
                  <a:t>Average hourly cost (salary + benefits + overhead)</a:t>
                </a:r>
              </a:p>
              <a:p>
                <a:endParaRPr lang="en-US" dirty="0"/>
              </a:p>
            </p:txBody>
          </p:sp>
        </mc:Fallback>
      </mc:AlternateContent>
      <p:sp>
        <p:nvSpPr>
          <p:cNvPr id="4" name="Slide Number Placeholder 3"/>
          <p:cNvSpPr>
            <a:spLocks noGrp="1"/>
          </p:cNvSpPr>
          <p:nvPr>
            <p:ph type="sldNum" sz="quarter" idx="5"/>
          </p:nvPr>
        </p:nvSpPr>
        <p:spPr/>
        <p:txBody>
          <a:bodyPr/>
          <a:lstStyle/>
          <a:p>
            <a:fld id="{1AEF1116-16D3-4FE5-8A52-16F06E63F895}" type="slidenum">
              <a:rPr lang="en-US" smtClean="0"/>
              <a:t>17</a:t>
            </a:fld>
            <a:endParaRPr lang="en-US"/>
          </a:p>
        </p:txBody>
      </p:sp>
    </p:spTree>
    <p:extLst>
      <p:ext uri="{BB962C8B-B14F-4D97-AF65-F5344CB8AC3E}">
        <p14:creationId xmlns:p14="http://schemas.microsoft.com/office/powerpoint/2010/main" val="22216646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is how you calculate ROI with real numbers. </a:t>
            </a:r>
          </a:p>
          <a:p>
            <a:endParaRPr lang="en-US"/>
          </a:p>
          <a:p>
            <a:r>
              <a:rPr lang="en-US"/>
              <a:t>fully-loaded hourly cost = </a:t>
            </a:r>
          </a:p>
          <a:p>
            <a:r>
              <a:rPr lang="en-US" b="1"/>
              <a:t>Base salary</a:t>
            </a:r>
            <a:r>
              <a:rPr lang="en-US"/>
              <a:t> (converted into an hourly rate)</a:t>
            </a:r>
          </a:p>
          <a:p>
            <a:r>
              <a:rPr lang="en-US" b="1"/>
              <a:t>Benefits</a:t>
            </a:r>
            <a:r>
              <a:rPr lang="en-US"/>
              <a:t> (healthcare, retirement contributions, insurance, etc.)</a:t>
            </a:r>
          </a:p>
          <a:p>
            <a:r>
              <a:rPr lang="en-US" b="1"/>
              <a:t>Payroll taxes</a:t>
            </a:r>
            <a:endParaRPr lang="en-US"/>
          </a:p>
          <a:p>
            <a:r>
              <a:rPr lang="en-US" b="1"/>
              <a:t>Overhead allocation</a:t>
            </a:r>
            <a:r>
              <a:rPr lang="en-US"/>
              <a:t> (equipment, software licenses, office space if applicable)</a:t>
            </a:r>
          </a:p>
          <a:p>
            <a:endParaRPr lang="en-US"/>
          </a:p>
        </p:txBody>
      </p:sp>
      <p:sp>
        <p:nvSpPr>
          <p:cNvPr id="4" name="Slide Number Placeholder 3"/>
          <p:cNvSpPr>
            <a:spLocks noGrp="1"/>
          </p:cNvSpPr>
          <p:nvPr>
            <p:ph type="sldNum" sz="quarter" idx="5"/>
          </p:nvPr>
        </p:nvSpPr>
        <p:spPr/>
        <p:txBody>
          <a:bodyPr/>
          <a:lstStyle/>
          <a:p>
            <a:fld id="{1AEF1116-16D3-4FE5-8A52-16F06E63F895}" type="slidenum">
              <a:rPr lang="en-US" smtClean="0"/>
              <a:t>18</a:t>
            </a:fld>
            <a:endParaRPr lang="en-US"/>
          </a:p>
        </p:txBody>
      </p:sp>
    </p:spTree>
    <p:extLst>
      <p:ext uri="{BB962C8B-B14F-4D97-AF65-F5344CB8AC3E}">
        <p14:creationId xmlns:p14="http://schemas.microsoft.com/office/powerpoint/2010/main" val="33633257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narrative:</a:t>
            </a:r>
          </a:p>
          <a:p>
            <a:r>
              <a:rPr lang="en-US"/>
              <a:t>“A mid-sized professional services firm with about 1,200 employees had rolled out Copilot, but it wasn’t sticking. Finance analysts were still spending hours each month building variance reports, and sales reps were wasting time pulling account research before client calls. Copilot licenses were sitting idle because nobody really knew how to use it effectively.</a:t>
            </a:r>
          </a:p>
          <a:p>
            <a:r>
              <a:rPr lang="en-US"/>
              <a:t>We stepped in with a 30-day pilot. Instead of long trainings, we ran quick 10-minute </a:t>
            </a:r>
            <a:r>
              <a:rPr lang="en-US" err="1"/>
              <a:t>microclinics</a:t>
            </a:r>
            <a:r>
              <a:rPr lang="en-US"/>
              <a:t> on how to prompt effectively, introduced a prompt-sharing library, and embedded VisualSP overlays directly in Excel and Dynamics to guide users in the moment. Within 90 days, variance report prep dropped from three hours to just 45 minutes, sales reps were saving about five hours a week on prep, and two-thirds of the pilot users became weekly active Copilot users. The annualized savings added up to nearly $375,000.</a:t>
            </a:r>
          </a:p>
          <a:p>
            <a:r>
              <a:rPr lang="en-US"/>
              <a:t>The big lesson? The problem wasn’t the Copilot licenses—it was adoption. With the right enablement and in-app guidance, they unlocked real business impact in just three months.”</a:t>
            </a:r>
          </a:p>
          <a:p>
            <a:endParaRPr lang="en-US"/>
          </a:p>
        </p:txBody>
      </p:sp>
      <p:sp>
        <p:nvSpPr>
          <p:cNvPr id="4" name="Slide Number Placeholder 3"/>
          <p:cNvSpPr>
            <a:spLocks noGrp="1"/>
          </p:cNvSpPr>
          <p:nvPr>
            <p:ph type="sldNum" sz="quarter" idx="5"/>
          </p:nvPr>
        </p:nvSpPr>
        <p:spPr/>
        <p:txBody>
          <a:bodyPr/>
          <a:lstStyle/>
          <a:p>
            <a:fld id="{1AEF1116-16D3-4FE5-8A52-16F06E63F895}" type="slidenum">
              <a:rPr lang="en-US" smtClean="0"/>
              <a:t>20</a:t>
            </a:fld>
            <a:endParaRPr lang="en-US"/>
          </a:p>
        </p:txBody>
      </p:sp>
    </p:spTree>
    <p:extLst>
      <p:ext uri="{BB962C8B-B14F-4D97-AF65-F5344CB8AC3E}">
        <p14:creationId xmlns:p14="http://schemas.microsoft.com/office/powerpoint/2010/main" val="18369757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is where VisualSP comes in. We deliver just-in-time guidance inside Microsoft apps. No context switching, no browser extensions. It’s how you accelerate activation and drive adoption.</a:t>
            </a:r>
          </a:p>
        </p:txBody>
      </p:sp>
      <p:sp>
        <p:nvSpPr>
          <p:cNvPr id="4" name="Slide Number Placeholder 3"/>
          <p:cNvSpPr>
            <a:spLocks noGrp="1"/>
          </p:cNvSpPr>
          <p:nvPr>
            <p:ph type="sldNum" sz="quarter" idx="5"/>
          </p:nvPr>
        </p:nvSpPr>
        <p:spPr/>
        <p:txBody>
          <a:bodyPr/>
          <a:lstStyle/>
          <a:p>
            <a:fld id="{1AEF1116-16D3-4FE5-8A52-16F06E63F895}" type="slidenum">
              <a:rPr lang="en-US" smtClean="0"/>
              <a:t>21</a:t>
            </a:fld>
            <a:endParaRPr lang="en-US"/>
          </a:p>
        </p:txBody>
      </p:sp>
    </p:spTree>
    <p:extLst>
      <p:ext uri="{BB962C8B-B14F-4D97-AF65-F5344CB8AC3E}">
        <p14:creationId xmlns:p14="http://schemas.microsoft.com/office/powerpoint/2010/main" val="4447140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 here’s the bottom line: Copilot isn’t the problem. Licenses aren’t the problem. The problem is adoption. Without structure, enablement, and in-app support, Copilot sits on the shelf. But with a simple framework and the right guidance, you can turn those licenses into measurable ROI in just 90 days.</a:t>
            </a:r>
          </a:p>
          <a:p>
            <a:r>
              <a:rPr lang="en-US"/>
              <a:t>If you’re ready to move from experimentation to impact, let’s connect and talk about how VisualSP can guide that journey for your teams.</a:t>
            </a:r>
          </a:p>
          <a:p>
            <a:endParaRPr lang="en-US"/>
          </a:p>
        </p:txBody>
      </p:sp>
      <p:sp>
        <p:nvSpPr>
          <p:cNvPr id="4" name="Slide Number Placeholder 3"/>
          <p:cNvSpPr>
            <a:spLocks noGrp="1"/>
          </p:cNvSpPr>
          <p:nvPr>
            <p:ph type="sldNum" sz="quarter" idx="5"/>
          </p:nvPr>
        </p:nvSpPr>
        <p:spPr/>
        <p:txBody>
          <a:bodyPr/>
          <a:lstStyle/>
          <a:p>
            <a:fld id="{1AEF1116-16D3-4FE5-8A52-16F06E63F895}" type="slidenum">
              <a:rPr lang="en-US" smtClean="0"/>
              <a:t>22</a:t>
            </a:fld>
            <a:endParaRPr lang="en-US"/>
          </a:p>
        </p:txBody>
      </p:sp>
    </p:spTree>
    <p:extLst>
      <p:ext uri="{BB962C8B-B14F-4D97-AF65-F5344CB8AC3E}">
        <p14:creationId xmlns:p14="http://schemas.microsoft.com/office/powerpoint/2010/main" val="2169209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presentation is about turning Copilot from shelfware into real ROI for mid-sized companies.</a:t>
            </a:r>
          </a:p>
        </p:txBody>
      </p:sp>
      <p:sp>
        <p:nvSpPr>
          <p:cNvPr id="4" name="Slide Number Placeholder 3"/>
          <p:cNvSpPr>
            <a:spLocks noGrp="1"/>
          </p:cNvSpPr>
          <p:nvPr>
            <p:ph type="sldNum" sz="quarter" idx="5"/>
          </p:nvPr>
        </p:nvSpPr>
        <p:spPr/>
        <p:txBody>
          <a:bodyPr/>
          <a:lstStyle/>
          <a:p>
            <a:fld id="{1AEF1116-16D3-4FE5-8A52-16F06E63F895}" type="slidenum">
              <a:rPr lang="en-US" smtClean="0"/>
              <a:t>2</a:t>
            </a:fld>
            <a:endParaRPr lang="en-US"/>
          </a:p>
        </p:txBody>
      </p:sp>
    </p:spTree>
    <p:extLst>
      <p:ext uri="{BB962C8B-B14F-4D97-AF65-F5344CB8AC3E}">
        <p14:creationId xmlns:p14="http://schemas.microsoft.com/office/powerpoint/2010/main" val="877716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name is </a:t>
            </a:r>
            <a:r>
              <a:rPr lang="en-US" b="1" dirty="0"/>
              <a:t>Asif Rehmani</a:t>
            </a:r>
          </a:p>
          <a:p>
            <a:r>
              <a:rPr lang="en-US" dirty="0"/>
              <a:t>Founder and </a:t>
            </a:r>
            <a:r>
              <a:rPr lang="en-US" b="1" dirty="0"/>
              <a:t>CEO of VisualSP – a Digital Adoption Platform (DAP) providing Contextual Microlearning to Dynamics 365 users to increase user adoption by 3X and reduce support tickets by 50%.</a:t>
            </a:r>
            <a:endParaRPr lang="en-US" dirty="0"/>
          </a:p>
          <a:p>
            <a:r>
              <a:rPr lang="en-US" dirty="0"/>
              <a:t>Been in the </a:t>
            </a:r>
            <a:r>
              <a:rPr lang="en-US" b="1" dirty="0"/>
              <a:t>Learning business </a:t>
            </a:r>
            <a:r>
              <a:rPr lang="en-US" dirty="0"/>
              <a:t>since 2005 as a trainer.</a:t>
            </a:r>
          </a:p>
          <a:p>
            <a:r>
              <a:rPr lang="en-US" dirty="0"/>
              <a:t>Speak at </a:t>
            </a:r>
            <a:r>
              <a:rPr lang="en-US" b="1" dirty="0"/>
              <a:t>conferences around the world </a:t>
            </a:r>
            <a:r>
              <a:rPr lang="en-US" dirty="0"/>
              <a:t>on end user training, user adoption and performance support.</a:t>
            </a:r>
          </a:p>
          <a:p>
            <a:r>
              <a:rPr lang="en-US" dirty="0"/>
              <a:t>Authored </a:t>
            </a:r>
            <a:r>
              <a:rPr lang="en-US" b="1" dirty="0"/>
              <a:t>multiple books on Microsoft technologies </a:t>
            </a:r>
            <a:r>
              <a:rPr lang="en-US" dirty="0"/>
              <a:t>for </a:t>
            </a:r>
            <a:r>
              <a:rPr lang="en-US" b="1" dirty="0"/>
              <a:t>Wiley </a:t>
            </a:r>
            <a:r>
              <a:rPr lang="en-US" dirty="0"/>
              <a:t>publications </a:t>
            </a:r>
          </a:p>
          <a:p>
            <a:r>
              <a:rPr lang="en-US" b="1" dirty="0"/>
              <a:t>Microsoft</a:t>
            </a:r>
            <a:r>
              <a:rPr lang="en-US" dirty="0"/>
              <a:t> </a:t>
            </a:r>
            <a:r>
              <a:rPr lang="en-US" b="1" dirty="0"/>
              <a:t>MVP since 2007</a:t>
            </a:r>
            <a:r>
              <a:rPr lang="en-US" dirty="0"/>
              <a:t>.</a:t>
            </a:r>
          </a:p>
          <a:p>
            <a:endParaRPr lang="en-US" dirty="0"/>
          </a:p>
          <a:p>
            <a:endParaRPr lang="en-US" dirty="0"/>
          </a:p>
          <a:p>
            <a:r>
              <a:rPr lang="en-US" dirty="0"/>
              <a:t>I started my journey and SharePoint back in 2002 (when the software really sucked!). as the software became better and better and better and more popular in companies, I stuck with it training, consulting , mentoring and writing about it. </a:t>
            </a:r>
          </a:p>
          <a:p>
            <a:endParaRPr lang="en-US" dirty="0"/>
          </a:p>
          <a:p>
            <a:r>
              <a:rPr lang="en-US" dirty="0"/>
              <a:t>In 2016, I turned my focus to SharePoint online and then to Microsoft Office 365. </a:t>
            </a:r>
          </a:p>
          <a:p>
            <a:endParaRPr lang="en-US" dirty="0"/>
          </a:p>
          <a:p>
            <a:r>
              <a:rPr lang="en-US" dirty="0"/>
              <a:t>All along the way, my interactions have been with administrators, power users and end users of the software throughout the world. I see my job as empowering these folks to get the best use out of the software That their companies have invested in.</a:t>
            </a:r>
          </a:p>
          <a:p>
            <a:endParaRPr lang="en-US" dirty="0"/>
          </a:p>
          <a:p>
            <a:r>
              <a:rPr lang="en-US" dirty="0"/>
              <a:t>end user adoption is near and dear to my heart. I strongly believe that without proper usage of the software, it is all for nothing. Getting users on board and having them see what's in it for them is the Holy Grail that all of us should be chasing to make sure we get it right!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Header Placeholder 4"/>
          <p:cNvSpPr>
            <a:spLocks noGrp="1"/>
          </p:cNvSpPr>
          <p:nvPr>
            <p:ph type="hd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www.sp24conf.com</a:t>
            </a:r>
          </a:p>
        </p:txBody>
      </p:sp>
    </p:spTree>
    <p:extLst>
      <p:ext uri="{BB962C8B-B14F-4D97-AF65-F5344CB8AC3E}">
        <p14:creationId xmlns:p14="http://schemas.microsoft.com/office/powerpoint/2010/main" val="475339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Hands up if you already bought Microsoft Copilot. Now keep your hand up if you are seeing measurable value. That drop is the adoption gap. Today I will show a simple path to close it and turn licenses into lift</a:t>
            </a:r>
          </a:p>
        </p:txBody>
      </p:sp>
      <p:sp>
        <p:nvSpPr>
          <p:cNvPr id="4" name="Slide Number Placeholder 3"/>
          <p:cNvSpPr>
            <a:spLocks noGrp="1"/>
          </p:cNvSpPr>
          <p:nvPr>
            <p:ph type="sldNum" sz="quarter" idx="5"/>
          </p:nvPr>
        </p:nvSpPr>
        <p:spPr/>
        <p:txBody>
          <a:bodyPr/>
          <a:lstStyle/>
          <a:p>
            <a:fld id="{1AEF1116-16D3-4FE5-8A52-16F06E63F895}" type="slidenum">
              <a:rPr lang="en-US" smtClean="0"/>
              <a:t>4</a:t>
            </a:fld>
            <a:endParaRPr lang="en-US"/>
          </a:p>
        </p:txBody>
      </p:sp>
    </p:spTree>
    <p:extLst>
      <p:ext uri="{BB962C8B-B14F-4D97-AF65-F5344CB8AC3E}">
        <p14:creationId xmlns:p14="http://schemas.microsoft.com/office/powerpoint/2010/main" val="1142179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Microsoft has pushed out Copilot literally everywhere, but no real tailored support for anywhere. You're supposed to just figure it out all by yourself. And in many places, it's just not intuitive at all - on how to use Copilot and get benefits out of it. </a:t>
            </a:r>
          </a:p>
        </p:txBody>
      </p:sp>
      <p:sp>
        <p:nvSpPr>
          <p:cNvPr id="4" name="Slide Number Placeholder 3"/>
          <p:cNvSpPr>
            <a:spLocks noGrp="1"/>
          </p:cNvSpPr>
          <p:nvPr>
            <p:ph type="sldNum" sz="quarter" idx="5"/>
          </p:nvPr>
        </p:nvSpPr>
        <p:spPr/>
        <p:txBody>
          <a:bodyPr/>
          <a:lstStyle/>
          <a:p>
            <a:fld id="{1AEF1116-16D3-4FE5-8A52-16F06E63F895}" type="slidenum">
              <a:rPr lang="en-US" smtClean="0"/>
              <a:t>5</a:t>
            </a:fld>
            <a:endParaRPr lang="en-US"/>
          </a:p>
        </p:txBody>
      </p:sp>
    </p:spTree>
    <p:extLst>
      <p:ext uri="{BB962C8B-B14F-4D97-AF65-F5344CB8AC3E}">
        <p14:creationId xmlns:p14="http://schemas.microsoft.com/office/powerpoint/2010/main" val="4004145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Let me ask you this: How many of you already have Copilot licenses in your organization? Now—how many of you feel you’re actually getting measurable value from them?</a:t>
            </a:r>
          </a:p>
          <a:p>
            <a:r>
              <a:rPr lang="en-US"/>
              <a:t>That gap you’re feeling…that’s the adoption gap. And it’s the single biggest reason most Copilot rollouts stall.</a:t>
            </a:r>
          </a:p>
          <a:p>
            <a:endParaRPr lang="en-US"/>
          </a:p>
          <a:p>
            <a:r>
              <a:rPr lang="en-US"/>
              <a:t>And that adoption gap is exactly what we’re here to talk about today. Let me walk you through a simple framework that any mid-sized company can use to turn Copilot from shelfware into measurable ROI</a:t>
            </a:r>
          </a:p>
          <a:p>
            <a:endParaRPr lang="en-US"/>
          </a:p>
        </p:txBody>
      </p:sp>
      <p:sp>
        <p:nvSpPr>
          <p:cNvPr id="4" name="Slide Number Placeholder 3"/>
          <p:cNvSpPr>
            <a:spLocks noGrp="1"/>
          </p:cNvSpPr>
          <p:nvPr>
            <p:ph type="sldNum" sz="quarter" idx="5"/>
          </p:nvPr>
        </p:nvSpPr>
        <p:spPr/>
        <p:txBody>
          <a:bodyPr/>
          <a:lstStyle/>
          <a:p>
            <a:fld id="{1AEF1116-16D3-4FE5-8A52-16F06E63F895}" type="slidenum">
              <a:rPr lang="en-US" smtClean="0"/>
              <a:t>6</a:t>
            </a:fld>
            <a:endParaRPr lang="en-US"/>
          </a:p>
        </p:txBody>
      </p:sp>
    </p:spTree>
    <p:extLst>
      <p:ext uri="{BB962C8B-B14F-4D97-AF65-F5344CB8AC3E}">
        <p14:creationId xmlns:p14="http://schemas.microsoft.com/office/powerpoint/2010/main" val="2210909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a:solidFill>
                  <a:schemeClr val="tx1"/>
                </a:solidFill>
                <a:effectLst/>
                <a:latin typeface="+mn-lt"/>
                <a:ea typeface="+mn-ea"/>
                <a:cs typeface="+mn-cs"/>
              </a:rPr>
              <a:t>Gartner’s research found that without structured enablement, Copilot adoption rates plummet by as much as 60%.</a:t>
            </a:r>
          </a:p>
          <a:p>
            <a:r>
              <a:rPr lang="en-US"/>
              <a:t>https://www.themissinglink.com.au/news/navigating-copilot-adoption-challenges</a:t>
            </a:r>
          </a:p>
        </p:txBody>
      </p:sp>
      <p:sp>
        <p:nvSpPr>
          <p:cNvPr id="4" name="Slide Number Placeholder 3"/>
          <p:cNvSpPr>
            <a:spLocks noGrp="1"/>
          </p:cNvSpPr>
          <p:nvPr>
            <p:ph type="sldNum" sz="quarter" idx="5"/>
          </p:nvPr>
        </p:nvSpPr>
        <p:spPr/>
        <p:txBody>
          <a:bodyPr/>
          <a:lstStyle/>
          <a:p>
            <a:fld id="{1AEF1116-16D3-4FE5-8A52-16F06E63F895}" type="slidenum">
              <a:rPr lang="en-US" smtClean="0"/>
              <a:t>7</a:t>
            </a:fld>
            <a:endParaRPr lang="en-US"/>
          </a:p>
        </p:txBody>
      </p:sp>
    </p:spTree>
    <p:extLst>
      <p:ext uri="{BB962C8B-B14F-4D97-AF65-F5344CB8AC3E}">
        <p14:creationId xmlns:p14="http://schemas.microsoft.com/office/powerpoint/2010/main" val="5231976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You can either go down the heavy AI route - custom models, big consulting budgets, high risk - or you can focus on the practical Copilot that’s already in your stack. Mid-sized companies don’t need moonshots. They need adoption.</a:t>
            </a:r>
          </a:p>
        </p:txBody>
      </p:sp>
      <p:sp>
        <p:nvSpPr>
          <p:cNvPr id="4" name="Slide Number Placeholder 3"/>
          <p:cNvSpPr>
            <a:spLocks noGrp="1"/>
          </p:cNvSpPr>
          <p:nvPr>
            <p:ph type="sldNum" sz="quarter" idx="5"/>
          </p:nvPr>
        </p:nvSpPr>
        <p:spPr/>
        <p:txBody>
          <a:bodyPr/>
          <a:lstStyle/>
          <a:p>
            <a:fld id="{1AEF1116-16D3-4FE5-8A52-16F06E63F895}" type="slidenum">
              <a:rPr lang="en-US" smtClean="0"/>
              <a:t>8</a:t>
            </a:fld>
            <a:endParaRPr lang="en-US"/>
          </a:p>
        </p:txBody>
      </p:sp>
    </p:spTree>
    <p:extLst>
      <p:ext uri="{BB962C8B-B14F-4D97-AF65-F5344CB8AC3E}">
        <p14:creationId xmlns:p14="http://schemas.microsoft.com/office/powerpoint/2010/main" val="3648682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3A Framework: Awareness, Activation, Adoption. This is what moves you from licenses to measurable lift.</a:t>
            </a:r>
          </a:p>
        </p:txBody>
      </p:sp>
      <p:sp>
        <p:nvSpPr>
          <p:cNvPr id="4" name="Slide Number Placeholder 3"/>
          <p:cNvSpPr>
            <a:spLocks noGrp="1"/>
          </p:cNvSpPr>
          <p:nvPr>
            <p:ph type="sldNum" sz="quarter" idx="5"/>
          </p:nvPr>
        </p:nvSpPr>
        <p:spPr/>
        <p:txBody>
          <a:bodyPr/>
          <a:lstStyle/>
          <a:p>
            <a:fld id="{1AEF1116-16D3-4FE5-8A52-16F06E63F895}" type="slidenum">
              <a:rPr lang="en-US" smtClean="0"/>
              <a:t>9</a:t>
            </a:fld>
            <a:endParaRPr lang="en-US"/>
          </a:p>
        </p:txBody>
      </p:sp>
    </p:spTree>
    <p:extLst>
      <p:ext uri="{BB962C8B-B14F-4D97-AF65-F5344CB8AC3E}">
        <p14:creationId xmlns:p14="http://schemas.microsoft.com/office/powerpoint/2010/main" val="3670772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p24conf.com" TargetMode="Externa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F732A-3FB9-C1D9-7E94-404D9D1515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9366C90-68B6-946B-7178-E6F9211D42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B41032-CA0C-CED5-43E1-D2CA4653B152}"/>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5" name="Footer Placeholder 4">
            <a:extLst>
              <a:ext uri="{FF2B5EF4-FFF2-40B4-BE49-F238E27FC236}">
                <a16:creationId xmlns:a16="http://schemas.microsoft.com/office/drawing/2014/main" id="{6366FAB2-90CC-7077-4BC0-1CB6A7FA43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71608B-D1A4-CBCD-FBA0-E38A624C758F}"/>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2016432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9F109-A6D3-B181-B763-568A20E5B53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BC058F-13C4-5DC7-A640-B4A7379DCC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7C7932-85AC-654F-5203-9EA578868875}"/>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5" name="Footer Placeholder 4">
            <a:extLst>
              <a:ext uri="{FF2B5EF4-FFF2-40B4-BE49-F238E27FC236}">
                <a16:creationId xmlns:a16="http://schemas.microsoft.com/office/drawing/2014/main" id="{20E8AD04-7C88-3CA4-B0B1-C3BD4A0E08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67A0EA-9BC6-E50F-4D7E-8D626487FEA4}"/>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146458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885B4A-ED85-C5FF-1ADA-3402627C77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F4A428-5C03-0B11-6CB2-DA145A4DCF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4A1F4B-AD5A-ACD0-BA60-CC6F763F60CB}"/>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5" name="Footer Placeholder 4">
            <a:extLst>
              <a:ext uri="{FF2B5EF4-FFF2-40B4-BE49-F238E27FC236}">
                <a16:creationId xmlns:a16="http://schemas.microsoft.com/office/drawing/2014/main" id="{A927581F-1115-115A-4C29-50AEEFE212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C43185-5684-C6AA-0B5D-D4BB210386F0}"/>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4003069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2C7DE4B-61E6-41E2-A1BE-571B3A782397}"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3982365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C7DE4B-61E6-41E2-A1BE-571B3A782397}"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17543235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C7DE4B-61E6-41E2-A1BE-571B3A782397}"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41082752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C7DE4B-61E6-41E2-A1BE-571B3A782397}"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428385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C7DE4B-61E6-41E2-A1BE-571B3A782397}"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40275028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12C7DE4B-61E6-41E2-A1BE-571B3A782397}" type="datetimeFigureOut">
              <a:rPr lang="en-US" smtClean="0"/>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40303089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C7DE4B-61E6-41E2-A1BE-571B3A782397}" type="datetimeFigureOut">
              <a:rPr lang="en-US" smtClean="0"/>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3709613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C7DE4B-61E6-41E2-A1BE-571B3A782397}"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3213022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8BC1E-0CB6-FD29-C780-64461FE46F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AACC92-0DF3-318E-B29A-03E9AB3EAC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311EF8-5D99-F385-5F3E-D2987A6A17F6}"/>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5" name="Footer Placeholder 4">
            <a:extLst>
              <a:ext uri="{FF2B5EF4-FFF2-40B4-BE49-F238E27FC236}">
                <a16:creationId xmlns:a16="http://schemas.microsoft.com/office/drawing/2014/main" id="{0D40EF6D-9E03-2A8B-DFF3-E91C8E4D1E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4F3197-5C00-7B93-5918-19EAF257A9DA}"/>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16798216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C7DE4B-61E6-41E2-A1BE-571B3A782397}"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32210749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C7DE4B-61E6-41E2-A1BE-571B3A782397}"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31208944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C7DE4B-61E6-41E2-A1BE-571B3A782397}"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070648-B4FF-4D0B-B04C-A57A13E74C53}" type="slidenum">
              <a:rPr lang="en-US" smtClean="0"/>
              <a:t>‹#›</a:t>
            </a:fld>
            <a:endParaRPr lang="en-US"/>
          </a:p>
        </p:txBody>
      </p:sp>
    </p:spTree>
    <p:extLst>
      <p:ext uri="{BB962C8B-B14F-4D97-AF65-F5344CB8AC3E}">
        <p14:creationId xmlns:p14="http://schemas.microsoft.com/office/powerpoint/2010/main" val="2105912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amp; Content, 2-color, no Bullets">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519248" y="1447799"/>
            <a:ext cx="11151917" cy="1975926"/>
          </a:xfrm>
          <a:prstGeom prst="rect">
            <a:avLst/>
          </a:prstGeom>
        </p:spPr>
        <p:txBody>
          <a:bodyPr/>
          <a:lstStyle>
            <a:lvl1pPr marL="0" indent="0">
              <a:spcBef>
                <a:spcPts val="2400"/>
              </a:spcBef>
              <a:buNone/>
              <a:defRPr sz="4000">
                <a:gradFill>
                  <a:gsLst>
                    <a:gs pos="100000">
                      <a:schemeClr val="tx2"/>
                    </a:gs>
                    <a:gs pos="0">
                      <a:schemeClr val="tx2"/>
                    </a:gs>
                  </a:gsLst>
                  <a:lin ang="5400000" scaled="0"/>
                </a:gradFill>
                <a:latin typeface="+mj-lt"/>
              </a:defRPr>
            </a:lvl1pPr>
            <a:lvl2pPr marL="0" indent="0">
              <a:buNone/>
              <a:defRPr sz="2000">
                <a:gradFill>
                  <a:gsLst>
                    <a:gs pos="100000">
                      <a:schemeClr val="bg2"/>
                    </a:gs>
                    <a:gs pos="6000">
                      <a:schemeClr val="bg2"/>
                    </a:gs>
                  </a:gsLst>
                  <a:lin ang="5400000" scaled="0"/>
                </a:gradFill>
              </a:defRPr>
            </a:lvl2pPr>
            <a:lvl3pPr marL="231775" indent="0">
              <a:buNone/>
              <a:defRPr sz="2000">
                <a:gradFill>
                  <a:gsLst>
                    <a:gs pos="100000">
                      <a:schemeClr val="bg2"/>
                    </a:gs>
                    <a:gs pos="6000">
                      <a:schemeClr val="bg2"/>
                    </a:gs>
                  </a:gsLst>
                  <a:lin ang="5400000" scaled="0"/>
                </a:gradFill>
              </a:defRPr>
            </a:lvl3pPr>
            <a:lvl4pPr marL="457200" indent="0">
              <a:buNone/>
              <a:defRPr sz="2000">
                <a:gradFill>
                  <a:gsLst>
                    <a:gs pos="100000">
                      <a:schemeClr val="bg2"/>
                    </a:gs>
                    <a:gs pos="6000">
                      <a:schemeClr val="bg2"/>
                    </a:gs>
                  </a:gsLst>
                  <a:lin ang="5400000" scaled="0"/>
                </a:gradFill>
              </a:defRPr>
            </a:lvl4pPr>
            <a:lvl5pPr marL="693738" indent="0">
              <a:buNone/>
              <a:defRPr sz="2000">
                <a:gradFill>
                  <a:gsLst>
                    <a:gs pos="100000">
                      <a:schemeClr val="bg2"/>
                    </a:gs>
                    <a:gs pos="6000">
                      <a:schemeClr val="bg2"/>
                    </a:gs>
                  </a:gsLst>
                  <a:lin ang="5400000" scaled="0"/>
                </a:gra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2"/>
          <p:cNvSpPr>
            <a:spLocks noGrp="1"/>
          </p:cNvSpPr>
          <p:nvPr>
            <p:ph type="title"/>
          </p:nvPr>
        </p:nvSpPr>
        <p:spPr/>
        <p:txBody>
          <a:bodyPr/>
          <a:lstStyle>
            <a:lvl1pPr>
              <a:defRPr>
                <a:gradFill>
                  <a:gsLst>
                    <a:gs pos="1250">
                      <a:schemeClr val="tx2"/>
                    </a:gs>
                    <a:gs pos="100000">
                      <a:schemeClr val="tx2"/>
                    </a:gs>
                  </a:gsLst>
                  <a:lin ang="5400000" scaled="0"/>
                </a:gradFill>
              </a:defRPr>
            </a:lvl1pPr>
          </a:lstStyle>
          <a:p>
            <a:r>
              <a:rPr lang="en-US"/>
              <a:t>Click to edit Master title style</a:t>
            </a:r>
          </a:p>
        </p:txBody>
      </p:sp>
      <p:pic>
        <p:nvPicPr>
          <p:cNvPr id="8" name="Picture 7">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4295" y="6499150"/>
            <a:ext cx="1845463" cy="239091"/>
          </a:xfrm>
          <a:prstGeom prst="rect">
            <a:avLst/>
          </a:prstGeom>
        </p:spPr>
      </p:pic>
    </p:spTree>
    <p:extLst>
      <p:ext uri="{BB962C8B-B14F-4D97-AF65-F5344CB8AC3E}">
        <p14:creationId xmlns:p14="http://schemas.microsoft.com/office/powerpoint/2010/main" val="4015342885"/>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Custom-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8624D31-43A5-475A-80CF-332C9F6DCF35}" type="datetimeFigureOut">
              <a:rPr lang="en-US" smtClean="0"/>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9124802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046A9-3438-C511-CF4F-80CC12B2F7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5281F04-C7BF-843D-FE57-7043307328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1F8E4E3-C9A2-F325-58DA-2B2FFAF6FDD6}"/>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5" name="Footer Placeholder 4">
            <a:extLst>
              <a:ext uri="{FF2B5EF4-FFF2-40B4-BE49-F238E27FC236}">
                <a16:creationId xmlns:a16="http://schemas.microsoft.com/office/drawing/2014/main" id="{D008B05B-AD77-AAD0-D550-CCD8EA11F5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EA9D3-5E7E-3540-457E-7242CA4670D5}"/>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37285580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7C7DB-1041-7236-0BB2-16EE1CF46F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574F6C-F8B6-C7E0-5272-1452B6AB55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90DBD6-2D95-53A0-6550-6A3E1B650DAE}"/>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5" name="Footer Placeholder 4">
            <a:extLst>
              <a:ext uri="{FF2B5EF4-FFF2-40B4-BE49-F238E27FC236}">
                <a16:creationId xmlns:a16="http://schemas.microsoft.com/office/drawing/2014/main" id="{24C67985-0EDE-1AD5-4FF5-1CB87190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1471BA-B0D8-3B90-709A-DA7D6231B4FB}"/>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300415470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F920D-D0CB-BA65-1C24-D5DC8AF5C73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CF0094E-3521-145D-86E8-AFD934BA43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8612D4-FB68-B8FB-1A1B-FB3358514BA2}"/>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5" name="Footer Placeholder 4">
            <a:extLst>
              <a:ext uri="{FF2B5EF4-FFF2-40B4-BE49-F238E27FC236}">
                <a16:creationId xmlns:a16="http://schemas.microsoft.com/office/drawing/2014/main" id="{D2798B32-9229-7757-CEBB-07C63B3A24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5DF83D-80CD-4454-09B5-0A7219C91F34}"/>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11570516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D2934-B653-DEEB-8036-FA4AB633BB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91397C-DF75-3C37-B15F-4284629AD8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44BA876-2962-4C2E-9DC8-F06E6D0E6D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492262-2BD7-0A70-E7B1-610A937DF8B7}"/>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6" name="Footer Placeholder 5">
            <a:extLst>
              <a:ext uri="{FF2B5EF4-FFF2-40B4-BE49-F238E27FC236}">
                <a16:creationId xmlns:a16="http://schemas.microsoft.com/office/drawing/2014/main" id="{778799C0-FCD2-EB02-B554-9F212CB4F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58C71D-4AF2-FE4C-12D7-5EDA62E4E9CB}"/>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6989228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0BD22-63F0-498C-C98A-6AD6DA0E9B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F9B261-3EF1-F7A9-1225-DBDE696473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0D161B-906D-7B50-338B-4F6C8BEBF7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5EEFCF-B311-CC69-B9AD-EC7EAE06D3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9E3F52-1F4D-F013-E4AE-61C143EADF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C7FCF2C-4806-9670-D219-52B178D423CE}"/>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8" name="Footer Placeholder 7">
            <a:extLst>
              <a:ext uri="{FF2B5EF4-FFF2-40B4-BE49-F238E27FC236}">
                <a16:creationId xmlns:a16="http://schemas.microsoft.com/office/drawing/2014/main" id="{EC7FE817-210A-23FB-6AC9-7CE2A4D1210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758E5B-8795-D793-343A-65EB0E6F7D85}"/>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4168354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C4EA0-9DD0-AA58-18E5-F9A88CFF24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CC958A-3AA9-25AE-0C52-9FA2A1B48AD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5581D1-0D6D-4DA3-D61E-2D9ACD04D3E8}"/>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5" name="Footer Placeholder 4">
            <a:extLst>
              <a:ext uri="{FF2B5EF4-FFF2-40B4-BE49-F238E27FC236}">
                <a16:creationId xmlns:a16="http://schemas.microsoft.com/office/drawing/2014/main" id="{E6C24610-CCA1-918A-5328-3E029BAA7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481ECF-1A66-D73B-70F4-0AA0D12EA070}"/>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17161090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7041E-EC39-B0E1-6701-29460B3A5E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735678-E951-BD6A-9EE4-75E0B3DA88DE}"/>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4" name="Footer Placeholder 3">
            <a:extLst>
              <a:ext uri="{FF2B5EF4-FFF2-40B4-BE49-F238E27FC236}">
                <a16:creationId xmlns:a16="http://schemas.microsoft.com/office/drawing/2014/main" id="{F8A68703-5984-3C02-9A48-35415F7AC8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F8BAD-DCA5-2E8E-FC97-BE2A019D11DE}"/>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11066593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F4E885-752D-A005-BA25-227FF493D45C}"/>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3" name="Footer Placeholder 2">
            <a:extLst>
              <a:ext uri="{FF2B5EF4-FFF2-40B4-BE49-F238E27FC236}">
                <a16:creationId xmlns:a16="http://schemas.microsoft.com/office/drawing/2014/main" id="{41DD14A8-07EE-B67B-B3F0-8FD1927859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C0CD1B-A859-571C-8D5B-F049CE048BCB}"/>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8738514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64E1-F206-AD56-35D5-05BB0D91DD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BEEFCE-B25C-4052-04E8-E8BC6A621D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D09691-1BDA-8D25-A904-718CE0270F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FE1A45-152C-66A9-E730-65EDE1CB80F4}"/>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6" name="Footer Placeholder 5">
            <a:extLst>
              <a:ext uri="{FF2B5EF4-FFF2-40B4-BE49-F238E27FC236}">
                <a16:creationId xmlns:a16="http://schemas.microsoft.com/office/drawing/2014/main" id="{FEDD70D5-C043-8C17-3160-21AC571F7E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07000C-FEB6-F1EF-5DFB-1BAFD54DD0F1}"/>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42931614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5BB48-F943-483B-4C1B-833ACE24B8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1161359-6BBB-E3C7-F2E6-83C5CE97D5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56F98E62-5885-0A12-2877-7E06CC039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5E55BF-9449-91F0-9997-29E682943C02}"/>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6" name="Footer Placeholder 5">
            <a:extLst>
              <a:ext uri="{FF2B5EF4-FFF2-40B4-BE49-F238E27FC236}">
                <a16:creationId xmlns:a16="http://schemas.microsoft.com/office/drawing/2014/main" id="{5956337C-873E-D2AF-337D-EFA0690D03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CEB492-6C8F-BB50-3F38-8B79D10F83F3}"/>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27901775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C2B89-A761-404E-2AF8-B1488F2503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B29520-707E-4CFD-E699-98ED7D281B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4B37C-C8F4-6DA9-E6AE-CDFFDDE2D72C}"/>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5" name="Footer Placeholder 4">
            <a:extLst>
              <a:ext uri="{FF2B5EF4-FFF2-40B4-BE49-F238E27FC236}">
                <a16:creationId xmlns:a16="http://schemas.microsoft.com/office/drawing/2014/main" id="{33E220CA-4CD9-2D1B-131C-0895BE2A2E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09BC1F-4341-B1DA-6980-9136D1EE6429}"/>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181209980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51FC83-E6C1-37F1-498C-6609A33BAF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FEE983-CF64-070D-0932-BDF6492765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BBC53D-D8FB-4642-25F1-DE0DE0316007}"/>
              </a:ext>
            </a:extLst>
          </p:cNvPr>
          <p:cNvSpPr>
            <a:spLocks noGrp="1"/>
          </p:cNvSpPr>
          <p:nvPr>
            <p:ph type="dt" sz="half" idx="10"/>
          </p:nvPr>
        </p:nvSpPr>
        <p:spPr/>
        <p:txBody>
          <a:bodyPr/>
          <a:lstStyle/>
          <a:p>
            <a:fld id="{D2F33161-56AF-4572-ADA3-06B66150B150}" type="datetimeFigureOut">
              <a:rPr lang="en-US" smtClean="0"/>
              <a:t>11/6/2025</a:t>
            </a:fld>
            <a:endParaRPr lang="en-US"/>
          </a:p>
        </p:txBody>
      </p:sp>
      <p:sp>
        <p:nvSpPr>
          <p:cNvPr id="5" name="Footer Placeholder 4">
            <a:extLst>
              <a:ext uri="{FF2B5EF4-FFF2-40B4-BE49-F238E27FC236}">
                <a16:creationId xmlns:a16="http://schemas.microsoft.com/office/drawing/2014/main" id="{47928E81-9B54-BA4F-B2BD-3C54FC8BBA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88CB2D-F3AD-6D16-48AB-FCB38F421933}"/>
              </a:ext>
            </a:extLst>
          </p:cNvPr>
          <p:cNvSpPr>
            <a:spLocks noGrp="1"/>
          </p:cNvSpPr>
          <p:nvPr>
            <p:ph type="sldNum" sz="quarter" idx="12"/>
          </p:nvPr>
        </p:nvSpPr>
        <p:spPr/>
        <p:txBody>
          <a:bodyPr/>
          <a:lstStyle/>
          <a:p>
            <a:fld id="{20EE1B64-8348-49F2-A323-8BE900313399}" type="slidenum">
              <a:rPr lang="en-US" smtClean="0"/>
              <a:t>‹#›</a:t>
            </a:fld>
            <a:endParaRPr lang="en-US"/>
          </a:p>
        </p:txBody>
      </p:sp>
    </p:spTree>
    <p:extLst>
      <p:ext uri="{BB962C8B-B14F-4D97-AF65-F5344CB8AC3E}">
        <p14:creationId xmlns:p14="http://schemas.microsoft.com/office/powerpoint/2010/main" val="155280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57E9C-E1D9-BBF0-278E-ABB1A47905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93DD47-018A-6E6B-6010-8167B993C8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528AE8-1426-4DEF-6F3C-2EABCA08BA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06541D-8BE8-9EED-3E8F-30518321410B}"/>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6" name="Footer Placeholder 5">
            <a:extLst>
              <a:ext uri="{FF2B5EF4-FFF2-40B4-BE49-F238E27FC236}">
                <a16:creationId xmlns:a16="http://schemas.microsoft.com/office/drawing/2014/main" id="{D3D4E17C-3203-4CC9-D8C7-1E49FB6A93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F24737-E056-3E9A-A090-B61B3D55A47B}"/>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2358934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B9A30-3A1B-74A8-4033-D61112FB21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2982FB-C77B-7A44-A010-1D29EA59AD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B36A25-1CA3-A735-F786-A25A9238D0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105184-B9D2-CEB7-AA6C-E1FD7A77F6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DC3D5A-CE81-B2FC-553F-C968382718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EE0DC4-C5F0-948A-27CB-86B69DCFAA81}"/>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8" name="Footer Placeholder 7">
            <a:extLst>
              <a:ext uri="{FF2B5EF4-FFF2-40B4-BE49-F238E27FC236}">
                <a16:creationId xmlns:a16="http://schemas.microsoft.com/office/drawing/2014/main" id="{E5369C41-3F19-8FCC-D87E-5F7E06E91C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53E948-E0AF-767C-FB5B-B8A7AA08D255}"/>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2659449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19C7B-1CF6-0865-EDF2-50AE9B909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11758D-A145-9D25-0F2C-509D40B2648E}"/>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4" name="Footer Placeholder 3">
            <a:extLst>
              <a:ext uri="{FF2B5EF4-FFF2-40B4-BE49-F238E27FC236}">
                <a16:creationId xmlns:a16="http://schemas.microsoft.com/office/drawing/2014/main" id="{E3C71975-C329-5E40-8EF7-D467101542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81FB23-89DD-498F-3344-5712D8D21591}"/>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1173983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91CD09-FC86-50E9-22E6-9346D0550966}"/>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3" name="Footer Placeholder 2">
            <a:extLst>
              <a:ext uri="{FF2B5EF4-FFF2-40B4-BE49-F238E27FC236}">
                <a16:creationId xmlns:a16="http://schemas.microsoft.com/office/drawing/2014/main" id="{03E56220-F7BE-8D67-443B-9ACE1634B6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204435-3A95-0C28-D540-AF459CBB0AB0}"/>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1531370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790F-C0EF-A33F-C2C3-1C1A667388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C0CE48-3D4B-54BE-C268-60D565254D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6AAA97-65C2-F27B-5497-365C00FD05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A60AF3-165B-3801-036C-2340E1D9A94D}"/>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6" name="Footer Placeholder 5">
            <a:extLst>
              <a:ext uri="{FF2B5EF4-FFF2-40B4-BE49-F238E27FC236}">
                <a16:creationId xmlns:a16="http://schemas.microsoft.com/office/drawing/2014/main" id="{62A62DB0-175C-F4F8-228A-772DA387AB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3C767B-950C-C561-BE54-231594A9C877}"/>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1301719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7CB26-7816-BEA2-C786-C65CD45C3F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2A8A34-1BCD-CC4C-577C-C13EEB1032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1AC743-3F6F-01E2-1A37-3C8A825CDF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42DE11-B5F2-EABF-C18B-A8FD8D3B02DF}"/>
              </a:ext>
            </a:extLst>
          </p:cNvPr>
          <p:cNvSpPr>
            <a:spLocks noGrp="1"/>
          </p:cNvSpPr>
          <p:nvPr>
            <p:ph type="dt" sz="half" idx="10"/>
          </p:nvPr>
        </p:nvSpPr>
        <p:spPr/>
        <p:txBody>
          <a:bodyPr/>
          <a:lstStyle/>
          <a:p>
            <a:fld id="{8D4DF482-8432-4DE4-A006-E18257C8F01B}" type="datetimeFigureOut">
              <a:rPr lang="en-US" smtClean="0"/>
              <a:t>11/6/2025</a:t>
            </a:fld>
            <a:endParaRPr lang="en-US"/>
          </a:p>
        </p:txBody>
      </p:sp>
      <p:sp>
        <p:nvSpPr>
          <p:cNvPr id="6" name="Footer Placeholder 5">
            <a:extLst>
              <a:ext uri="{FF2B5EF4-FFF2-40B4-BE49-F238E27FC236}">
                <a16:creationId xmlns:a16="http://schemas.microsoft.com/office/drawing/2014/main" id="{B5DC74BE-8257-BB34-FDD2-43B57F9CF2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E1F417-FC12-00B4-3AB0-60DD481097E7}"/>
              </a:ext>
            </a:extLst>
          </p:cNvPr>
          <p:cNvSpPr>
            <a:spLocks noGrp="1"/>
          </p:cNvSpPr>
          <p:nvPr>
            <p:ph type="sldNum" sz="quarter" idx="12"/>
          </p:nvPr>
        </p:nvSpPr>
        <p:spPr/>
        <p:txBody>
          <a:bodyPr/>
          <a:lstStyle/>
          <a:p>
            <a:fld id="{1436670A-BAEC-4012-9014-777053626C0A}" type="slidenum">
              <a:rPr lang="en-US" smtClean="0"/>
              <a:t>‹#›</a:t>
            </a:fld>
            <a:endParaRPr lang="en-US"/>
          </a:p>
        </p:txBody>
      </p:sp>
    </p:spTree>
    <p:extLst>
      <p:ext uri="{BB962C8B-B14F-4D97-AF65-F5344CB8AC3E}">
        <p14:creationId xmlns:p14="http://schemas.microsoft.com/office/powerpoint/2010/main" val="3689405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8C71E3-3164-D78F-C6F9-9A0DC68D04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6C1D98A-2ED7-3039-AAF8-0C010CA8A8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FE0B02-6A71-F7C5-E339-C23B4D6398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D4DF482-8432-4DE4-A006-E18257C8F01B}" type="datetimeFigureOut">
              <a:rPr lang="en-US" smtClean="0"/>
              <a:t>11/6/2025</a:t>
            </a:fld>
            <a:endParaRPr lang="en-US"/>
          </a:p>
        </p:txBody>
      </p:sp>
      <p:sp>
        <p:nvSpPr>
          <p:cNvPr id="5" name="Footer Placeholder 4">
            <a:extLst>
              <a:ext uri="{FF2B5EF4-FFF2-40B4-BE49-F238E27FC236}">
                <a16:creationId xmlns:a16="http://schemas.microsoft.com/office/drawing/2014/main" id="{0AB74D08-2413-415B-E398-7215866C5A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60E7997-7A9D-C570-DD59-96472BC39F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436670A-BAEC-4012-9014-777053626C0A}" type="slidenum">
              <a:rPr lang="en-US" smtClean="0"/>
              <a:t>‹#›</a:t>
            </a:fld>
            <a:endParaRPr lang="en-US"/>
          </a:p>
        </p:txBody>
      </p:sp>
      <p:pic>
        <p:nvPicPr>
          <p:cNvPr id="8" name="Picture 7" descr="A black background with white text&#10;&#10;AI-generated content may be incorrect.">
            <a:extLst>
              <a:ext uri="{FF2B5EF4-FFF2-40B4-BE49-F238E27FC236}">
                <a16:creationId xmlns:a16="http://schemas.microsoft.com/office/drawing/2014/main" id="{45D5EE6E-BFAB-FE97-5FBA-DA6C267B78F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353214" y="6412991"/>
            <a:ext cx="1655067" cy="445009"/>
          </a:xfrm>
          <a:prstGeom prst="rect">
            <a:avLst/>
          </a:prstGeom>
        </p:spPr>
      </p:pic>
    </p:spTree>
    <p:extLst>
      <p:ext uri="{BB962C8B-B14F-4D97-AF65-F5344CB8AC3E}">
        <p14:creationId xmlns:p14="http://schemas.microsoft.com/office/powerpoint/2010/main" val="3865148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C7DE4B-61E6-41E2-A1BE-571B3A782397}" type="datetimeFigureOut">
              <a:rPr lang="en-US" smtClean="0"/>
              <a:t>11/6/2025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070648-B4FF-4D0B-B04C-A57A13E74C53}" type="slidenum">
              <a:rPr lang="en-US" smtClean="0"/>
              <a:t>‹#›</a:t>
            </a:fld>
            <a:endParaRPr lang="en-US"/>
          </a:p>
        </p:txBody>
      </p:sp>
    </p:spTree>
    <p:extLst>
      <p:ext uri="{BB962C8B-B14F-4D97-AF65-F5344CB8AC3E}">
        <p14:creationId xmlns:p14="http://schemas.microsoft.com/office/powerpoint/2010/main" val="3676071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002060"/>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rgbClr val="002060"/>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rgbClr val="002060"/>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rgbClr val="002060"/>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rgbClr val="00206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D72F88-4D0F-500A-EF4A-3948F551D1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F279D0-07B7-88FC-82B3-2DDEF5780A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A8C2E5-B1ED-86EA-D404-0922652309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F33161-56AF-4572-ADA3-06B66150B150}" type="datetimeFigureOut">
              <a:rPr lang="en-US" smtClean="0"/>
              <a:t>11/6/2025</a:t>
            </a:fld>
            <a:endParaRPr lang="en-US"/>
          </a:p>
        </p:txBody>
      </p:sp>
      <p:sp>
        <p:nvSpPr>
          <p:cNvPr id="5" name="Footer Placeholder 4">
            <a:extLst>
              <a:ext uri="{FF2B5EF4-FFF2-40B4-BE49-F238E27FC236}">
                <a16:creationId xmlns:a16="http://schemas.microsoft.com/office/drawing/2014/main" id="{CF0BD0A9-1EE1-5545-1D07-9AAE5B1849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00865B8-74D0-0C96-A2C3-11D1DCD077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EE1B64-8348-49F2-A323-8BE900313399}" type="slidenum">
              <a:rPr lang="en-US" smtClean="0"/>
              <a:t>‹#›</a:t>
            </a:fld>
            <a:endParaRPr lang="en-US"/>
          </a:p>
        </p:txBody>
      </p:sp>
    </p:spTree>
    <p:extLst>
      <p:ext uri="{BB962C8B-B14F-4D97-AF65-F5344CB8AC3E}">
        <p14:creationId xmlns:p14="http://schemas.microsoft.com/office/powerpoint/2010/main" val="2496671773"/>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AsifConference" TargetMode="External"/><Relationship Id="rId2" Type="http://schemas.openxmlformats.org/officeDocument/2006/relationships/notesSlide" Target="../notesSlides/notesSlide1.xml"/><Relationship Id="rId1" Type="http://schemas.openxmlformats.org/officeDocument/2006/relationships/slideLayout" Target="../slideLayouts/slideLayout2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3.xml"/><Relationship Id="rId6" Type="http://schemas.openxmlformats.org/officeDocument/2006/relationships/image" Target="../media/image9.pn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g"/><Relationship Id="rId4" Type="http://schemas.openxmlformats.org/officeDocument/2006/relationships/image" Target="../media/image7.jpeg"/><Relationship Id="rId9" Type="http://schemas.openxmlformats.org/officeDocument/2006/relationships/image" Target="../media/image1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2B16515-B739-4AAA-B465-9230AD51DE11}"/>
              </a:ext>
            </a:extLst>
          </p:cNvPr>
          <p:cNvSpPr>
            <a:spLocks noGrp="1"/>
          </p:cNvSpPr>
          <p:nvPr>
            <p:ph type="title"/>
          </p:nvPr>
        </p:nvSpPr>
        <p:spPr>
          <a:xfrm>
            <a:off x="572493" y="238539"/>
            <a:ext cx="11018520" cy="1434415"/>
          </a:xfrm>
        </p:spPr>
        <p:txBody>
          <a:bodyPr anchor="b">
            <a:normAutofit/>
          </a:bodyPr>
          <a:lstStyle/>
          <a:p>
            <a:r>
              <a:rPr lang="en-US" sz="4600"/>
              <a:t>Download all my presentations and video recordings</a:t>
            </a: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69F5A59-F5AB-4B45-BFAC-23A1E4743F7D}"/>
              </a:ext>
            </a:extLst>
          </p:cNvPr>
          <p:cNvSpPr>
            <a:spLocks noGrp="1"/>
          </p:cNvSpPr>
          <p:nvPr>
            <p:ph idx="1"/>
          </p:nvPr>
        </p:nvSpPr>
        <p:spPr>
          <a:xfrm>
            <a:off x="572493" y="2071316"/>
            <a:ext cx="6713552" cy="4119172"/>
          </a:xfrm>
        </p:spPr>
        <p:txBody>
          <a:bodyPr anchor="t">
            <a:normAutofit/>
          </a:bodyPr>
          <a:lstStyle/>
          <a:p>
            <a:pPr marL="0" indent="0">
              <a:buNone/>
            </a:pPr>
            <a:r>
              <a:rPr lang="en-US" sz="2000" dirty="0">
                <a:hlinkClick r:id="rId3">
                  <a:extLst>
                    <a:ext uri="{A12FA001-AC4F-418D-AE19-62706E023703}">
                      <ahyp:hlinkClr xmlns:ahyp="http://schemas.microsoft.com/office/drawing/2018/hyperlinkcolor" val="tx"/>
                    </a:ext>
                  </a:extLst>
                </a:hlinkClick>
              </a:rPr>
              <a:t>http://bit.ly/AsifConference</a:t>
            </a:r>
            <a:endParaRPr lang="x-none" sz="2000" dirty="0"/>
          </a:p>
          <a:p>
            <a:endParaRPr lang="en-US" sz="2000" dirty="0"/>
          </a:p>
          <a:p>
            <a:pPr marL="0" indent="0">
              <a:buNone/>
            </a:pPr>
            <a:r>
              <a:rPr lang="en-US" sz="2000" dirty="0"/>
              <a:t>Presentations on:</a:t>
            </a:r>
          </a:p>
          <a:p>
            <a:r>
              <a:rPr lang="en-US" sz="2000" dirty="0"/>
              <a:t>Organizational Change Management </a:t>
            </a:r>
          </a:p>
          <a:p>
            <a:r>
              <a:rPr lang="en-US" sz="2000" dirty="0"/>
              <a:t>Increase user adoption while decreasing support tickets</a:t>
            </a:r>
          </a:p>
          <a:p>
            <a:r>
              <a:rPr lang="en-US" sz="2000" dirty="0"/>
              <a:t>Learning in the flow of work </a:t>
            </a:r>
          </a:p>
          <a:p>
            <a:r>
              <a:rPr lang="en-US" sz="2000" dirty="0"/>
              <a:t>Blended learning</a:t>
            </a:r>
          </a:p>
          <a:p>
            <a:r>
              <a:rPr lang="en-US" sz="2000" dirty="0"/>
              <a:t>Microsoft Clarity</a:t>
            </a:r>
          </a:p>
          <a:p>
            <a:r>
              <a:rPr lang="en-US" sz="2000" dirty="0"/>
              <a:t>Microsoft Learning Pathways &amp; Viva Learning</a:t>
            </a:r>
          </a:p>
          <a:p>
            <a:r>
              <a:rPr lang="en-US" sz="2000" dirty="0"/>
              <a:t>And more…</a:t>
            </a:r>
          </a:p>
          <a:p>
            <a:endParaRPr lang="en-US" sz="2000" dirty="0"/>
          </a:p>
          <a:p>
            <a:endParaRPr lang="en-US" sz="2000" dirty="0"/>
          </a:p>
          <a:p>
            <a:endParaRPr lang="en-US" sz="2000" dirty="0"/>
          </a:p>
        </p:txBody>
      </p:sp>
      <p:pic>
        <p:nvPicPr>
          <p:cNvPr id="4" name="Picture 3">
            <a:extLst>
              <a:ext uri="{FF2B5EF4-FFF2-40B4-BE49-F238E27FC236}">
                <a16:creationId xmlns:a16="http://schemas.microsoft.com/office/drawing/2014/main" id="{1DCE619A-F6D5-FF3F-8B89-EC5448A67655}"/>
              </a:ext>
            </a:extLst>
          </p:cNvPr>
          <p:cNvPicPr>
            <a:picLocks noChangeAspect="1"/>
          </p:cNvPicPr>
          <p:nvPr/>
        </p:nvPicPr>
        <p:blipFill rotWithShape="1">
          <a:blip r:embed="rId4"/>
          <a:srcRect l="288" r="2178" b="-2"/>
          <a:stretch/>
        </p:blipFill>
        <p:spPr>
          <a:xfrm>
            <a:off x="7675658" y="2093976"/>
            <a:ext cx="3941064" cy="4096512"/>
          </a:xfrm>
          <a:prstGeom prst="rect">
            <a:avLst/>
          </a:prstGeom>
        </p:spPr>
      </p:pic>
    </p:spTree>
    <p:extLst>
      <p:ext uri="{BB962C8B-B14F-4D97-AF65-F5344CB8AC3E}">
        <p14:creationId xmlns:p14="http://schemas.microsoft.com/office/powerpoint/2010/main" val="3466055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500"/>
                                        <p:tgtEl>
                                          <p:spTgt spid="3">
                                            <p:txEl>
                                              <p:pRg st="8" end="8"/>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fade">
                                      <p:cBhvr>
                                        <p:cTn id="3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F3D99-37B9-4AAB-D74E-7A073C728873}"/>
              </a:ext>
            </a:extLst>
          </p:cNvPr>
          <p:cNvSpPr>
            <a:spLocks noGrp="1"/>
          </p:cNvSpPr>
          <p:nvPr>
            <p:ph type="title"/>
          </p:nvPr>
        </p:nvSpPr>
        <p:spPr>
          <a:xfrm>
            <a:off x="838200" y="365125"/>
            <a:ext cx="10515600" cy="1325563"/>
          </a:xfrm>
        </p:spPr>
        <p:txBody>
          <a:bodyPr anchor="ctr">
            <a:normAutofit/>
          </a:bodyPr>
          <a:lstStyle/>
          <a:p>
            <a:r>
              <a:rPr lang="en-US" dirty="0"/>
              <a:t>The Copilot Advantage - Examples</a:t>
            </a:r>
          </a:p>
        </p:txBody>
      </p:sp>
      <p:graphicFrame>
        <p:nvGraphicFramePr>
          <p:cNvPr id="7" name="Content Placeholder 2">
            <a:extLst>
              <a:ext uri="{FF2B5EF4-FFF2-40B4-BE49-F238E27FC236}">
                <a16:creationId xmlns:a16="http://schemas.microsoft.com/office/drawing/2014/main" id="{7EB18BF7-E4AF-0DB4-5C4C-E1743FD7FCEC}"/>
              </a:ext>
            </a:extLst>
          </p:cNvPr>
          <p:cNvGraphicFramePr>
            <a:graphicFrameLocks noGrp="1"/>
          </p:cNvGraphicFramePr>
          <p:nvPr>
            <p:ph idx="1"/>
            <p:extLst>
              <p:ext uri="{D42A27DB-BD31-4B8C-83A1-F6EECF244321}">
                <p14:modId xmlns:p14="http://schemas.microsoft.com/office/powerpoint/2010/main" val="289031430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9E6E2234-06B4-ADD2-4543-099D259093D4}"/>
              </a:ext>
            </a:extLst>
          </p:cNvPr>
          <p:cNvSpPr txBox="1"/>
          <p:nvPr/>
        </p:nvSpPr>
        <p:spPr>
          <a:xfrm>
            <a:off x="2591344" y="6176963"/>
            <a:ext cx="7009311" cy="369332"/>
          </a:xfrm>
          <a:prstGeom prst="rect">
            <a:avLst/>
          </a:prstGeom>
          <a:noFill/>
        </p:spPr>
        <p:txBody>
          <a:bodyPr wrap="square">
            <a:spAutoFit/>
          </a:bodyPr>
          <a:lstStyle/>
          <a:p>
            <a:pPr marL="0" indent="0">
              <a:buNone/>
            </a:pPr>
            <a:r>
              <a:rPr lang="en-US" dirty="0">
                <a:solidFill>
                  <a:srgbClr val="002060"/>
                </a:solidFill>
              </a:rPr>
              <a:t>Only possible when users understand how to use Copilot in context.</a:t>
            </a:r>
          </a:p>
        </p:txBody>
      </p:sp>
    </p:spTree>
    <p:extLst>
      <p:ext uri="{BB962C8B-B14F-4D97-AF65-F5344CB8AC3E}">
        <p14:creationId xmlns:p14="http://schemas.microsoft.com/office/powerpoint/2010/main" val="1788615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graphicEl>
                                              <a:dgm id="{6731DDF3-5F69-4008-97A6-E6D395193289}"/>
                                            </p:graphicEl>
                                          </p:spTgt>
                                        </p:tgtEl>
                                        <p:attrNameLst>
                                          <p:attrName>style.visibility</p:attrName>
                                        </p:attrNameLst>
                                      </p:cBhvr>
                                      <p:to>
                                        <p:strVal val="visible"/>
                                      </p:to>
                                    </p:set>
                                    <p:animEffect transition="in" filter="fade">
                                      <p:cBhvr>
                                        <p:cTn id="7" dur="500"/>
                                        <p:tgtEl>
                                          <p:spTgt spid="7">
                                            <p:graphicEl>
                                              <a:dgm id="{6731DDF3-5F69-4008-97A6-E6D395193289}"/>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graphicEl>
                                              <a:dgm id="{E7CFEDE9-BB24-440A-B117-5AAB9BBB0ACA}"/>
                                            </p:graphicEl>
                                          </p:spTgt>
                                        </p:tgtEl>
                                        <p:attrNameLst>
                                          <p:attrName>style.visibility</p:attrName>
                                        </p:attrNameLst>
                                      </p:cBhvr>
                                      <p:to>
                                        <p:strVal val="visible"/>
                                      </p:to>
                                    </p:set>
                                    <p:animEffect transition="in" filter="fade">
                                      <p:cBhvr>
                                        <p:cTn id="10" dur="500"/>
                                        <p:tgtEl>
                                          <p:spTgt spid="7">
                                            <p:graphicEl>
                                              <a:dgm id="{E7CFEDE9-BB24-440A-B117-5AAB9BBB0ACA}"/>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graphicEl>
                                              <a:dgm id="{E437ED30-CFB3-4FA0-9657-2C8B29F88895}"/>
                                            </p:graphicEl>
                                          </p:spTgt>
                                        </p:tgtEl>
                                        <p:attrNameLst>
                                          <p:attrName>style.visibility</p:attrName>
                                        </p:attrNameLst>
                                      </p:cBhvr>
                                      <p:to>
                                        <p:strVal val="visible"/>
                                      </p:to>
                                    </p:set>
                                    <p:animEffect transition="in" filter="fade">
                                      <p:cBhvr>
                                        <p:cTn id="13" dur="500"/>
                                        <p:tgtEl>
                                          <p:spTgt spid="7">
                                            <p:graphicEl>
                                              <a:dgm id="{E437ED30-CFB3-4FA0-9657-2C8B29F88895}"/>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
                                            <p:graphicEl>
                                              <a:dgm id="{8ADAB7DD-FC07-4989-9054-75A78525B1EE}"/>
                                            </p:graphicEl>
                                          </p:spTgt>
                                        </p:tgtEl>
                                        <p:attrNameLst>
                                          <p:attrName>style.visibility</p:attrName>
                                        </p:attrNameLst>
                                      </p:cBhvr>
                                      <p:to>
                                        <p:strVal val="visible"/>
                                      </p:to>
                                    </p:set>
                                    <p:animEffect transition="in" filter="fade">
                                      <p:cBhvr>
                                        <p:cTn id="18" dur="500"/>
                                        <p:tgtEl>
                                          <p:spTgt spid="7">
                                            <p:graphicEl>
                                              <a:dgm id="{8ADAB7DD-FC07-4989-9054-75A78525B1EE}"/>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graphicEl>
                                              <a:dgm id="{D5C23344-1F8C-490E-BEF1-E2EBB37F2428}"/>
                                            </p:graphicEl>
                                          </p:spTgt>
                                        </p:tgtEl>
                                        <p:attrNameLst>
                                          <p:attrName>style.visibility</p:attrName>
                                        </p:attrNameLst>
                                      </p:cBhvr>
                                      <p:to>
                                        <p:strVal val="visible"/>
                                      </p:to>
                                    </p:set>
                                    <p:animEffect transition="in" filter="fade">
                                      <p:cBhvr>
                                        <p:cTn id="21" dur="500"/>
                                        <p:tgtEl>
                                          <p:spTgt spid="7">
                                            <p:graphicEl>
                                              <a:dgm id="{D5C23344-1F8C-490E-BEF1-E2EBB37F2428}"/>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7">
                                            <p:graphicEl>
                                              <a:dgm id="{05513AB5-F084-461D-BD93-1B12268F65A9}"/>
                                            </p:graphicEl>
                                          </p:spTgt>
                                        </p:tgtEl>
                                        <p:attrNameLst>
                                          <p:attrName>style.visibility</p:attrName>
                                        </p:attrNameLst>
                                      </p:cBhvr>
                                      <p:to>
                                        <p:strVal val="visible"/>
                                      </p:to>
                                    </p:set>
                                    <p:animEffect transition="in" filter="fade">
                                      <p:cBhvr>
                                        <p:cTn id="24" dur="500"/>
                                        <p:tgtEl>
                                          <p:spTgt spid="7">
                                            <p:graphicEl>
                                              <a:dgm id="{05513AB5-F084-461D-BD93-1B12268F65A9}"/>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7">
                                            <p:graphicEl>
                                              <a:dgm id="{EB095D27-6BCB-4ADB-B630-3BB196A0671E}"/>
                                            </p:graphicEl>
                                          </p:spTgt>
                                        </p:tgtEl>
                                        <p:attrNameLst>
                                          <p:attrName>style.visibility</p:attrName>
                                        </p:attrNameLst>
                                      </p:cBhvr>
                                      <p:to>
                                        <p:strVal val="visible"/>
                                      </p:to>
                                    </p:set>
                                    <p:animEffect transition="in" filter="fade">
                                      <p:cBhvr>
                                        <p:cTn id="29" dur="500"/>
                                        <p:tgtEl>
                                          <p:spTgt spid="7">
                                            <p:graphicEl>
                                              <a:dgm id="{EB095D27-6BCB-4ADB-B630-3BB196A0671E}"/>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7">
                                            <p:graphicEl>
                                              <a:dgm id="{D7EA0A97-4B72-4FEE-B0E2-A1C5FCD45520}"/>
                                            </p:graphicEl>
                                          </p:spTgt>
                                        </p:tgtEl>
                                        <p:attrNameLst>
                                          <p:attrName>style.visibility</p:attrName>
                                        </p:attrNameLst>
                                      </p:cBhvr>
                                      <p:to>
                                        <p:strVal val="visible"/>
                                      </p:to>
                                    </p:set>
                                    <p:animEffect transition="in" filter="fade">
                                      <p:cBhvr>
                                        <p:cTn id="32" dur="500"/>
                                        <p:tgtEl>
                                          <p:spTgt spid="7">
                                            <p:graphicEl>
                                              <a:dgm id="{D7EA0A97-4B72-4FEE-B0E2-A1C5FCD45520}"/>
                                            </p:graphic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7">
                                            <p:graphicEl>
                                              <a:dgm id="{E7116E6E-566A-4DE3-A683-1D9A39F515B0}"/>
                                            </p:graphicEl>
                                          </p:spTgt>
                                        </p:tgtEl>
                                        <p:attrNameLst>
                                          <p:attrName>style.visibility</p:attrName>
                                        </p:attrNameLst>
                                      </p:cBhvr>
                                      <p:to>
                                        <p:strVal val="visible"/>
                                      </p:to>
                                    </p:set>
                                    <p:animEffect transition="in" filter="fade">
                                      <p:cBhvr>
                                        <p:cTn id="35" dur="500"/>
                                        <p:tgtEl>
                                          <p:spTgt spid="7">
                                            <p:graphicEl>
                                              <a:dgm id="{E7116E6E-566A-4DE3-A683-1D9A39F515B0}"/>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7">
                                            <p:graphicEl>
                                              <a:dgm id="{6D215F22-9F05-4B6C-A697-40655092C9EB}"/>
                                            </p:graphicEl>
                                          </p:spTgt>
                                        </p:tgtEl>
                                        <p:attrNameLst>
                                          <p:attrName>style.visibility</p:attrName>
                                        </p:attrNameLst>
                                      </p:cBhvr>
                                      <p:to>
                                        <p:strVal val="visible"/>
                                      </p:to>
                                    </p:set>
                                    <p:animEffect transition="in" filter="fade">
                                      <p:cBhvr>
                                        <p:cTn id="40" dur="500"/>
                                        <p:tgtEl>
                                          <p:spTgt spid="7">
                                            <p:graphicEl>
                                              <a:dgm id="{6D215F22-9F05-4B6C-A697-40655092C9EB}"/>
                                            </p:graphic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7">
                                            <p:graphicEl>
                                              <a:dgm id="{F41636BE-C85B-4AA6-854A-C9ABB6780CEB}"/>
                                            </p:graphicEl>
                                          </p:spTgt>
                                        </p:tgtEl>
                                        <p:attrNameLst>
                                          <p:attrName>style.visibility</p:attrName>
                                        </p:attrNameLst>
                                      </p:cBhvr>
                                      <p:to>
                                        <p:strVal val="visible"/>
                                      </p:to>
                                    </p:set>
                                    <p:animEffect transition="in" filter="fade">
                                      <p:cBhvr>
                                        <p:cTn id="43" dur="500"/>
                                        <p:tgtEl>
                                          <p:spTgt spid="7">
                                            <p:graphicEl>
                                              <a:dgm id="{F41636BE-C85B-4AA6-854A-C9ABB6780CEB}"/>
                                            </p:graphic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7">
                                            <p:graphicEl>
                                              <a:dgm id="{74D1FF82-9688-4ECB-826A-F81F8370E2AC}"/>
                                            </p:graphicEl>
                                          </p:spTgt>
                                        </p:tgtEl>
                                        <p:attrNameLst>
                                          <p:attrName>style.visibility</p:attrName>
                                        </p:attrNameLst>
                                      </p:cBhvr>
                                      <p:to>
                                        <p:strVal val="visible"/>
                                      </p:to>
                                    </p:set>
                                    <p:animEffect transition="in" filter="fade">
                                      <p:cBhvr>
                                        <p:cTn id="46" dur="500"/>
                                        <p:tgtEl>
                                          <p:spTgt spid="7">
                                            <p:graphicEl>
                                              <a:dgm id="{74D1FF82-9688-4ECB-826A-F81F8370E2AC}"/>
                                            </p:graphic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fade">
                                      <p:cBhvr>
                                        <p:cTn id="5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113EE4-3373-ED4C-3CFD-68041F66296F}"/>
              </a:ext>
            </a:extLst>
          </p:cNvPr>
          <p:cNvSpPr>
            <a:spLocks noGrp="1"/>
          </p:cNvSpPr>
          <p:nvPr>
            <p:ph type="title"/>
          </p:nvPr>
        </p:nvSpPr>
        <p:spPr/>
        <p:txBody>
          <a:bodyPr/>
          <a:lstStyle/>
          <a:p>
            <a:r>
              <a:rPr lang="en-US" dirty="0"/>
              <a:t>Prompt Patterns – How to Talk to Copilot</a:t>
            </a:r>
          </a:p>
        </p:txBody>
      </p:sp>
      <p:sp>
        <p:nvSpPr>
          <p:cNvPr id="5" name="Text Placeholder 4">
            <a:extLst>
              <a:ext uri="{FF2B5EF4-FFF2-40B4-BE49-F238E27FC236}">
                <a16:creationId xmlns:a16="http://schemas.microsoft.com/office/drawing/2014/main" id="{404FCD47-FCF8-BCBC-B1C3-EF5CC91E58DC}"/>
              </a:ext>
            </a:extLst>
          </p:cNvPr>
          <p:cNvSpPr>
            <a:spLocks noGrp="1"/>
          </p:cNvSpPr>
          <p:nvPr>
            <p:ph type="body" idx="1"/>
          </p:nvPr>
        </p:nvSpPr>
        <p:spPr/>
        <p:txBody>
          <a:bodyPr/>
          <a:lstStyle/>
          <a:p>
            <a:r>
              <a:rPr lang="en-US" dirty="0"/>
              <a:t>Bad Prompt (Vague)</a:t>
            </a:r>
          </a:p>
        </p:txBody>
      </p:sp>
      <p:sp>
        <p:nvSpPr>
          <p:cNvPr id="6" name="Content Placeholder 5">
            <a:extLst>
              <a:ext uri="{FF2B5EF4-FFF2-40B4-BE49-F238E27FC236}">
                <a16:creationId xmlns:a16="http://schemas.microsoft.com/office/drawing/2014/main" id="{2D96F3B7-FF41-8B7B-0BCA-235A47A93848}"/>
              </a:ext>
            </a:extLst>
          </p:cNvPr>
          <p:cNvSpPr>
            <a:spLocks noGrp="1"/>
          </p:cNvSpPr>
          <p:nvPr>
            <p:ph sz="half" idx="2"/>
          </p:nvPr>
        </p:nvSpPr>
        <p:spPr>
          <a:xfrm>
            <a:off x="839788" y="2650752"/>
            <a:ext cx="5157787" cy="3225147"/>
          </a:xfrm>
        </p:spPr>
        <p:txBody>
          <a:bodyPr vert="horz" lIns="91440" tIns="45720" rIns="91440" bIns="45720" rtlCol="0" anchor="t">
            <a:normAutofit/>
          </a:bodyPr>
          <a:lstStyle/>
          <a:p>
            <a:pPr>
              <a:lnSpc>
                <a:spcPct val="70000"/>
              </a:lnSpc>
            </a:pPr>
            <a:r>
              <a:rPr lang="en-US" sz="2000" dirty="0"/>
              <a:t>“Summarize this report”</a:t>
            </a:r>
          </a:p>
          <a:p>
            <a:pPr>
              <a:lnSpc>
                <a:spcPct val="70000"/>
              </a:lnSpc>
            </a:pPr>
            <a:endParaRPr lang="en-US" sz="2000" dirty="0"/>
          </a:p>
          <a:p>
            <a:pPr>
              <a:lnSpc>
                <a:spcPct val="70000"/>
              </a:lnSpc>
            </a:pPr>
            <a:r>
              <a:rPr lang="en-US" sz="2000" dirty="0"/>
              <a:t>“Make me a sales email”</a:t>
            </a:r>
          </a:p>
          <a:p>
            <a:pPr>
              <a:lnSpc>
                <a:spcPct val="70000"/>
              </a:lnSpc>
            </a:pPr>
            <a:endParaRPr lang="en-US" sz="2000" dirty="0"/>
          </a:p>
          <a:p>
            <a:pPr>
              <a:lnSpc>
                <a:spcPct val="70000"/>
              </a:lnSpc>
            </a:pPr>
            <a:r>
              <a:rPr lang="en-US" sz="2000" dirty="0"/>
              <a:t>“Create a budget”</a:t>
            </a:r>
          </a:p>
        </p:txBody>
      </p:sp>
      <p:sp>
        <p:nvSpPr>
          <p:cNvPr id="7" name="Text Placeholder 6">
            <a:extLst>
              <a:ext uri="{FF2B5EF4-FFF2-40B4-BE49-F238E27FC236}">
                <a16:creationId xmlns:a16="http://schemas.microsoft.com/office/drawing/2014/main" id="{2C966F33-87C5-57AE-5573-D307AC51712B}"/>
              </a:ext>
            </a:extLst>
          </p:cNvPr>
          <p:cNvSpPr>
            <a:spLocks noGrp="1"/>
          </p:cNvSpPr>
          <p:nvPr>
            <p:ph type="body" sz="quarter" idx="3"/>
          </p:nvPr>
        </p:nvSpPr>
        <p:spPr>
          <a:xfrm>
            <a:off x="4737848" y="1681163"/>
            <a:ext cx="6617540" cy="823912"/>
          </a:xfrm>
        </p:spPr>
        <p:txBody>
          <a:bodyPr/>
          <a:lstStyle/>
          <a:p>
            <a:r>
              <a:rPr lang="en-US" dirty="0"/>
              <a:t>Better Prompt (Clear &amp; Structured)</a:t>
            </a:r>
          </a:p>
        </p:txBody>
      </p:sp>
      <p:sp>
        <p:nvSpPr>
          <p:cNvPr id="8" name="Content Placeholder 7">
            <a:extLst>
              <a:ext uri="{FF2B5EF4-FFF2-40B4-BE49-F238E27FC236}">
                <a16:creationId xmlns:a16="http://schemas.microsoft.com/office/drawing/2014/main" id="{911B75DD-2335-40A4-872F-BE838A1AB8A5}"/>
              </a:ext>
            </a:extLst>
          </p:cNvPr>
          <p:cNvSpPr>
            <a:spLocks noGrp="1"/>
          </p:cNvSpPr>
          <p:nvPr>
            <p:ph sz="quarter" idx="4"/>
          </p:nvPr>
        </p:nvSpPr>
        <p:spPr>
          <a:xfrm>
            <a:off x="4737848" y="2650752"/>
            <a:ext cx="6617540" cy="3225147"/>
          </a:xfrm>
        </p:spPr>
        <p:txBody>
          <a:bodyPr vert="horz" lIns="91440" tIns="45720" rIns="91440" bIns="45720" rtlCol="0" anchor="t">
            <a:normAutofit/>
          </a:bodyPr>
          <a:lstStyle/>
          <a:p>
            <a:pPr>
              <a:lnSpc>
                <a:spcPct val="70000"/>
              </a:lnSpc>
            </a:pPr>
            <a:r>
              <a:rPr lang="en-US" sz="2000" dirty="0"/>
              <a:t>“Summarize this report in 3 bullet points highlighting risks for executives”</a:t>
            </a:r>
          </a:p>
          <a:p>
            <a:pPr>
              <a:lnSpc>
                <a:spcPct val="70000"/>
              </a:lnSpc>
            </a:pPr>
            <a:r>
              <a:rPr lang="en-US" sz="2000" dirty="0"/>
              <a:t>“Draft a sales email for a healthcare CIO about our security solution, using a friendly but professional tone”</a:t>
            </a:r>
          </a:p>
          <a:p>
            <a:pPr>
              <a:lnSpc>
                <a:spcPct val="70000"/>
              </a:lnSpc>
            </a:pPr>
            <a:r>
              <a:rPr lang="en-US" sz="2000" dirty="0"/>
              <a:t>“Create a budget forecast table for Q4 with revenue, expenses, and variance vs. Q3”</a:t>
            </a:r>
          </a:p>
        </p:txBody>
      </p:sp>
      <p:sp>
        <p:nvSpPr>
          <p:cNvPr id="10" name="TextBox 9">
            <a:extLst>
              <a:ext uri="{FF2B5EF4-FFF2-40B4-BE49-F238E27FC236}">
                <a16:creationId xmlns:a16="http://schemas.microsoft.com/office/drawing/2014/main" id="{BEF30DFB-DD69-F14D-A606-FA76281E6CB3}"/>
              </a:ext>
            </a:extLst>
          </p:cNvPr>
          <p:cNvSpPr txBox="1"/>
          <p:nvPr/>
        </p:nvSpPr>
        <p:spPr>
          <a:xfrm>
            <a:off x="3046875" y="6169709"/>
            <a:ext cx="6250650" cy="646331"/>
          </a:xfrm>
          <a:prstGeom prst="rect">
            <a:avLst/>
          </a:prstGeom>
          <a:noFill/>
        </p:spPr>
        <p:txBody>
          <a:bodyPr wrap="square" rtlCol="0">
            <a:spAutoFit/>
          </a:bodyPr>
          <a:lstStyle/>
          <a:p>
            <a:r>
              <a:rPr lang="en-US" dirty="0">
                <a:solidFill>
                  <a:srgbClr val="002060"/>
                </a:solidFill>
              </a:rPr>
              <a:t>Great results come from great prompts. </a:t>
            </a:r>
          </a:p>
          <a:p>
            <a:r>
              <a:rPr lang="en-US" dirty="0">
                <a:solidFill>
                  <a:srgbClr val="002060"/>
                </a:solidFill>
              </a:rPr>
              <a:t>Sharing “killer prompts” across teams accelerates adoption.</a:t>
            </a:r>
          </a:p>
        </p:txBody>
      </p:sp>
    </p:spTree>
    <p:extLst>
      <p:ext uri="{BB962C8B-B14F-4D97-AF65-F5344CB8AC3E}">
        <p14:creationId xmlns:p14="http://schemas.microsoft.com/office/powerpoint/2010/main" val="2658086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fade">
                                      <p:cBhvr>
                                        <p:cTn id="22" dur="500"/>
                                        <p:tgtEl>
                                          <p:spTgt spid="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Effect transition="in" filter="fade">
                                      <p:cBhvr>
                                        <p:cTn id="27" dur="500"/>
                                        <p:tgtEl>
                                          <p:spTgt spid="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fade">
                                      <p:cBhvr>
                                        <p:cTn id="32" dur="500"/>
                                        <p:tgtEl>
                                          <p:spTgt spid="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xEl>
                                              <p:pRg st="1" end="1"/>
                                            </p:txEl>
                                          </p:spTgt>
                                        </p:tgtEl>
                                        <p:attrNameLst>
                                          <p:attrName>style.visibility</p:attrName>
                                        </p:attrNameLst>
                                      </p:cBhvr>
                                      <p:to>
                                        <p:strVal val="visible"/>
                                      </p:to>
                                    </p:set>
                                    <p:animEffect transition="in" filter="fade">
                                      <p:cBhvr>
                                        <p:cTn id="37" dur="500"/>
                                        <p:tgtEl>
                                          <p:spTgt spid="8">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xEl>
                                              <p:pRg st="2" end="2"/>
                                            </p:txEl>
                                          </p:spTgt>
                                        </p:tgtEl>
                                        <p:attrNameLst>
                                          <p:attrName>style.visibility</p:attrName>
                                        </p:attrNameLst>
                                      </p:cBhvr>
                                      <p:to>
                                        <p:strVal val="visible"/>
                                      </p:to>
                                    </p:set>
                                    <p:animEffect transition="in" filter="fade">
                                      <p:cBhvr>
                                        <p:cTn id="42" dur="500"/>
                                        <p:tgtEl>
                                          <p:spTgt spid="8">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build="p"/>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48A4509-DB0A-B5C9-9EEF-7F872F53C0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C25DA0-ACB5-9411-0AAE-D97D9A0FBDBA}"/>
              </a:ext>
            </a:extLst>
          </p:cNvPr>
          <p:cNvSpPr>
            <a:spLocks noGrp="1"/>
          </p:cNvSpPr>
          <p:nvPr>
            <p:ph type="title"/>
          </p:nvPr>
        </p:nvSpPr>
        <p:spPr>
          <a:xfrm>
            <a:off x="1045028" y="18256"/>
            <a:ext cx="10515600" cy="536916"/>
          </a:xfrm>
        </p:spPr>
        <p:txBody>
          <a:bodyPr>
            <a:normAutofit/>
          </a:bodyPr>
          <a:lstStyle/>
          <a:p>
            <a:pPr algn="ctr"/>
            <a:r>
              <a:rPr lang="en-US" sz="3200" dirty="0"/>
              <a:t>Prompts to use inside Dynamics 365 Sales</a:t>
            </a:r>
          </a:p>
        </p:txBody>
      </p:sp>
      <p:sp>
        <p:nvSpPr>
          <p:cNvPr id="3" name="Content Placeholder 2">
            <a:extLst>
              <a:ext uri="{FF2B5EF4-FFF2-40B4-BE49-F238E27FC236}">
                <a16:creationId xmlns:a16="http://schemas.microsoft.com/office/drawing/2014/main" id="{52AA2BF9-07BB-7008-D5FA-395C29147CFE}"/>
              </a:ext>
            </a:extLst>
          </p:cNvPr>
          <p:cNvSpPr>
            <a:spLocks noGrp="1"/>
          </p:cNvSpPr>
          <p:nvPr>
            <p:ph idx="1"/>
          </p:nvPr>
        </p:nvSpPr>
        <p:spPr>
          <a:xfrm>
            <a:off x="375862" y="716016"/>
            <a:ext cx="11634627" cy="6123728"/>
          </a:xfrm>
        </p:spPr>
        <p:txBody>
          <a:bodyPr>
            <a:normAutofit fontScale="62500" lnSpcReduction="20000"/>
          </a:bodyPr>
          <a:lstStyle/>
          <a:p>
            <a:pPr marL="0" indent="0">
              <a:buNone/>
            </a:pPr>
            <a:r>
              <a:rPr lang="en-US" b="1" dirty="0"/>
              <a:t>1. Pipeline &amp; Forecasting</a:t>
            </a:r>
          </a:p>
          <a:p>
            <a:r>
              <a:rPr lang="en-US" i="1" dirty="0"/>
              <a:t>“Summarize my pipeline for Q4 by stage, deal size, and probability. Highlight any deals at risk.”</a:t>
            </a:r>
            <a:endParaRPr lang="en-US" dirty="0"/>
          </a:p>
          <a:p>
            <a:r>
              <a:rPr lang="en-US" i="1" dirty="0"/>
              <a:t>“Generate a forecast for this month based on my current opportunities, weighted by probability.”</a:t>
            </a:r>
            <a:endParaRPr lang="en-US" dirty="0"/>
          </a:p>
          <a:p>
            <a:r>
              <a:rPr lang="en-US" i="1" dirty="0"/>
              <a:t>“Which opportunities are most likely to slip this quarter and why?”</a:t>
            </a:r>
            <a:endParaRPr lang="en-US" dirty="0"/>
          </a:p>
          <a:p>
            <a:pPr marL="0" indent="0">
              <a:buNone/>
            </a:pPr>
            <a:r>
              <a:rPr lang="en-US" b="1" dirty="0"/>
              <a:t>2. Opportunity Deep Dives</a:t>
            </a:r>
          </a:p>
          <a:p>
            <a:r>
              <a:rPr lang="en-US" i="1" dirty="0"/>
              <a:t>“Summarize the top 3 opportunities closing this month. Include account background, decision makers, last activity, and next step.”</a:t>
            </a:r>
            <a:endParaRPr lang="en-US" dirty="0"/>
          </a:p>
          <a:p>
            <a:r>
              <a:rPr lang="en-US" i="1" dirty="0"/>
              <a:t>“Identify what tasks or follow-ups are overdue for my opportunities above $100k.”</a:t>
            </a:r>
            <a:endParaRPr lang="en-US" dirty="0"/>
          </a:p>
          <a:p>
            <a:pPr marL="0" indent="0">
              <a:buNone/>
            </a:pPr>
            <a:r>
              <a:rPr lang="en-US" b="1" dirty="0"/>
              <a:t>3. Account Research &amp; Preparation</a:t>
            </a:r>
          </a:p>
          <a:p>
            <a:r>
              <a:rPr lang="en-US" i="1" dirty="0"/>
              <a:t>“Give me a one-page summary of [Account Name]: industry, key contacts, open opportunities, and recent activity.”</a:t>
            </a:r>
            <a:endParaRPr lang="en-US" dirty="0"/>
          </a:p>
          <a:p>
            <a:r>
              <a:rPr lang="en-US" i="1" dirty="0"/>
              <a:t>“What are the last 5 interactions with [Contact Name] and what’s the best follow-up action?”</a:t>
            </a:r>
            <a:endParaRPr lang="en-US" dirty="0"/>
          </a:p>
          <a:p>
            <a:pPr marL="0" indent="0">
              <a:buNone/>
            </a:pPr>
            <a:r>
              <a:rPr lang="en-US" b="1" dirty="0"/>
              <a:t>4. Meeting &amp; Email Prep</a:t>
            </a:r>
          </a:p>
          <a:p>
            <a:r>
              <a:rPr lang="en-US" i="1" dirty="0"/>
              <a:t>“Prepare talking points for my meeting with [Account Name] tomorrow based on recent activity and opportunity notes.”</a:t>
            </a:r>
            <a:endParaRPr lang="en-US" dirty="0"/>
          </a:p>
          <a:p>
            <a:r>
              <a:rPr lang="en-US" i="1" dirty="0"/>
              <a:t>“Draft a personalized follow-up email for [Contact Name] after our call, mentioning the open opportunity and next step.”</a:t>
            </a:r>
            <a:endParaRPr lang="en-US" dirty="0"/>
          </a:p>
          <a:p>
            <a:pPr marL="0" indent="0">
              <a:buNone/>
            </a:pPr>
            <a:r>
              <a:rPr lang="en-US" b="1" dirty="0"/>
              <a:t>5. Productivity &amp; Insights</a:t>
            </a:r>
          </a:p>
          <a:p>
            <a:r>
              <a:rPr lang="en-US" i="1" dirty="0"/>
              <a:t>“Show me all leads that haven’t been touched in the last 30 days.”</a:t>
            </a:r>
            <a:endParaRPr lang="en-US" dirty="0"/>
          </a:p>
          <a:p>
            <a:r>
              <a:rPr lang="en-US" i="1" dirty="0"/>
              <a:t>“List my stalled deals with no activity in the past two weeks and suggest actions to re-engage.”</a:t>
            </a:r>
            <a:endParaRPr lang="en-US" dirty="0"/>
          </a:p>
          <a:p>
            <a:r>
              <a:rPr lang="en-US" i="1" dirty="0"/>
              <a:t>“Highlight patterns in won vs. lost opportunities over the last quarter.”</a:t>
            </a:r>
            <a:endParaRPr lang="en-US" dirty="0"/>
          </a:p>
          <a:p>
            <a:endParaRPr lang="en-US" dirty="0"/>
          </a:p>
        </p:txBody>
      </p:sp>
    </p:spTree>
    <p:extLst>
      <p:ext uri="{BB962C8B-B14F-4D97-AF65-F5344CB8AC3E}">
        <p14:creationId xmlns:p14="http://schemas.microsoft.com/office/powerpoint/2010/main" val="3268929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3317C-1D71-2A90-0686-D8D63EA8AB20}"/>
              </a:ext>
            </a:extLst>
          </p:cNvPr>
          <p:cNvSpPr>
            <a:spLocks noGrp="1"/>
          </p:cNvSpPr>
          <p:nvPr>
            <p:ph type="title"/>
          </p:nvPr>
        </p:nvSpPr>
        <p:spPr/>
        <p:txBody>
          <a:bodyPr/>
          <a:lstStyle/>
          <a:p>
            <a:r>
              <a:rPr lang="en-US" dirty="0"/>
              <a:t>The Next Frontier – Prompt Sharing</a:t>
            </a:r>
          </a:p>
        </p:txBody>
      </p:sp>
      <p:sp>
        <p:nvSpPr>
          <p:cNvPr id="3" name="Content Placeholder 2">
            <a:extLst>
              <a:ext uri="{FF2B5EF4-FFF2-40B4-BE49-F238E27FC236}">
                <a16:creationId xmlns:a16="http://schemas.microsoft.com/office/drawing/2014/main" id="{4195A9A6-FCF7-9A77-BC1A-9B61C753A326}"/>
              </a:ext>
            </a:extLst>
          </p:cNvPr>
          <p:cNvSpPr>
            <a:spLocks noGrp="1"/>
          </p:cNvSpPr>
          <p:nvPr>
            <p:ph sz="half" idx="1"/>
          </p:nvPr>
        </p:nvSpPr>
        <p:spPr>
          <a:xfrm>
            <a:off x="838200" y="1825624"/>
            <a:ext cx="5181600" cy="5032375"/>
          </a:xfrm>
        </p:spPr>
        <p:txBody>
          <a:bodyPr vert="horz" lIns="91440" tIns="45720" rIns="91440" bIns="45720" rtlCol="0" anchor="t">
            <a:normAutofit fontScale="85000" lnSpcReduction="20000"/>
          </a:bodyPr>
          <a:lstStyle/>
          <a:p>
            <a:pPr marL="0" indent="0">
              <a:buNone/>
            </a:pPr>
            <a:r>
              <a:rPr lang="en-US" sz="2400" b="1" dirty="0"/>
              <a:t>Today (Siloed Wins)</a:t>
            </a:r>
            <a:endParaRPr lang="en-US" sz="2400" dirty="0"/>
          </a:p>
          <a:p>
            <a:r>
              <a:rPr lang="en-US" sz="2400" dirty="0"/>
              <a:t>Individual employees figure out prompts on their own</a:t>
            </a:r>
          </a:p>
          <a:p>
            <a:r>
              <a:rPr lang="en-US" sz="2400" dirty="0"/>
              <a:t>Knowledge stays in pockets, hard to replicate</a:t>
            </a:r>
          </a:p>
          <a:p>
            <a:r>
              <a:rPr lang="en-US" sz="2400" dirty="0"/>
              <a:t>Inconsistent results across teams</a:t>
            </a:r>
          </a:p>
          <a:p>
            <a:pPr marL="0" indent="0">
              <a:buNone/>
            </a:pPr>
            <a:endParaRPr lang="en-US" sz="2600" dirty="0"/>
          </a:p>
          <a:p>
            <a:pPr marL="0" indent="0">
              <a:buNone/>
            </a:pPr>
            <a:r>
              <a:rPr lang="en-US" sz="2200" b="1" dirty="0"/>
              <a:t>Tomorrow (Shared Prompt Libraries)</a:t>
            </a:r>
            <a:endParaRPr lang="en-US" sz="2200" dirty="0"/>
          </a:p>
          <a:p>
            <a:r>
              <a:rPr lang="en-US" sz="2400" dirty="0"/>
              <a:t>Teams build a common library of “killer prompts”</a:t>
            </a:r>
          </a:p>
          <a:p>
            <a:r>
              <a:rPr lang="en-US" sz="2400" dirty="0"/>
              <a:t>Employees reuse and refine what works</a:t>
            </a:r>
          </a:p>
          <a:p>
            <a:r>
              <a:rPr lang="en-US" sz="2400" dirty="0"/>
              <a:t>Faster learning, more consistent results</a:t>
            </a:r>
          </a:p>
          <a:p>
            <a:pPr marL="0" indent="0">
              <a:buNone/>
            </a:pPr>
            <a:endParaRPr lang="en-US" sz="2200" b="1" dirty="0"/>
          </a:p>
          <a:p>
            <a:pPr marL="0" indent="0">
              <a:buNone/>
            </a:pPr>
            <a:br>
              <a:rPr lang="en-US" dirty="0"/>
            </a:br>
            <a:endParaRPr lang="en-US" sz="2200" dirty="0"/>
          </a:p>
        </p:txBody>
      </p:sp>
      <p:sp>
        <p:nvSpPr>
          <p:cNvPr id="4" name="Content Placeholder 3">
            <a:extLst>
              <a:ext uri="{FF2B5EF4-FFF2-40B4-BE49-F238E27FC236}">
                <a16:creationId xmlns:a16="http://schemas.microsoft.com/office/drawing/2014/main" id="{8BBAF0E0-8AD0-9115-2C82-E0F6685E0CD1}"/>
              </a:ext>
            </a:extLst>
          </p:cNvPr>
          <p:cNvSpPr>
            <a:spLocks noGrp="1"/>
          </p:cNvSpPr>
          <p:nvPr>
            <p:ph sz="half" idx="2"/>
          </p:nvPr>
        </p:nvSpPr>
        <p:spPr>
          <a:xfrm>
            <a:off x="6104965" y="1825624"/>
            <a:ext cx="5248835" cy="3205817"/>
          </a:xfrm>
        </p:spPr>
        <p:txBody>
          <a:bodyPr vert="horz" lIns="91440" tIns="45720" rIns="91440" bIns="45720" rtlCol="0" anchor="t">
            <a:normAutofit fontScale="85000" lnSpcReduction="20000"/>
          </a:bodyPr>
          <a:lstStyle/>
          <a:p>
            <a:pPr marL="0" indent="0">
              <a:buNone/>
            </a:pPr>
            <a:r>
              <a:rPr lang="en-US" sz="2400" b="1" dirty="0"/>
              <a:t>Future (In-App Prompt Sharing &amp; Guidance)</a:t>
            </a:r>
            <a:endParaRPr lang="en-US" sz="2400" dirty="0"/>
          </a:p>
          <a:p>
            <a:r>
              <a:rPr lang="en-US" sz="2400" dirty="0"/>
              <a:t>Prompts surfaced at the moment-of-need</a:t>
            </a:r>
          </a:p>
          <a:p>
            <a:r>
              <a:rPr lang="en-US" sz="2400" dirty="0"/>
              <a:t>Embedded into daily workflows with tools</a:t>
            </a:r>
          </a:p>
          <a:p>
            <a:r>
              <a:rPr lang="en-US" sz="2400" dirty="0"/>
              <a:t>Continuous improvement and scaling across the org</a:t>
            </a:r>
          </a:p>
        </p:txBody>
      </p:sp>
      <p:sp>
        <p:nvSpPr>
          <p:cNvPr id="6" name="TextBox 5">
            <a:extLst>
              <a:ext uri="{FF2B5EF4-FFF2-40B4-BE49-F238E27FC236}">
                <a16:creationId xmlns:a16="http://schemas.microsoft.com/office/drawing/2014/main" id="{0FF336EA-B693-044F-7463-F3C000B98134}"/>
              </a:ext>
            </a:extLst>
          </p:cNvPr>
          <p:cNvSpPr txBox="1"/>
          <p:nvPr/>
        </p:nvSpPr>
        <p:spPr>
          <a:xfrm>
            <a:off x="3048000" y="5853797"/>
            <a:ext cx="6096000" cy="646331"/>
          </a:xfrm>
          <a:prstGeom prst="rect">
            <a:avLst/>
          </a:prstGeom>
          <a:noFill/>
        </p:spPr>
        <p:txBody>
          <a:bodyPr wrap="square">
            <a:spAutoFit/>
          </a:bodyPr>
          <a:lstStyle/>
          <a:p>
            <a:pPr marL="0" indent="0">
              <a:buNone/>
            </a:pPr>
            <a:r>
              <a:rPr lang="en-US" i="1" dirty="0">
                <a:solidFill>
                  <a:srgbClr val="002060"/>
                </a:solidFill>
              </a:rPr>
              <a:t>Prompts are the new playbooks. Sharing them turns individual wins into company-wide performance gains.</a:t>
            </a:r>
            <a:endParaRPr lang="en-US" dirty="0">
              <a:solidFill>
                <a:srgbClr val="002060"/>
              </a:solidFill>
            </a:endParaRPr>
          </a:p>
        </p:txBody>
      </p:sp>
    </p:spTree>
    <p:extLst>
      <p:ext uri="{BB962C8B-B14F-4D97-AF65-F5344CB8AC3E}">
        <p14:creationId xmlns:p14="http://schemas.microsoft.com/office/powerpoint/2010/main" val="266058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0" end="0"/>
                                            </p:txEl>
                                          </p:spTgt>
                                        </p:tgtEl>
                                        <p:attrNameLst>
                                          <p:attrName>style.visibility</p:attrName>
                                        </p:attrNameLst>
                                      </p:cBhvr>
                                      <p:to>
                                        <p:strVal val="visible"/>
                                      </p:to>
                                    </p:set>
                                    <p:animEffect transition="in" filter="fade">
                                      <p:cBhvr>
                                        <p:cTn id="52" dur="500"/>
                                        <p:tgtEl>
                                          <p:spTgt spid="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1" end="1"/>
                                            </p:txEl>
                                          </p:spTgt>
                                        </p:tgtEl>
                                        <p:attrNameLst>
                                          <p:attrName>style.visibility</p:attrName>
                                        </p:attrNameLst>
                                      </p:cBhvr>
                                      <p:to>
                                        <p:strVal val="visible"/>
                                      </p:to>
                                    </p:set>
                                    <p:animEffect transition="in" filter="fade">
                                      <p:cBhvr>
                                        <p:cTn id="57" dur="500"/>
                                        <p:tgtEl>
                                          <p:spTgt spid="4">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xEl>
                                              <p:pRg st="2" end="2"/>
                                            </p:txEl>
                                          </p:spTgt>
                                        </p:tgtEl>
                                        <p:attrNameLst>
                                          <p:attrName>style.visibility</p:attrName>
                                        </p:attrNameLst>
                                      </p:cBhvr>
                                      <p:to>
                                        <p:strVal val="visible"/>
                                      </p:to>
                                    </p:set>
                                    <p:animEffect transition="in" filter="fade">
                                      <p:cBhvr>
                                        <p:cTn id="62" dur="500"/>
                                        <p:tgtEl>
                                          <p:spTgt spid="4">
                                            <p:txEl>
                                              <p:pRg st="2" end="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
                                            <p:txEl>
                                              <p:pRg st="3" end="3"/>
                                            </p:txEl>
                                          </p:spTgt>
                                        </p:tgtEl>
                                        <p:attrNameLst>
                                          <p:attrName>style.visibility</p:attrName>
                                        </p:attrNameLst>
                                      </p:cBhvr>
                                      <p:to>
                                        <p:strVal val="visible"/>
                                      </p:to>
                                    </p:set>
                                    <p:animEffect transition="in" filter="fade">
                                      <p:cBhvr>
                                        <p:cTn id="67" dur="500"/>
                                        <p:tgtEl>
                                          <p:spTgt spid="4">
                                            <p:txEl>
                                              <p:pRg st="3" end="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6"/>
                                        </p:tgtEl>
                                        <p:attrNameLst>
                                          <p:attrName>style.visibility</p:attrName>
                                        </p:attrNameLst>
                                      </p:cBhvr>
                                      <p:to>
                                        <p:strVal val="visible"/>
                                      </p:to>
                                    </p:set>
                                    <p:animEffect transition="in" filter="fade">
                                      <p:cBhvr>
                                        <p:cTn id="7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9CE16-F1D6-6B1E-F729-D595C96145A7}"/>
              </a:ext>
            </a:extLst>
          </p:cNvPr>
          <p:cNvSpPr>
            <a:spLocks noGrp="1"/>
          </p:cNvSpPr>
          <p:nvPr>
            <p:ph type="title"/>
          </p:nvPr>
        </p:nvSpPr>
        <p:spPr>
          <a:xfrm>
            <a:off x="838200" y="365125"/>
            <a:ext cx="10515600" cy="1325563"/>
          </a:xfrm>
        </p:spPr>
        <p:txBody>
          <a:bodyPr anchor="ctr">
            <a:normAutofit/>
          </a:bodyPr>
          <a:lstStyle/>
          <a:p>
            <a:r>
              <a:rPr lang="en-US" dirty="0"/>
              <a:t>Common Copilot Adoption Pitfalls</a:t>
            </a:r>
          </a:p>
        </p:txBody>
      </p:sp>
      <p:graphicFrame>
        <p:nvGraphicFramePr>
          <p:cNvPr id="5" name="Content Placeholder 2">
            <a:extLst>
              <a:ext uri="{FF2B5EF4-FFF2-40B4-BE49-F238E27FC236}">
                <a16:creationId xmlns:a16="http://schemas.microsoft.com/office/drawing/2014/main" id="{E71C1DDA-838B-46CA-4D85-9D3DABAE297A}"/>
              </a:ext>
            </a:extLst>
          </p:cNvPr>
          <p:cNvGraphicFramePr>
            <a:graphicFrameLocks noGrp="1"/>
          </p:cNvGraphicFramePr>
          <p:nvPr>
            <p:ph sz="half" idx="2"/>
            <p:extLst>
              <p:ext uri="{D42A27DB-BD31-4B8C-83A1-F6EECF244321}">
                <p14:modId xmlns:p14="http://schemas.microsoft.com/office/powerpoint/2010/main" val="3329844750"/>
              </p:ext>
            </p:extLst>
          </p:nvPr>
        </p:nvGraphicFramePr>
        <p:xfrm>
          <a:off x="2082502" y="1825625"/>
          <a:ext cx="7635687"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2822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472951A9-3A4C-42B9-BD8A-893698FF2DD4}"/>
                                            </p:graphicEl>
                                          </p:spTgt>
                                        </p:tgtEl>
                                        <p:attrNameLst>
                                          <p:attrName>style.visibility</p:attrName>
                                        </p:attrNameLst>
                                      </p:cBhvr>
                                      <p:to>
                                        <p:strVal val="visible"/>
                                      </p:to>
                                    </p:set>
                                    <p:animEffect transition="in" filter="fade">
                                      <p:cBhvr>
                                        <p:cTn id="7" dur="500"/>
                                        <p:tgtEl>
                                          <p:spTgt spid="5">
                                            <p:graphicEl>
                                              <a:dgm id="{472951A9-3A4C-42B9-BD8A-893698FF2DD4}"/>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FC75E712-BC5E-4241-B796-D7B6CD18ED77}"/>
                                            </p:graphicEl>
                                          </p:spTgt>
                                        </p:tgtEl>
                                        <p:attrNameLst>
                                          <p:attrName>style.visibility</p:attrName>
                                        </p:attrNameLst>
                                      </p:cBhvr>
                                      <p:to>
                                        <p:strVal val="visible"/>
                                      </p:to>
                                    </p:set>
                                    <p:animEffect transition="in" filter="fade">
                                      <p:cBhvr>
                                        <p:cTn id="12" dur="500"/>
                                        <p:tgtEl>
                                          <p:spTgt spid="5">
                                            <p:graphicEl>
                                              <a:dgm id="{FC75E712-BC5E-4241-B796-D7B6CD18ED77}"/>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F1D76E50-0CC2-4B0B-A21E-A3F2F6E41E14}"/>
                                            </p:graphicEl>
                                          </p:spTgt>
                                        </p:tgtEl>
                                        <p:attrNameLst>
                                          <p:attrName>style.visibility</p:attrName>
                                        </p:attrNameLst>
                                      </p:cBhvr>
                                      <p:to>
                                        <p:strVal val="visible"/>
                                      </p:to>
                                    </p:set>
                                    <p:animEffect transition="in" filter="fade">
                                      <p:cBhvr>
                                        <p:cTn id="15" dur="500"/>
                                        <p:tgtEl>
                                          <p:spTgt spid="5">
                                            <p:graphicEl>
                                              <a:dgm id="{F1D76E50-0CC2-4B0B-A21E-A3F2F6E41E14}"/>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405F8E9A-E4CD-449C-9A1F-330F66E305A8}"/>
                                            </p:graphicEl>
                                          </p:spTgt>
                                        </p:tgtEl>
                                        <p:attrNameLst>
                                          <p:attrName>style.visibility</p:attrName>
                                        </p:attrNameLst>
                                      </p:cBhvr>
                                      <p:to>
                                        <p:strVal val="visible"/>
                                      </p:to>
                                    </p:set>
                                    <p:animEffect transition="in" filter="fade">
                                      <p:cBhvr>
                                        <p:cTn id="20" dur="500"/>
                                        <p:tgtEl>
                                          <p:spTgt spid="5">
                                            <p:graphicEl>
                                              <a:dgm id="{405F8E9A-E4CD-449C-9A1F-330F66E305A8}"/>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3A0A6D39-CAB4-4641-A61F-EC49C33804AB}"/>
                                            </p:graphicEl>
                                          </p:spTgt>
                                        </p:tgtEl>
                                        <p:attrNameLst>
                                          <p:attrName>style.visibility</p:attrName>
                                        </p:attrNameLst>
                                      </p:cBhvr>
                                      <p:to>
                                        <p:strVal val="visible"/>
                                      </p:to>
                                    </p:set>
                                    <p:animEffect transition="in" filter="fade">
                                      <p:cBhvr>
                                        <p:cTn id="23" dur="500"/>
                                        <p:tgtEl>
                                          <p:spTgt spid="5">
                                            <p:graphicEl>
                                              <a:dgm id="{3A0A6D39-CAB4-4641-A61F-EC49C33804AB}"/>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graphicEl>
                                              <a:dgm id="{D71CC7B6-F94A-4CA3-B91D-1A0A30FA8586}"/>
                                            </p:graphicEl>
                                          </p:spTgt>
                                        </p:tgtEl>
                                        <p:attrNameLst>
                                          <p:attrName>style.visibility</p:attrName>
                                        </p:attrNameLst>
                                      </p:cBhvr>
                                      <p:to>
                                        <p:strVal val="visible"/>
                                      </p:to>
                                    </p:set>
                                    <p:animEffect transition="in" filter="fade">
                                      <p:cBhvr>
                                        <p:cTn id="28" dur="500"/>
                                        <p:tgtEl>
                                          <p:spTgt spid="5">
                                            <p:graphicEl>
                                              <a:dgm id="{D71CC7B6-F94A-4CA3-B91D-1A0A30FA8586}"/>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
                                            <p:graphicEl>
                                              <a:dgm id="{00DEB819-BD8F-4DCD-A00A-1A5CC6F0FB16}"/>
                                            </p:graphicEl>
                                          </p:spTgt>
                                        </p:tgtEl>
                                        <p:attrNameLst>
                                          <p:attrName>style.visibility</p:attrName>
                                        </p:attrNameLst>
                                      </p:cBhvr>
                                      <p:to>
                                        <p:strVal val="visible"/>
                                      </p:to>
                                    </p:set>
                                    <p:animEffect transition="in" filter="fade">
                                      <p:cBhvr>
                                        <p:cTn id="31" dur="500"/>
                                        <p:tgtEl>
                                          <p:spTgt spid="5">
                                            <p:graphicEl>
                                              <a:dgm id="{00DEB819-BD8F-4DCD-A00A-1A5CC6F0FB16}"/>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9C54E-55D7-EFF4-4AF6-B9E7A5ADE328}"/>
              </a:ext>
            </a:extLst>
          </p:cNvPr>
          <p:cNvSpPr>
            <a:spLocks noGrp="1"/>
          </p:cNvSpPr>
          <p:nvPr>
            <p:ph type="title"/>
          </p:nvPr>
        </p:nvSpPr>
        <p:spPr>
          <a:xfrm>
            <a:off x="838200" y="365125"/>
            <a:ext cx="10515600" cy="1325563"/>
          </a:xfrm>
        </p:spPr>
        <p:txBody>
          <a:bodyPr anchor="ctr">
            <a:normAutofit/>
          </a:bodyPr>
          <a:lstStyle/>
          <a:p>
            <a:r>
              <a:rPr lang="en-US" dirty="0"/>
              <a:t>Don’t Just Roll Out Copilot - Adopt It!</a:t>
            </a:r>
          </a:p>
        </p:txBody>
      </p:sp>
      <p:graphicFrame>
        <p:nvGraphicFramePr>
          <p:cNvPr id="5" name="Content Placeholder 2">
            <a:extLst>
              <a:ext uri="{FF2B5EF4-FFF2-40B4-BE49-F238E27FC236}">
                <a16:creationId xmlns:a16="http://schemas.microsoft.com/office/drawing/2014/main" id="{94A96B7E-0E7A-632C-5AB6-539E20CC19E5}"/>
              </a:ext>
            </a:extLst>
          </p:cNvPr>
          <p:cNvGraphicFramePr>
            <a:graphicFrameLocks noGrp="1"/>
          </p:cNvGraphicFramePr>
          <p:nvPr>
            <p:ph idx="1"/>
            <p:extLst>
              <p:ext uri="{D42A27DB-BD31-4B8C-83A1-F6EECF244321}">
                <p14:modId xmlns:p14="http://schemas.microsoft.com/office/powerpoint/2010/main" val="339323647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1FBBE554-28B8-15CC-346A-8A5BB5745F4B}"/>
              </a:ext>
            </a:extLst>
          </p:cNvPr>
          <p:cNvSpPr txBox="1"/>
          <p:nvPr/>
        </p:nvSpPr>
        <p:spPr>
          <a:xfrm>
            <a:off x="3049089" y="6176963"/>
            <a:ext cx="6093822" cy="369332"/>
          </a:xfrm>
          <a:prstGeom prst="rect">
            <a:avLst/>
          </a:prstGeom>
          <a:noFill/>
        </p:spPr>
        <p:txBody>
          <a:bodyPr wrap="square">
            <a:spAutoFit/>
          </a:bodyPr>
          <a:lstStyle/>
          <a:p>
            <a:pPr marL="0" indent="0">
              <a:buNone/>
            </a:pPr>
            <a:r>
              <a:rPr lang="en-US" dirty="0">
                <a:solidFill>
                  <a:srgbClr val="002060"/>
                </a:solidFill>
              </a:rPr>
              <a:t>"You don’t get ROI from access - you get it from usage!"</a:t>
            </a:r>
          </a:p>
        </p:txBody>
      </p:sp>
    </p:spTree>
    <p:extLst>
      <p:ext uri="{BB962C8B-B14F-4D97-AF65-F5344CB8AC3E}">
        <p14:creationId xmlns:p14="http://schemas.microsoft.com/office/powerpoint/2010/main" val="4018882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B201A095-4A93-48F9-96E9-FD67D8F7202D}"/>
                                            </p:graphicEl>
                                          </p:spTgt>
                                        </p:tgtEl>
                                        <p:attrNameLst>
                                          <p:attrName>style.visibility</p:attrName>
                                        </p:attrNameLst>
                                      </p:cBhvr>
                                      <p:to>
                                        <p:strVal val="visible"/>
                                      </p:to>
                                    </p:set>
                                    <p:animEffect transition="in" filter="fade">
                                      <p:cBhvr>
                                        <p:cTn id="7" dur="500"/>
                                        <p:tgtEl>
                                          <p:spTgt spid="5">
                                            <p:graphicEl>
                                              <a:dgm id="{B201A095-4A93-48F9-96E9-FD67D8F7202D}"/>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4F6A518B-C9F4-4133-902B-0A08CD729263}"/>
                                            </p:graphicEl>
                                          </p:spTgt>
                                        </p:tgtEl>
                                        <p:attrNameLst>
                                          <p:attrName>style.visibility</p:attrName>
                                        </p:attrNameLst>
                                      </p:cBhvr>
                                      <p:to>
                                        <p:strVal val="visible"/>
                                      </p:to>
                                    </p:set>
                                    <p:animEffect transition="in" filter="fade">
                                      <p:cBhvr>
                                        <p:cTn id="10" dur="500"/>
                                        <p:tgtEl>
                                          <p:spTgt spid="5">
                                            <p:graphicEl>
                                              <a:dgm id="{4F6A518B-C9F4-4133-902B-0A08CD729263}"/>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graphicEl>
                                              <a:dgm id="{DD70773A-A48B-42CD-952A-28C5F1E6DC80}"/>
                                            </p:graphicEl>
                                          </p:spTgt>
                                        </p:tgtEl>
                                        <p:attrNameLst>
                                          <p:attrName>style.visibility</p:attrName>
                                        </p:attrNameLst>
                                      </p:cBhvr>
                                      <p:to>
                                        <p:strVal val="visible"/>
                                      </p:to>
                                    </p:set>
                                    <p:animEffect transition="in" filter="fade">
                                      <p:cBhvr>
                                        <p:cTn id="13" dur="500"/>
                                        <p:tgtEl>
                                          <p:spTgt spid="5">
                                            <p:graphicEl>
                                              <a:dgm id="{DD70773A-A48B-42CD-952A-28C5F1E6DC80}"/>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graphicEl>
                                              <a:dgm id="{86E54E38-AC9C-4CA0-BAC6-19F19412DDD5}"/>
                                            </p:graphicEl>
                                          </p:spTgt>
                                        </p:tgtEl>
                                        <p:attrNameLst>
                                          <p:attrName>style.visibility</p:attrName>
                                        </p:attrNameLst>
                                      </p:cBhvr>
                                      <p:to>
                                        <p:strVal val="visible"/>
                                      </p:to>
                                    </p:set>
                                    <p:animEffect transition="in" filter="fade">
                                      <p:cBhvr>
                                        <p:cTn id="18" dur="500"/>
                                        <p:tgtEl>
                                          <p:spTgt spid="5">
                                            <p:graphicEl>
                                              <a:dgm id="{86E54E38-AC9C-4CA0-BAC6-19F19412DDD5}"/>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graphicEl>
                                              <a:dgm id="{49CE1A6B-3E60-48C3-A503-A8F4576A6F95}"/>
                                            </p:graphicEl>
                                          </p:spTgt>
                                        </p:tgtEl>
                                        <p:attrNameLst>
                                          <p:attrName>style.visibility</p:attrName>
                                        </p:attrNameLst>
                                      </p:cBhvr>
                                      <p:to>
                                        <p:strVal val="visible"/>
                                      </p:to>
                                    </p:set>
                                    <p:animEffect transition="in" filter="fade">
                                      <p:cBhvr>
                                        <p:cTn id="21" dur="500"/>
                                        <p:tgtEl>
                                          <p:spTgt spid="5">
                                            <p:graphicEl>
                                              <a:dgm id="{49CE1A6B-3E60-48C3-A503-A8F4576A6F95}"/>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graphicEl>
                                              <a:dgm id="{1C80076B-F310-4D76-BC43-723DFA2166E4}"/>
                                            </p:graphicEl>
                                          </p:spTgt>
                                        </p:tgtEl>
                                        <p:attrNameLst>
                                          <p:attrName>style.visibility</p:attrName>
                                        </p:attrNameLst>
                                      </p:cBhvr>
                                      <p:to>
                                        <p:strVal val="visible"/>
                                      </p:to>
                                    </p:set>
                                    <p:animEffect transition="in" filter="fade">
                                      <p:cBhvr>
                                        <p:cTn id="24" dur="500"/>
                                        <p:tgtEl>
                                          <p:spTgt spid="5">
                                            <p:graphicEl>
                                              <a:dgm id="{1C80076B-F310-4D76-BC43-723DFA2166E4}"/>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graphicEl>
                                              <a:dgm id="{02D56677-AB70-4DDE-A316-54318546F75F}"/>
                                            </p:graphicEl>
                                          </p:spTgt>
                                        </p:tgtEl>
                                        <p:attrNameLst>
                                          <p:attrName>style.visibility</p:attrName>
                                        </p:attrNameLst>
                                      </p:cBhvr>
                                      <p:to>
                                        <p:strVal val="visible"/>
                                      </p:to>
                                    </p:set>
                                    <p:animEffect transition="in" filter="fade">
                                      <p:cBhvr>
                                        <p:cTn id="29" dur="500"/>
                                        <p:tgtEl>
                                          <p:spTgt spid="5">
                                            <p:graphicEl>
                                              <a:dgm id="{02D56677-AB70-4DDE-A316-54318546F75F}"/>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
                                            <p:graphicEl>
                                              <a:dgm id="{5D330A84-2BC1-4815-B247-A03D3042FEC4}"/>
                                            </p:graphicEl>
                                          </p:spTgt>
                                        </p:tgtEl>
                                        <p:attrNameLst>
                                          <p:attrName>style.visibility</p:attrName>
                                        </p:attrNameLst>
                                      </p:cBhvr>
                                      <p:to>
                                        <p:strVal val="visible"/>
                                      </p:to>
                                    </p:set>
                                    <p:animEffect transition="in" filter="fade">
                                      <p:cBhvr>
                                        <p:cTn id="32" dur="500"/>
                                        <p:tgtEl>
                                          <p:spTgt spid="5">
                                            <p:graphicEl>
                                              <a:dgm id="{5D330A84-2BC1-4815-B247-A03D3042FEC4}"/>
                                            </p:graphic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
                                            <p:graphicEl>
                                              <a:dgm id="{72169551-5514-4A22-8022-7667CF5E58B6}"/>
                                            </p:graphicEl>
                                          </p:spTgt>
                                        </p:tgtEl>
                                        <p:attrNameLst>
                                          <p:attrName>style.visibility</p:attrName>
                                        </p:attrNameLst>
                                      </p:cBhvr>
                                      <p:to>
                                        <p:strVal val="visible"/>
                                      </p:to>
                                    </p:set>
                                    <p:animEffect transition="in" filter="fade">
                                      <p:cBhvr>
                                        <p:cTn id="35" dur="500"/>
                                        <p:tgtEl>
                                          <p:spTgt spid="5">
                                            <p:graphicEl>
                                              <a:dgm id="{72169551-5514-4A22-8022-7667CF5E58B6}"/>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fade">
                                      <p:cBhvr>
                                        <p:cTn id="4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73C4E-9D4B-4D55-A426-59F18B80BE72}"/>
              </a:ext>
            </a:extLst>
          </p:cNvPr>
          <p:cNvSpPr>
            <a:spLocks noGrp="1"/>
          </p:cNvSpPr>
          <p:nvPr>
            <p:ph type="title"/>
          </p:nvPr>
        </p:nvSpPr>
        <p:spPr/>
        <p:txBody>
          <a:bodyPr/>
          <a:lstStyle/>
          <a:p>
            <a:r>
              <a:rPr lang="en-US" dirty="0"/>
              <a:t>30-60-90 Day Copilot Adoption Plan</a:t>
            </a:r>
          </a:p>
        </p:txBody>
      </p:sp>
      <p:sp>
        <p:nvSpPr>
          <p:cNvPr id="3" name="Content Placeholder 2">
            <a:extLst>
              <a:ext uri="{FF2B5EF4-FFF2-40B4-BE49-F238E27FC236}">
                <a16:creationId xmlns:a16="http://schemas.microsoft.com/office/drawing/2014/main" id="{DF4D6835-B758-E67E-4E56-88F1363EE36A}"/>
              </a:ext>
            </a:extLst>
          </p:cNvPr>
          <p:cNvSpPr>
            <a:spLocks noGrp="1"/>
          </p:cNvSpPr>
          <p:nvPr>
            <p:ph sz="half" idx="1"/>
          </p:nvPr>
        </p:nvSpPr>
        <p:spPr>
          <a:xfrm>
            <a:off x="838200" y="1825624"/>
            <a:ext cx="5181600" cy="4990415"/>
          </a:xfrm>
        </p:spPr>
        <p:txBody>
          <a:bodyPr vert="horz" lIns="91440" tIns="45720" rIns="91440" bIns="45720" rtlCol="0" anchor="t">
            <a:noAutofit/>
          </a:bodyPr>
          <a:lstStyle/>
          <a:p>
            <a:pPr marL="0" indent="0" algn="l" rtl="0" eaLnBrk="1" latinLnBrk="0" hangingPunct="1">
              <a:lnSpc>
                <a:spcPct val="90000"/>
              </a:lnSpc>
              <a:spcBef>
                <a:spcPts val="1000"/>
              </a:spcBef>
              <a:buNone/>
            </a:pPr>
            <a:r>
              <a:rPr lang="en-US" sz="1800" b="1" dirty="0">
                <a:solidFill>
                  <a:srgbClr val="000000"/>
                </a:solidFill>
                <a:effectLst/>
                <a:latin typeface="Aptos" panose="020B0004020202020204" pitchFamily="34" charset="0"/>
              </a:rPr>
              <a:t>Days 0–30: Establish the Baseline</a:t>
            </a:r>
            <a:endParaRPr lang="en-US" sz="1800" dirty="0">
              <a:solidFill>
                <a:srgbClr val="000000"/>
              </a:solidFill>
              <a:effectLst/>
              <a:latin typeface="Aptos" panose="020B0004020202020204" pitchFamily="34" charset="0"/>
            </a:endParaRP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Benchmark current usage and workflows</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Identify top 3 high-volume use cases per function</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Confirm data readiness and permissions</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Select pilot cohort and champions</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Deploy in-app overlays for targeted workflows</a:t>
            </a:r>
          </a:p>
          <a:p>
            <a:pPr marL="228600" indent="-228600" algn="l" rtl="0" eaLnBrk="1" latinLnBrk="0" hangingPunct="1">
              <a:lnSpc>
                <a:spcPct val="90000"/>
              </a:lnSpc>
              <a:spcBef>
                <a:spcPts val="1000"/>
              </a:spcBef>
              <a:buFont typeface="+mj-lt"/>
              <a:buAutoNum type="arabicPeriod"/>
            </a:pPr>
            <a:endParaRPr lang="en-US" sz="1600" dirty="0">
              <a:solidFill>
                <a:srgbClr val="000000"/>
              </a:solidFill>
              <a:effectLst/>
              <a:latin typeface="Aptos" panose="020B0004020202020204" pitchFamily="34" charset="0"/>
            </a:endParaRPr>
          </a:p>
          <a:p>
            <a:pPr marL="0" indent="0" algn="l" rtl="0" eaLnBrk="1" latinLnBrk="0" hangingPunct="1">
              <a:lnSpc>
                <a:spcPct val="90000"/>
              </a:lnSpc>
              <a:spcBef>
                <a:spcPts val="1000"/>
              </a:spcBef>
              <a:buNone/>
            </a:pPr>
            <a:r>
              <a:rPr lang="en-US" sz="1800" b="1" dirty="0">
                <a:solidFill>
                  <a:srgbClr val="000000"/>
                </a:solidFill>
                <a:effectLst/>
                <a:latin typeface="Aptos" panose="020B0004020202020204" pitchFamily="34" charset="0"/>
              </a:rPr>
              <a:t>Days 31–60: Drive Activation</a:t>
            </a:r>
            <a:endParaRPr lang="en-US" sz="1800" dirty="0">
              <a:solidFill>
                <a:srgbClr val="000000"/>
              </a:solidFill>
              <a:effectLst/>
              <a:latin typeface="Aptos" panose="020B0004020202020204" pitchFamily="34" charset="0"/>
            </a:endParaRP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Run weekly 10–15 min “micro-clinics”</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Publish and share prompt patterns by role</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Embed just-in-time in-app nudges</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Track time-to-first-value per user</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Expand champions’ reach across teams</a:t>
            </a:r>
            <a:endParaRPr lang="en-US" sz="1600" dirty="0"/>
          </a:p>
        </p:txBody>
      </p:sp>
      <p:sp>
        <p:nvSpPr>
          <p:cNvPr id="4" name="Content Placeholder 3">
            <a:extLst>
              <a:ext uri="{FF2B5EF4-FFF2-40B4-BE49-F238E27FC236}">
                <a16:creationId xmlns:a16="http://schemas.microsoft.com/office/drawing/2014/main" id="{FC6F78A3-15D9-80AC-E746-6308409A5B23}"/>
              </a:ext>
            </a:extLst>
          </p:cNvPr>
          <p:cNvSpPr>
            <a:spLocks noGrp="1"/>
          </p:cNvSpPr>
          <p:nvPr>
            <p:ph sz="half" idx="2"/>
          </p:nvPr>
        </p:nvSpPr>
        <p:spPr/>
        <p:txBody>
          <a:bodyPr vert="horz" lIns="91440" tIns="45720" rIns="91440" bIns="45720" rtlCol="0" anchor="t">
            <a:noAutofit/>
          </a:bodyPr>
          <a:lstStyle/>
          <a:p>
            <a:pPr marL="0" indent="0" algn="l" rtl="0" eaLnBrk="1" latinLnBrk="0" hangingPunct="1">
              <a:lnSpc>
                <a:spcPct val="90000"/>
              </a:lnSpc>
              <a:spcBef>
                <a:spcPts val="1000"/>
              </a:spcBef>
              <a:buNone/>
            </a:pPr>
            <a:r>
              <a:rPr lang="en-US" sz="1800" b="1" dirty="0">
                <a:solidFill>
                  <a:srgbClr val="000000"/>
                </a:solidFill>
                <a:effectLst/>
                <a:latin typeface="Aptos" panose="020B0004020202020204" pitchFamily="34" charset="0"/>
              </a:rPr>
              <a:t>Days 61–90: Scale and Sustain</a:t>
            </a:r>
            <a:endParaRPr lang="en-US" sz="1800" dirty="0">
              <a:solidFill>
                <a:srgbClr val="000000"/>
              </a:solidFill>
              <a:effectLst/>
              <a:latin typeface="Aptos" panose="020B0004020202020204" pitchFamily="34" charset="0"/>
            </a:endParaRP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Expand adoption to additional functions</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Formalize prompt libraries and governance guardrails</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Optimize workflows with real performance data</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Publish business impact memo to leadership</a:t>
            </a:r>
          </a:p>
          <a:p>
            <a:pPr marL="228600" indent="-228600" algn="l" rtl="0" eaLnBrk="1" latinLnBrk="0" hangingPunct="1">
              <a:lnSpc>
                <a:spcPct val="90000"/>
              </a:lnSpc>
              <a:spcBef>
                <a:spcPts val="1000"/>
              </a:spcBef>
              <a:buFont typeface="+mj-lt"/>
              <a:buAutoNum type="arabicPeriod"/>
            </a:pPr>
            <a:r>
              <a:rPr lang="en-US" sz="1600" dirty="0">
                <a:solidFill>
                  <a:srgbClr val="000000"/>
                </a:solidFill>
                <a:effectLst/>
                <a:latin typeface="Aptos" panose="020B0004020202020204" pitchFamily="34" charset="0"/>
              </a:rPr>
              <a:t>Transition from pilot to scaled program</a:t>
            </a:r>
            <a:endParaRPr lang="en-US" sz="1800" dirty="0"/>
          </a:p>
        </p:txBody>
      </p:sp>
      <p:sp>
        <p:nvSpPr>
          <p:cNvPr id="6" name="TextBox 5">
            <a:extLst>
              <a:ext uri="{FF2B5EF4-FFF2-40B4-BE49-F238E27FC236}">
                <a16:creationId xmlns:a16="http://schemas.microsoft.com/office/drawing/2014/main" id="{851E50F3-6365-9476-17A8-645B60FABEEB}"/>
              </a:ext>
            </a:extLst>
          </p:cNvPr>
          <p:cNvSpPr txBox="1"/>
          <p:nvPr/>
        </p:nvSpPr>
        <p:spPr>
          <a:xfrm>
            <a:off x="5108986" y="6169709"/>
            <a:ext cx="4434840" cy="646331"/>
          </a:xfrm>
          <a:prstGeom prst="rect">
            <a:avLst/>
          </a:prstGeom>
          <a:noFill/>
        </p:spPr>
        <p:txBody>
          <a:bodyPr wrap="square">
            <a:spAutoFit/>
          </a:bodyPr>
          <a:lstStyle/>
          <a:p>
            <a:pPr marL="0" indent="0">
              <a:buNone/>
            </a:pPr>
            <a:r>
              <a:rPr lang="en-US" i="1" dirty="0">
                <a:solidFill>
                  <a:srgbClr val="002060"/>
                </a:solidFill>
              </a:rPr>
              <a:t>Three months to move from licenses to lift. </a:t>
            </a:r>
          </a:p>
          <a:p>
            <a:pPr marL="0" indent="0">
              <a:buNone/>
            </a:pPr>
            <a:r>
              <a:rPr lang="en-US" b="1" i="1" dirty="0">
                <a:solidFill>
                  <a:srgbClr val="002060"/>
                </a:solidFill>
              </a:rPr>
              <a:t>A</a:t>
            </a:r>
            <a:r>
              <a:rPr lang="en-US" i="1" dirty="0">
                <a:solidFill>
                  <a:srgbClr val="002060"/>
                </a:solidFill>
              </a:rPr>
              <a:t>wareness → </a:t>
            </a:r>
            <a:r>
              <a:rPr lang="en-US" b="1" i="1" dirty="0">
                <a:solidFill>
                  <a:srgbClr val="002060"/>
                </a:solidFill>
              </a:rPr>
              <a:t>A</a:t>
            </a:r>
            <a:r>
              <a:rPr lang="en-US" i="1" dirty="0">
                <a:solidFill>
                  <a:srgbClr val="002060"/>
                </a:solidFill>
              </a:rPr>
              <a:t>ctivation → </a:t>
            </a:r>
            <a:r>
              <a:rPr lang="en-US" b="1" i="1" dirty="0">
                <a:solidFill>
                  <a:srgbClr val="002060"/>
                </a:solidFill>
              </a:rPr>
              <a:t>A</a:t>
            </a:r>
            <a:r>
              <a:rPr lang="en-US" i="1" dirty="0">
                <a:solidFill>
                  <a:srgbClr val="002060"/>
                </a:solidFill>
              </a:rPr>
              <a:t>doption.</a:t>
            </a:r>
            <a:endParaRPr lang="en-US" dirty="0">
              <a:solidFill>
                <a:srgbClr val="002060"/>
              </a:solidFill>
            </a:endParaRPr>
          </a:p>
        </p:txBody>
      </p:sp>
    </p:spTree>
    <p:extLst>
      <p:ext uri="{BB962C8B-B14F-4D97-AF65-F5344CB8AC3E}">
        <p14:creationId xmlns:p14="http://schemas.microsoft.com/office/powerpoint/2010/main" val="4223267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fade">
                                      <p:cBhvr>
                                        <p:cTn id="57" dur="5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fade">
                                      <p:cBhvr>
                                        <p:cTn id="62" dur="5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
                                            <p:txEl>
                                              <p:pRg st="0" end="0"/>
                                            </p:txEl>
                                          </p:spTgt>
                                        </p:tgtEl>
                                        <p:attrNameLst>
                                          <p:attrName>style.visibility</p:attrName>
                                        </p:attrNameLst>
                                      </p:cBhvr>
                                      <p:to>
                                        <p:strVal val="visible"/>
                                      </p:to>
                                    </p:set>
                                    <p:animEffect transition="in" filter="fade">
                                      <p:cBhvr>
                                        <p:cTn id="67" dur="500"/>
                                        <p:tgtEl>
                                          <p:spTgt spid="4">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4">
                                            <p:txEl>
                                              <p:pRg st="1" end="1"/>
                                            </p:txEl>
                                          </p:spTgt>
                                        </p:tgtEl>
                                        <p:attrNameLst>
                                          <p:attrName>style.visibility</p:attrName>
                                        </p:attrNameLst>
                                      </p:cBhvr>
                                      <p:to>
                                        <p:strVal val="visible"/>
                                      </p:to>
                                    </p:set>
                                    <p:animEffect transition="in" filter="fade">
                                      <p:cBhvr>
                                        <p:cTn id="72" dur="500"/>
                                        <p:tgtEl>
                                          <p:spTgt spid="4">
                                            <p:txEl>
                                              <p:pRg st="1" end="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4">
                                            <p:txEl>
                                              <p:pRg st="2" end="2"/>
                                            </p:txEl>
                                          </p:spTgt>
                                        </p:tgtEl>
                                        <p:attrNameLst>
                                          <p:attrName>style.visibility</p:attrName>
                                        </p:attrNameLst>
                                      </p:cBhvr>
                                      <p:to>
                                        <p:strVal val="visible"/>
                                      </p:to>
                                    </p:set>
                                    <p:animEffect transition="in" filter="fade">
                                      <p:cBhvr>
                                        <p:cTn id="77" dur="500"/>
                                        <p:tgtEl>
                                          <p:spTgt spid="4">
                                            <p:txEl>
                                              <p:pRg st="2" end="2"/>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4">
                                            <p:txEl>
                                              <p:pRg st="3" end="3"/>
                                            </p:txEl>
                                          </p:spTgt>
                                        </p:tgtEl>
                                        <p:attrNameLst>
                                          <p:attrName>style.visibility</p:attrName>
                                        </p:attrNameLst>
                                      </p:cBhvr>
                                      <p:to>
                                        <p:strVal val="visible"/>
                                      </p:to>
                                    </p:set>
                                    <p:animEffect transition="in" filter="fade">
                                      <p:cBhvr>
                                        <p:cTn id="82" dur="500"/>
                                        <p:tgtEl>
                                          <p:spTgt spid="4">
                                            <p:txEl>
                                              <p:pRg st="3" end="3"/>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4">
                                            <p:txEl>
                                              <p:pRg st="4" end="4"/>
                                            </p:txEl>
                                          </p:spTgt>
                                        </p:tgtEl>
                                        <p:attrNameLst>
                                          <p:attrName>style.visibility</p:attrName>
                                        </p:attrNameLst>
                                      </p:cBhvr>
                                      <p:to>
                                        <p:strVal val="visible"/>
                                      </p:to>
                                    </p:set>
                                    <p:animEffect transition="in" filter="fade">
                                      <p:cBhvr>
                                        <p:cTn id="87" dur="500"/>
                                        <p:tgtEl>
                                          <p:spTgt spid="4">
                                            <p:txEl>
                                              <p:pRg st="4" end="4"/>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4">
                                            <p:txEl>
                                              <p:pRg st="5" end="5"/>
                                            </p:txEl>
                                          </p:spTgt>
                                        </p:tgtEl>
                                        <p:attrNameLst>
                                          <p:attrName>style.visibility</p:attrName>
                                        </p:attrNameLst>
                                      </p:cBhvr>
                                      <p:to>
                                        <p:strVal val="visible"/>
                                      </p:to>
                                    </p:set>
                                    <p:animEffect transition="in" filter="fade">
                                      <p:cBhvr>
                                        <p:cTn id="92" dur="500"/>
                                        <p:tgtEl>
                                          <p:spTgt spid="4">
                                            <p:txEl>
                                              <p:pRg st="5" end="5"/>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6"/>
                                        </p:tgtEl>
                                        <p:attrNameLst>
                                          <p:attrName>style.visibility</p:attrName>
                                        </p:attrNameLst>
                                      </p:cBhvr>
                                      <p:to>
                                        <p:strVal val="visible"/>
                                      </p:to>
                                    </p:set>
                                    <p:animEffect transition="in" filter="fade">
                                      <p:cBhvr>
                                        <p:cTn id="9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035A6-A0C8-4419-F7BB-0A960D817C8D}"/>
              </a:ext>
            </a:extLst>
          </p:cNvPr>
          <p:cNvSpPr>
            <a:spLocks noGrp="1"/>
          </p:cNvSpPr>
          <p:nvPr>
            <p:ph type="title"/>
          </p:nvPr>
        </p:nvSpPr>
        <p:spPr/>
        <p:txBody>
          <a:bodyPr/>
          <a:lstStyle/>
          <a:p>
            <a:r>
              <a:rPr lang="en-US" dirty="0"/>
              <a:t>Measuring ROI from Copilot Adoption</a:t>
            </a:r>
          </a:p>
        </p:txBody>
      </p:sp>
      <p:sp>
        <p:nvSpPr>
          <p:cNvPr id="3" name="Content Placeholder 2">
            <a:extLst>
              <a:ext uri="{FF2B5EF4-FFF2-40B4-BE49-F238E27FC236}">
                <a16:creationId xmlns:a16="http://schemas.microsoft.com/office/drawing/2014/main" id="{0CD1DCF5-7158-E8F0-2672-3F5ECB786F8E}"/>
              </a:ext>
            </a:extLst>
          </p:cNvPr>
          <p:cNvSpPr>
            <a:spLocks noGrp="1"/>
          </p:cNvSpPr>
          <p:nvPr>
            <p:ph sz="half" idx="1"/>
          </p:nvPr>
        </p:nvSpPr>
        <p:spPr/>
        <p:txBody>
          <a:bodyPr vert="horz" lIns="91440" tIns="45720" rIns="91440" bIns="45720" rtlCol="0" anchor="t">
            <a:noAutofit/>
          </a:bodyPr>
          <a:lstStyle/>
          <a:p>
            <a:pPr marL="0" indent="0">
              <a:buNone/>
            </a:pPr>
            <a:r>
              <a:rPr lang="en-US" sz="2000" b="1" dirty="0"/>
              <a:t>Inputs (Activity Level)</a:t>
            </a:r>
            <a:endParaRPr lang="en-US" sz="2000" dirty="0"/>
          </a:p>
          <a:p>
            <a:r>
              <a:rPr lang="en-US" sz="2000" dirty="0"/>
              <a:t>% of employees aware of Copilot use cases</a:t>
            </a:r>
          </a:p>
          <a:p>
            <a:r>
              <a:rPr lang="en-US" sz="2000" dirty="0"/>
              <a:t>% of employees trained or activated</a:t>
            </a:r>
          </a:p>
          <a:p>
            <a:r>
              <a:rPr lang="en-US" sz="2000" dirty="0"/>
              <a:t># of shared prompt patterns adopted</a:t>
            </a:r>
          </a:p>
          <a:p>
            <a:endParaRPr lang="en-US" sz="2000" dirty="0"/>
          </a:p>
          <a:p>
            <a:pPr marL="0" indent="0">
              <a:buNone/>
            </a:pPr>
            <a:r>
              <a:rPr lang="en-US" sz="2000" b="1" dirty="0"/>
              <a:t>Outputs (Usage Level)</a:t>
            </a:r>
            <a:endParaRPr lang="en-US" sz="2000" dirty="0"/>
          </a:p>
          <a:p>
            <a:r>
              <a:rPr lang="en-US" sz="2000" dirty="0"/>
              <a:t>Weekly active Copilot users</a:t>
            </a:r>
          </a:p>
          <a:p>
            <a:r>
              <a:rPr lang="en-US" sz="2000" dirty="0"/>
              <a:t>Avg. tasks completed with Copilot per week</a:t>
            </a:r>
          </a:p>
          <a:p>
            <a:r>
              <a:rPr lang="en-US" sz="2000" dirty="0"/>
              <a:t>Time-to-first-value per user</a:t>
            </a:r>
          </a:p>
          <a:p>
            <a:endParaRPr lang="en-US" sz="2000" dirty="0"/>
          </a:p>
        </p:txBody>
      </p:sp>
      <p:sp>
        <p:nvSpPr>
          <p:cNvPr id="4" name="Content Placeholder 3">
            <a:extLst>
              <a:ext uri="{FF2B5EF4-FFF2-40B4-BE49-F238E27FC236}">
                <a16:creationId xmlns:a16="http://schemas.microsoft.com/office/drawing/2014/main" id="{1764B08C-5CE5-60D2-04C7-DBE1ED107094}"/>
              </a:ext>
            </a:extLst>
          </p:cNvPr>
          <p:cNvSpPr>
            <a:spLocks noGrp="1"/>
          </p:cNvSpPr>
          <p:nvPr>
            <p:ph sz="half" idx="2"/>
          </p:nvPr>
        </p:nvSpPr>
        <p:spPr/>
        <p:txBody>
          <a:bodyPr vert="horz" lIns="91440" tIns="45720" rIns="91440" bIns="45720" rtlCol="0" anchor="t">
            <a:normAutofit/>
          </a:bodyPr>
          <a:lstStyle/>
          <a:p>
            <a:pPr marL="0" indent="0">
              <a:buNone/>
            </a:pPr>
            <a:r>
              <a:rPr lang="en-US" sz="2000" b="1" dirty="0"/>
              <a:t>Outcomes (Business Impact)</a:t>
            </a:r>
            <a:endParaRPr lang="en-US" sz="2000" dirty="0"/>
          </a:p>
          <a:p>
            <a:r>
              <a:rPr lang="en-US" sz="2000" dirty="0"/>
              <a:t>Time saved per workflow</a:t>
            </a:r>
          </a:p>
          <a:p>
            <a:r>
              <a:rPr lang="en-US" sz="2000" dirty="0"/>
              <a:t>Reduction in support tickets / manual tasks</a:t>
            </a:r>
          </a:p>
          <a:p>
            <a:r>
              <a:rPr lang="en-US" sz="2000" dirty="0"/>
              <a:t>Faster decision-making (cycle time reduction)</a:t>
            </a:r>
          </a:p>
          <a:p>
            <a:r>
              <a:rPr lang="en-US" sz="2000" dirty="0"/>
              <a:t>Higher employee satisfaction (NPS, engagement)</a:t>
            </a:r>
          </a:p>
          <a:p>
            <a:endParaRPr lang="en-US" sz="2000" dirty="0"/>
          </a:p>
        </p:txBody>
      </p:sp>
      <p:sp>
        <p:nvSpPr>
          <p:cNvPr id="6" name="TextBox 5">
            <a:extLst>
              <a:ext uri="{FF2B5EF4-FFF2-40B4-BE49-F238E27FC236}">
                <a16:creationId xmlns:a16="http://schemas.microsoft.com/office/drawing/2014/main" id="{28F4BCA3-2778-3B35-84EA-FD492D9D9019}"/>
              </a:ext>
            </a:extLst>
          </p:cNvPr>
          <p:cNvSpPr txBox="1"/>
          <p:nvPr/>
        </p:nvSpPr>
        <p:spPr>
          <a:xfrm>
            <a:off x="6172200" y="4888637"/>
            <a:ext cx="5580017" cy="1200329"/>
          </a:xfrm>
          <a:prstGeom prst="rect">
            <a:avLst/>
          </a:prstGeom>
          <a:noFill/>
        </p:spPr>
        <p:txBody>
          <a:bodyPr wrap="square">
            <a:spAutoFit/>
          </a:bodyPr>
          <a:lstStyle/>
          <a:p>
            <a:pPr>
              <a:buNone/>
            </a:pPr>
            <a:r>
              <a:rPr lang="en-US" b="1" dirty="0"/>
              <a:t>ROI Calculation Example</a:t>
            </a:r>
            <a:br>
              <a:rPr lang="en-US" dirty="0"/>
            </a:br>
            <a:r>
              <a:rPr lang="en-US" dirty="0"/>
              <a:t>Time saved per task × Task frequency × Adoption rate × Avg. hourly cost = </a:t>
            </a:r>
            <a:r>
              <a:rPr lang="en-US" b="1" dirty="0"/>
              <a:t>Hard Dollar Savings</a:t>
            </a:r>
            <a:endParaRPr lang="en-US" dirty="0"/>
          </a:p>
          <a:p>
            <a:pPr>
              <a:buNone/>
            </a:pPr>
            <a:endParaRPr lang="en-US" dirty="0"/>
          </a:p>
        </p:txBody>
      </p:sp>
      <p:sp>
        <p:nvSpPr>
          <p:cNvPr id="7" name="TextBox 6">
            <a:extLst>
              <a:ext uri="{FF2B5EF4-FFF2-40B4-BE49-F238E27FC236}">
                <a16:creationId xmlns:a16="http://schemas.microsoft.com/office/drawing/2014/main" id="{401A9023-566B-758F-BBF0-54CA55981438}"/>
              </a:ext>
            </a:extLst>
          </p:cNvPr>
          <p:cNvSpPr txBox="1"/>
          <p:nvPr/>
        </p:nvSpPr>
        <p:spPr>
          <a:xfrm>
            <a:off x="3125289" y="6235746"/>
            <a:ext cx="6093822" cy="369332"/>
          </a:xfrm>
          <a:prstGeom prst="rect">
            <a:avLst/>
          </a:prstGeom>
          <a:noFill/>
        </p:spPr>
        <p:txBody>
          <a:bodyPr wrap="square">
            <a:spAutoFit/>
          </a:bodyPr>
          <a:lstStyle/>
          <a:p>
            <a:pPr>
              <a:buNone/>
            </a:pPr>
            <a:r>
              <a:rPr lang="en-US" i="1" dirty="0">
                <a:solidFill>
                  <a:srgbClr val="002060"/>
                </a:solidFill>
              </a:rPr>
              <a:t>When adoption is measured, impact becomes undeniable.</a:t>
            </a:r>
            <a:endParaRPr lang="en-US" dirty="0">
              <a:solidFill>
                <a:srgbClr val="002060"/>
              </a:solidFill>
            </a:endParaRPr>
          </a:p>
        </p:txBody>
      </p:sp>
    </p:spTree>
    <p:extLst>
      <p:ext uri="{BB962C8B-B14F-4D97-AF65-F5344CB8AC3E}">
        <p14:creationId xmlns:p14="http://schemas.microsoft.com/office/powerpoint/2010/main" val="641049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0" end="0"/>
                                            </p:txEl>
                                          </p:spTgt>
                                        </p:tgtEl>
                                        <p:attrNameLst>
                                          <p:attrName>style.visibility</p:attrName>
                                        </p:attrNameLst>
                                      </p:cBhvr>
                                      <p:to>
                                        <p:strVal val="visible"/>
                                      </p:to>
                                    </p:set>
                                    <p:animEffect transition="in" filter="fade">
                                      <p:cBhvr>
                                        <p:cTn id="47" dur="500"/>
                                        <p:tgtEl>
                                          <p:spTgt spid="4">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1" end="1"/>
                                            </p:txEl>
                                          </p:spTgt>
                                        </p:tgtEl>
                                        <p:attrNameLst>
                                          <p:attrName>style.visibility</p:attrName>
                                        </p:attrNameLst>
                                      </p:cBhvr>
                                      <p:to>
                                        <p:strVal val="visible"/>
                                      </p:to>
                                    </p:set>
                                    <p:animEffect transition="in" filter="fade">
                                      <p:cBhvr>
                                        <p:cTn id="52" dur="500"/>
                                        <p:tgtEl>
                                          <p:spTgt spid="4">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2" end="2"/>
                                            </p:txEl>
                                          </p:spTgt>
                                        </p:tgtEl>
                                        <p:attrNameLst>
                                          <p:attrName>style.visibility</p:attrName>
                                        </p:attrNameLst>
                                      </p:cBhvr>
                                      <p:to>
                                        <p:strVal val="visible"/>
                                      </p:to>
                                    </p:set>
                                    <p:animEffect transition="in" filter="fade">
                                      <p:cBhvr>
                                        <p:cTn id="57" dur="500"/>
                                        <p:tgtEl>
                                          <p:spTgt spid="4">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xEl>
                                              <p:pRg st="3" end="3"/>
                                            </p:txEl>
                                          </p:spTgt>
                                        </p:tgtEl>
                                        <p:attrNameLst>
                                          <p:attrName>style.visibility</p:attrName>
                                        </p:attrNameLst>
                                      </p:cBhvr>
                                      <p:to>
                                        <p:strVal val="visible"/>
                                      </p:to>
                                    </p:set>
                                    <p:animEffect transition="in" filter="fade">
                                      <p:cBhvr>
                                        <p:cTn id="62" dur="500"/>
                                        <p:tgtEl>
                                          <p:spTgt spid="4">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
                                            <p:txEl>
                                              <p:pRg st="4" end="4"/>
                                            </p:txEl>
                                          </p:spTgt>
                                        </p:tgtEl>
                                        <p:attrNameLst>
                                          <p:attrName>style.visibility</p:attrName>
                                        </p:attrNameLst>
                                      </p:cBhvr>
                                      <p:to>
                                        <p:strVal val="visible"/>
                                      </p:to>
                                    </p:set>
                                    <p:animEffect transition="in" filter="fade">
                                      <p:cBhvr>
                                        <p:cTn id="67" dur="500"/>
                                        <p:tgtEl>
                                          <p:spTgt spid="4">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6"/>
                                        </p:tgtEl>
                                        <p:attrNameLst>
                                          <p:attrName>style.visibility</p:attrName>
                                        </p:attrNameLst>
                                      </p:cBhvr>
                                      <p:to>
                                        <p:strVal val="visible"/>
                                      </p:to>
                                    </p:set>
                                    <p:animEffect transition="in" filter="fade">
                                      <p:cBhvr>
                                        <p:cTn id="72" dur="500"/>
                                        <p:tgtEl>
                                          <p:spTgt spid="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7"/>
                                        </p:tgtEl>
                                        <p:attrNameLst>
                                          <p:attrName>style.visibility</p:attrName>
                                        </p:attrNameLst>
                                      </p:cBhvr>
                                      <p:to>
                                        <p:strVal val="visible"/>
                                      </p:to>
                                    </p:set>
                                    <p:animEffect transition="in" filter="fade">
                                      <p:cBhvr>
                                        <p:cTn id="7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6"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C5EAB-B1C4-8DC0-B834-EB46C5834D51}"/>
              </a:ext>
            </a:extLst>
          </p:cNvPr>
          <p:cNvSpPr>
            <a:spLocks noGrp="1"/>
          </p:cNvSpPr>
          <p:nvPr>
            <p:ph type="title"/>
          </p:nvPr>
        </p:nvSpPr>
        <p:spPr/>
        <p:txBody>
          <a:bodyPr/>
          <a:lstStyle/>
          <a:p>
            <a:r>
              <a:rPr lang="en-US" dirty="0"/>
              <a:t>ROI Examples</a:t>
            </a:r>
          </a:p>
        </p:txBody>
      </p:sp>
      <p:sp>
        <p:nvSpPr>
          <p:cNvPr id="3" name="Text Placeholder 2">
            <a:extLst>
              <a:ext uri="{FF2B5EF4-FFF2-40B4-BE49-F238E27FC236}">
                <a16:creationId xmlns:a16="http://schemas.microsoft.com/office/drawing/2014/main" id="{28828B9F-A8D0-D325-7E1D-B82532C22F2A}"/>
              </a:ext>
            </a:extLst>
          </p:cNvPr>
          <p:cNvSpPr>
            <a:spLocks noGrp="1"/>
          </p:cNvSpPr>
          <p:nvPr>
            <p:ph type="body" idx="1"/>
          </p:nvPr>
        </p:nvSpPr>
        <p:spPr>
          <a:xfrm>
            <a:off x="839788" y="1494896"/>
            <a:ext cx="5157787" cy="823912"/>
          </a:xfrm>
        </p:spPr>
        <p:txBody>
          <a:bodyPr/>
          <a:lstStyle/>
          <a:p>
            <a:r>
              <a:rPr lang="en-US" dirty="0"/>
              <a:t>Sales Team:  Account research + call prep</a:t>
            </a:r>
          </a:p>
        </p:txBody>
      </p:sp>
      <p:sp>
        <p:nvSpPr>
          <p:cNvPr id="5" name="Text Placeholder 4">
            <a:extLst>
              <a:ext uri="{FF2B5EF4-FFF2-40B4-BE49-F238E27FC236}">
                <a16:creationId xmlns:a16="http://schemas.microsoft.com/office/drawing/2014/main" id="{F8585305-0875-E2D1-515C-F0047432527B}"/>
              </a:ext>
            </a:extLst>
          </p:cNvPr>
          <p:cNvSpPr>
            <a:spLocks noGrp="1"/>
          </p:cNvSpPr>
          <p:nvPr>
            <p:ph type="body" sz="quarter" idx="3"/>
          </p:nvPr>
        </p:nvSpPr>
        <p:spPr>
          <a:xfrm>
            <a:off x="6172200" y="1494896"/>
            <a:ext cx="5183188" cy="823912"/>
          </a:xfrm>
        </p:spPr>
        <p:txBody>
          <a:bodyPr/>
          <a:lstStyle/>
          <a:p>
            <a:r>
              <a:rPr lang="en-US" dirty="0"/>
              <a:t>Finance Team: Monthly variance analysis in Finance</a:t>
            </a:r>
          </a:p>
        </p:txBody>
      </p:sp>
      <p:sp>
        <p:nvSpPr>
          <p:cNvPr id="6" name="Content Placeholder 5">
            <a:extLst>
              <a:ext uri="{FF2B5EF4-FFF2-40B4-BE49-F238E27FC236}">
                <a16:creationId xmlns:a16="http://schemas.microsoft.com/office/drawing/2014/main" id="{E014B739-D17E-4733-BD26-0770D4087D84}"/>
              </a:ext>
            </a:extLst>
          </p:cNvPr>
          <p:cNvSpPr>
            <a:spLocks noGrp="1"/>
          </p:cNvSpPr>
          <p:nvPr>
            <p:ph sz="quarter" idx="4"/>
          </p:nvPr>
        </p:nvSpPr>
        <p:spPr>
          <a:xfrm>
            <a:off x="6172200" y="2523066"/>
            <a:ext cx="5183188" cy="3480330"/>
          </a:xfrm>
        </p:spPr>
        <p:txBody>
          <a:bodyPr>
            <a:normAutofit fontScale="62500" lnSpcReduction="20000"/>
          </a:bodyPr>
          <a:lstStyle/>
          <a:p>
            <a:pPr marL="0" lvl="0" indent="0" eaLnBrk="0" fontAlgn="base" hangingPunct="0">
              <a:lnSpc>
                <a:spcPct val="120000"/>
              </a:lnSpc>
              <a:spcBef>
                <a:spcPct val="0"/>
              </a:spcBef>
              <a:spcAft>
                <a:spcPct val="0"/>
              </a:spcAft>
              <a:buNone/>
            </a:pPr>
            <a:r>
              <a:rPr lang="en-US" altLang="en-US" b="1" dirty="0"/>
              <a:t># of Analysts:</a:t>
            </a:r>
            <a:r>
              <a:rPr lang="en-US" altLang="en-US" dirty="0"/>
              <a:t> 50</a:t>
            </a:r>
          </a:p>
          <a:p>
            <a:pPr marL="0" lvl="0" indent="0" eaLnBrk="0" fontAlgn="base" hangingPunct="0">
              <a:lnSpc>
                <a:spcPct val="120000"/>
              </a:lnSpc>
              <a:spcBef>
                <a:spcPct val="0"/>
              </a:spcBef>
              <a:spcAft>
                <a:spcPct val="0"/>
              </a:spcAft>
              <a:buNone/>
            </a:pPr>
            <a:r>
              <a:rPr lang="en-US" altLang="en-US" b="1" dirty="0"/>
              <a:t>Time saved per task with Copilot:</a:t>
            </a:r>
            <a:r>
              <a:rPr lang="en-US" altLang="en-US" dirty="0"/>
              <a:t> 2 hours</a:t>
            </a:r>
          </a:p>
          <a:p>
            <a:pPr marL="0" lvl="0" indent="0" eaLnBrk="0" fontAlgn="base" hangingPunct="0">
              <a:lnSpc>
                <a:spcPct val="120000"/>
              </a:lnSpc>
              <a:spcBef>
                <a:spcPct val="0"/>
              </a:spcBef>
              <a:spcAft>
                <a:spcPct val="0"/>
              </a:spcAft>
              <a:buNone/>
            </a:pPr>
            <a:r>
              <a:rPr lang="en-US" altLang="en-US" b="1" dirty="0"/>
              <a:t>Task frequency:</a:t>
            </a:r>
            <a:r>
              <a:rPr lang="en-US" altLang="en-US" dirty="0"/>
              <a:t> 2 times per month (variance analysis + reporting)</a:t>
            </a:r>
          </a:p>
          <a:p>
            <a:pPr marL="0" lvl="0" indent="0" eaLnBrk="0" fontAlgn="base" hangingPunct="0">
              <a:lnSpc>
                <a:spcPct val="120000"/>
              </a:lnSpc>
              <a:spcBef>
                <a:spcPct val="0"/>
              </a:spcBef>
              <a:spcAft>
                <a:spcPct val="0"/>
              </a:spcAft>
              <a:buNone/>
            </a:pPr>
            <a:r>
              <a:rPr lang="en-US" altLang="en-US" b="1" dirty="0"/>
              <a:t>Adoption rate:</a:t>
            </a:r>
            <a:r>
              <a:rPr lang="en-US" altLang="en-US" dirty="0"/>
              <a:t> 60% (30 analysts actively using Copilot)</a:t>
            </a:r>
          </a:p>
          <a:p>
            <a:pPr marL="0" lvl="0" indent="0" eaLnBrk="0" fontAlgn="base" hangingPunct="0">
              <a:lnSpc>
                <a:spcPct val="120000"/>
              </a:lnSpc>
              <a:spcBef>
                <a:spcPct val="0"/>
              </a:spcBef>
              <a:spcAft>
                <a:spcPct val="0"/>
              </a:spcAft>
              <a:buNone/>
            </a:pPr>
            <a:r>
              <a:rPr lang="en-US" altLang="en-US" b="1" dirty="0"/>
              <a:t>Average fully-loaded hourly cost per analyst:</a:t>
            </a:r>
            <a:r>
              <a:rPr lang="en-US" altLang="en-US" dirty="0"/>
              <a:t> $50</a:t>
            </a:r>
          </a:p>
          <a:p>
            <a:pPr marL="0" lvl="0" indent="0" eaLnBrk="0" fontAlgn="base" hangingPunct="0">
              <a:lnSpc>
                <a:spcPct val="120000"/>
              </a:lnSpc>
              <a:spcBef>
                <a:spcPct val="0"/>
              </a:spcBef>
              <a:spcAft>
                <a:spcPct val="0"/>
              </a:spcAft>
              <a:buFontTx/>
              <a:buChar char="•"/>
            </a:pPr>
            <a:endParaRPr lang="en-US" altLang="en-US" dirty="0"/>
          </a:p>
          <a:p>
            <a:pPr marL="0" lvl="0" indent="0" eaLnBrk="0" fontAlgn="base" hangingPunct="0">
              <a:lnSpc>
                <a:spcPct val="120000"/>
              </a:lnSpc>
              <a:spcBef>
                <a:spcPct val="0"/>
              </a:spcBef>
              <a:spcAft>
                <a:spcPct val="0"/>
              </a:spcAft>
              <a:buNone/>
            </a:pPr>
            <a:r>
              <a:rPr lang="en-US" b="1" dirty="0"/>
              <a:t>Calculation</a:t>
            </a:r>
            <a:r>
              <a:rPr lang="en-US" dirty="0"/>
              <a:t>:</a:t>
            </a:r>
            <a:br>
              <a:rPr lang="en-US" dirty="0"/>
            </a:br>
            <a:r>
              <a:rPr lang="en-US" dirty="0"/>
              <a:t>2 hours × 2 tasks/month × 12 months × 30 analysts × $50/</a:t>
            </a:r>
            <a:r>
              <a:rPr lang="en-US" dirty="0" err="1"/>
              <a:t>hr</a:t>
            </a:r>
            <a:r>
              <a:rPr lang="en-US" dirty="0"/>
              <a:t> = </a:t>
            </a:r>
            <a:r>
              <a:rPr lang="en-US" b="1" dirty="0"/>
              <a:t>$72,000 annual savings</a:t>
            </a:r>
            <a:endParaRPr lang="en-US" altLang="en-US" dirty="0"/>
          </a:p>
          <a:p>
            <a:pPr>
              <a:lnSpc>
                <a:spcPct val="120000"/>
              </a:lnSpc>
            </a:pPr>
            <a:endParaRPr lang="en-US" dirty="0"/>
          </a:p>
        </p:txBody>
      </p:sp>
      <p:sp>
        <p:nvSpPr>
          <p:cNvPr id="9" name="Rectangle 3">
            <a:extLst>
              <a:ext uri="{FF2B5EF4-FFF2-40B4-BE49-F238E27FC236}">
                <a16:creationId xmlns:a16="http://schemas.microsoft.com/office/drawing/2014/main" id="{31BC56DB-EEEF-0701-E292-8E047AA2783D}"/>
              </a:ext>
            </a:extLst>
          </p:cNvPr>
          <p:cNvSpPr>
            <a:spLocks noGrp="1" noChangeArrowheads="1"/>
          </p:cNvSpPr>
          <p:nvPr>
            <p:ph sz="half" idx="2"/>
          </p:nvPr>
        </p:nvSpPr>
        <p:spPr bwMode="auto">
          <a:xfrm>
            <a:off x="839789" y="2485121"/>
            <a:ext cx="5180012" cy="363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en-US" sz="1800" b="1" dirty="0"/>
              <a:t># of Reps:</a:t>
            </a:r>
            <a:r>
              <a:rPr lang="en-US" sz="1800" dirty="0"/>
              <a:t> 40</a:t>
            </a:r>
          </a:p>
          <a:p>
            <a:pPr marL="0" indent="0">
              <a:buNone/>
            </a:pPr>
            <a:r>
              <a:rPr lang="en-US" sz="1800" b="1" dirty="0"/>
              <a:t>Time saved per task with Copilot:</a:t>
            </a:r>
            <a:r>
              <a:rPr lang="en-US" sz="1800" dirty="0"/>
              <a:t> 30 minutes</a:t>
            </a:r>
          </a:p>
          <a:p>
            <a:pPr marL="0" indent="0">
              <a:buNone/>
            </a:pPr>
            <a:r>
              <a:rPr lang="en-US" sz="1800" b="1" dirty="0"/>
              <a:t>Task frequency:</a:t>
            </a:r>
            <a:r>
              <a:rPr lang="en-US" sz="1800" dirty="0"/>
              <a:t> 10 times per week</a:t>
            </a:r>
          </a:p>
          <a:p>
            <a:pPr marL="0" indent="0">
              <a:buNone/>
            </a:pPr>
            <a:r>
              <a:rPr lang="en-US" sz="1800" b="1" dirty="0"/>
              <a:t>Adoption rate:</a:t>
            </a:r>
            <a:r>
              <a:rPr lang="en-US" sz="1800" dirty="0"/>
              <a:t> 50% (20 reps actively using Copilot)</a:t>
            </a:r>
          </a:p>
          <a:p>
            <a:pPr marL="0" indent="0">
              <a:buNone/>
            </a:pPr>
            <a:r>
              <a:rPr lang="en-US" sz="1800" b="1" dirty="0"/>
              <a:t>Average fully-loaded hourly cost per rep:</a:t>
            </a:r>
            <a:r>
              <a:rPr lang="en-US" sz="1800" dirty="0"/>
              <a:t> $60</a:t>
            </a:r>
          </a:p>
          <a:p>
            <a:pPr marL="0" indent="0">
              <a:buNone/>
            </a:pPr>
            <a:endParaRPr lang="en-US" sz="1800" dirty="0"/>
          </a:p>
          <a:p>
            <a:pPr marL="0" indent="0">
              <a:buNone/>
            </a:pPr>
            <a:r>
              <a:rPr lang="en-US" sz="1800" b="1" dirty="0"/>
              <a:t>Calculation</a:t>
            </a:r>
            <a:r>
              <a:rPr lang="en-US" sz="1800" dirty="0"/>
              <a:t>:</a:t>
            </a:r>
            <a:br>
              <a:rPr lang="en-US" sz="1800" dirty="0"/>
            </a:br>
            <a:r>
              <a:rPr lang="en-US" sz="1800" dirty="0"/>
              <a:t>0.5 hours × 10 tasks/week × 50 weeks × 20 reps × $60/</a:t>
            </a:r>
            <a:r>
              <a:rPr lang="en-US" sz="1800" dirty="0" err="1"/>
              <a:t>hr</a:t>
            </a:r>
            <a:r>
              <a:rPr lang="en-US" sz="1800" dirty="0"/>
              <a:t> = </a:t>
            </a:r>
            <a:r>
              <a:rPr lang="en-US" sz="1800" b="1" dirty="0"/>
              <a:t>$300,000 annual savings</a:t>
            </a:r>
            <a:endParaRPr lang="en-US" sz="18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TextBox 10">
            <a:extLst>
              <a:ext uri="{FF2B5EF4-FFF2-40B4-BE49-F238E27FC236}">
                <a16:creationId xmlns:a16="http://schemas.microsoft.com/office/drawing/2014/main" id="{34F73014-9A2D-657F-9BE7-09F0CD5CE71D}"/>
              </a:ext>
            </a:extLst>
          </p:cNvPr>
          <p:cNvSpPr txBox="1"/>
          <p:nvPr/>
        </p:nvSpPr>
        <p:spPr>
          <a:xfrm>
            <a:off x="3293533" y="6169709"/>
            <a:ext cx="6096000" cy="646331"/>
          </a:xfrm>
          <a:prstGeom prst="rect">
            <a:avLst/>
          </a:prstGeom>
          <a:noFill/>
        </p:spPr>
        <p:txBody>
          <a:bodyPr wrap="square">
            <a:spAutoFit/>
          </a:bodyPr>
          <a:lstStyle/>
          <a:p>
            <a:r>
              <a:rPr lang="en-US" dirty="0">
                <a:solidFill>
                  <a:srgbClr val="002060"/>
                </a:solidFill>
              </a:rPr>
              <a:t>One function, one workflow, one year = six-figure savings. Multiply across departments and the ROI is undeniable.</a:t>
            </a:r>
          </a:p>
        </p:txBody>
      </p:sp>
    </p:spTree>
    <p:extLst>
      <p:ext uri="{BB962C8B-B14F-4D97-AF65-F5344CB8AC3E}">
        <p14:creationId xmlns:p14="http://schemas.microsoft.com/office/powerpoint/2010/main" val="2993443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xEl>
                                              <p:pRg st="2" end="2"/>
                                            </p:txEl>
                                          </p:spTgt>
                                        </p:tgtEl>
                                        <p:attrNameLst>
                                          <p:attrName>style.visibility</p:attrName>
                                        </p:attrNameLst>
                                      </p:cBhvr>
                                      <p:to>
                                        <p:strVal val="visible"/>
                                      </p:to>
                                    </p:set>
                                    <p:animEffect transition="in" filter="fade">
                                      <p:cBhvr>
                                        <p:cTn id="20" dur="500"/>
                                        <p:tgtEl>
                                          <p:spTgt spid="9">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Effect transition="in" filter="fade">
                                      <p:cBhvr>
                                        <p:cTn id="25" dur="500"/>
                                        <p:tgtEl>
                                          <p:spTgt spid="9">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9">
                                            <p:txEl>
                                              <p:pRg st="4" end="4"/>
                                            </p:txEl>
                                          </p:spTgt>
                                        </p:tgtEl>
                                        <p:attrNameLst>
                                          <p:attrName>style.visibility</p:attrName>
                                        </p:attrNameLst>
                                      </p:cBhvr>
                                      <p:to>
                                        <p:strVal val="visible"/>
                                      </p:to>
                                    </p:set>
                                    <p:animEffect transition="in" filter="fade">
                                      <p:cBhvr>
                                        <p:cTn id="30" dur="500"/>
                                        <p:tgtEl>
                                          <p:spTgt spid="9">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9">
                                            <p:txEl>
                                              <p:pRg st="6" end="6"/>
                                            </p:txEl>
                                          </p:spTgt>
                                        </p:tgtEl>
                                        <p:attrNameLst>
                                          <p:attrName>style.visibility</p:attrName>
                                        </p:attrNameLst>
                                      </p:cBhvr>
                                      <p:to>
                                        <p:strVal val="visible"/>
                                      </p:to>
                                    </p:set>
                                    <p:animEffect transition="in" filter="fade">
                                      <p:cBhvr>
                                        <p:cTn id="35" dur="500"/>
                                        <p:tgtEl>
                                          <p:spTgt spid="9">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
                                            <p:txEl>
                                              <p:pRg st="0" end="0"/>
                                            </p:txEl>
                                          </p:spTgt>
                                        </p:tgtEl>
                                        <p:attrNameLst>
                                          <p:attrName>style.visibility</p:attrName>
                                        </p:attrNameLst>
                                      </p:cBhvr>
                                      <p:to>
                                        <p:strVal val="visible"/>
                                      </p:to>
                                    </p:set>
                                    <p:animEffect transition="in" filter="fade">
                                      <p:cBhvr>
                                        <p:cTn id="40" dur="500"/>
                                        <p:tgtEl>
                                          <p:spTgt spid="5">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6">
                                            <p:txEl>
                                              <p:pRg st="0" end="0"/>
                                            </p:txEl>
                                          </p:spTgt>
                                        </p:tgtEl>
                                        <p:attrNameLst>
                                          <p:attrName>style.visibility</p:attrName>
                                        </p:attrNameLst>
                                      </p:cBhvr>
                                      <p:to>
                                        <p:strVal val="visible"/>
                                      </p:to>
                                    </p:set>
                                    <p:animEffect transition="in" filter="fade">
                                      <p:cBhvr>
                                        <p:cTn id="45" dur="500"/>
                                        <p:tgtEl>
                                          <p:spTgt spid="6">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6">
                                            <p:txEl>
                                              <p:pRg st="1" end="1"/>
                                            </p:txEl>
                                          </p:spTgt>
                                        </p:tgtEl>
                                        <p:attrNameLst>
                                          <p:attrName>style.visibility</p:attrName>
                                        </p:attrNameLst>
                                      </p:cBhvr>
                                      <p:to>
                                        <p:strVal val="visible"/>
                                      </p:to>
                                    </p:set>
                                    <p:animEffect transition="in" filter="fade">
                                      <p:cBhvr>
                                        <p:cTn id="50" dur="500"/>
                                        <p:tgtEl>
                                          <p:spTgt spid="6">
                                            <p:txEl>
                                              <p:pRg st="1" end="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6">
                                            <p:txEl>
                                              <p:pRg st="2" end="2"/>
                                            </p:txEl>
                                          </p:spTgt>
                                        </p:tgtEl>
                                        <p:attrNameLst>
                                          <p:attrName>style.visibility</p:attrName>
                                        </p:attrNameLst>
                                      </p:cBhvr>
                                      <p:to>
                                        <p:strVal val="visible"/>
                                      </p:to>
                                    </p:set>
                                    <p:animEffect transition="in" filter="fade">
                                      <p:cBhvr>
                                        <p:cTn id="55" dur="500"/>
                                        <p:tgtEl>
                                          <p:spTgt spid="6">
                                            <p:txEl>
                                              <p:pRg st="2" end="2"/>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6">
                                            <p:txEl>
                                              <p:pRg st="3" end="3"/>
                                            </p:txEl>
                                          </p:spTgt>
                                        </p:tgtEl>
                                        <p:attrNameLst>
                                          <p:attrName>style.visibility</p:attrName>
                                        </p:attrNameLst>
                                      </p:cBhvr>
                                      <p:to>
                                        <p:strVal val="visible"/>
                                      </p:to>
                                    </p:set>
                                    <p:animEffect transition="in" filter="fade">
                                      <p:cBhvr>
                                        <p:cTn id="60" dur="500"/>
                                        <p:tgtEl>
                                          <p:spTgt spid="6">
                                            <p:txEl>
                                              <p:pRg st="3" end="3"/>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6">
                                            <p:txEl>
                                              <p:pRg st="4" end="4"/>
                                            </p:txEl>
                                          </p:spTgt>
                                        </p:tgtEl>
                                        <p:attrNameLst>
                                          <p:attrName>style.visibility</p:attrName>
                                        </p:attrNameLst>
                                      </p:cBhvr>
                                      <p:to>
                                        <p:strVal val="visible"/>
                                      </p:to>
                                    </p:set>
                                    <p:animEffect transition="in" filter="fade">
                                      <p:cBhvr>
                                        <p:cTn id="65" dur="500"/>
                                        <p:tgtEl>
                                          <p:spTgt spid="6">
                                            <p:txEl>
                                              <p:pRg st="4" end="4"/>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6">
                                            <p:txEl>
                                              <p:pRg st="6" end="6"/>
                                            </p:txEl>
                                          </p:spTgt>
                                        </p:tgtEl>
                                        <p:attrNameLst>
                                          <p:attrName>style.visibility</p:attrName>
                                        </p:attrNameLst>
                                      </p:cBhvr>
                                      <p:to>
                                        <p:strVal val="visible"/>
                                      </p:to>
                                    </p:set>
                                    <p:animEffect transition="in" filter="fade">
                                      <p:cBhvr>
                                        <p:cTn id="70" dur="500"/>
                                        <p:tgtEl>
                                          <p:spTgt spid="6">
                                            <p:txEl>
                                              <p:pRg st="6" end="6"/>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11"/>
                                        </p:tgtEl>
                                        <p:attrNameLst>
                                          <p:attrName>style.visibility</p:attrName>
                                        </p:attrNameLst>
                                      </p:cBhvr>
                                      <p:to>
                                        <p:strVal val="visible"/>
                                      </p:to>
                                    </p:set>
                                    <p:animEffect transition="in" filter="fade">
                                      <p:cBhvr>
                                        <p:cTn id="7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P spid="9" grpId="0" build="p"/>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28140-C700-EB82-9585-D87FD63D2726}"/>
              </a:ext>
            </a:extLst>
          </p:cNvPr>
          <p:cNvSpPr>
            <a:spLocks noGrp="1"/>
          </p:cNvSpPr>
          <p:nvPr>
            <p:ph type="ctrTitle"/>
          </p:nvPr>
        </p:nvSpPr>
        <p:spPr>
          <a:xfrm>
            <a:off x="1524000" y="1122363"/>
            <a:ext cx="9144000" cy="2387600"/>
          </a:xfrm>
        </p:spPr>
        <p:txBody>
          <a:bodyPr anchor="b">
            <a:normAutofit/>
          </a:bodyPr>
          <a:lstStyle/>
          <a:p>
            <a:r>
              <a:rPr lang="en-US" sz="3800" dirty="0"/>
              <a:t>A healthcare provider turned 3-hour reporting tasks into 45 minutes and unlocked $375K in annual savings - simply by focusing on Copilot adoption, not more licenses.</a:t>
            </a:r>
          </a:p>
        </p:txBody>
      </p:sp>
      <p:sp>
        <p:nvSpPr>
          <p:cNvPr id="3" name="Text Placeholder 2">
            <a:extLst>
              <a:ext uri="{FF2B5EF4-FFF2-40B4-BE49-F238E27FC236}">
                <a16:creationId xmlns:a16="http://schemas.microsoft.com/office/drawing/2014/main" id="{09B32DD5-D22B-8DBD-8B16-D23F9A27CAE8}"/>
              </a:ext>
            </a:extLst>
          </p:cNvPr>
          <p:cNvSpPr>
            <a:spLocks noGrp="1"/>
          </p:cNvSpPr>
          <p:nvPr>
            <p:ph type="subTitle" idx="1"/>
          </p:nvPr>
        </p:nvSpPr>
        <p:spPr>
          <a:xfrm>
            <a:off x="1524000" y="4153988"/>
            <a:ext cx="9144000" cy="1103811"/>
          </a:xfrm>
        </p:spPr>
        <p:txBody>
          <a:bodyPr>
            <a:normAutofit/>
          </a:bodyPr>
          <a:lstStyle/>
          <a:p>
            <a:r>
              <a:rPr lang="en-US"/>
              <a:t>Case Study</a:t>
            </a:r>
          </a:p>
        </p:txBody>
      </p:sp>
    </p:spTree>
    <p:extLst>
      <p:ext uri="{BB962C8B-B14F-4D97-AF65-F5344CB8AC3E}">
        <p14:creationId xmlns:p14="http://schemas.microsoft.com/office/powerpoint/2010/main" val="2107861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8A94871E-96FC-4ADE-815B-41A636E34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B269FE-EC08-C9D2-5708-6ED5B5927971}"/>
              </a:ext>
            </a:extLst>
          </p:cNvPr>
          <p:cNvSpPr>
            <a:spLocks noGrp="1"/>
          </p:cNvSpPr>
          <p:nvPr>
            <p:ph type="ctrTitle"/>
          </p:nvPr>
        </p:nvSpPr>
        <p:spPr>
          <a:xfrm>
            <a:off x="640080" y="320040"/>
            <a:ext cx="6692827" cy="3892669"/>
          </a:xfrm>
        </p:spPr>
        <p:txBody>
          <a:bodyPr>
            <a:normAutofit/>
          </a:bodyPr>
          <a:lstStyle/>
          <a:p>
            <a:pPr algn="l"/>
            <a:r>
              <a:rPr lang="en-US" sz="5600" dirty="0"/>
              <a:t>Microsoft Copilot adoption that sticks: </a:t>
            </a:r>
            <a:br>
              <a:rPr lang="en-US" sz="5600" dirty="0"/>
            </a:br>
            <a:r>
              <a:rPr lang="en-US" sz="5600" dirty="0"/>
              <a:t>A 90-day playbook for companies</a:t>
            </a:r>
          </a:p>
        </p:txBody>
      </p:sp>
      <p:sp>
        <p:nvSpPr>
          <p:cNvPr id="3" name="Subtitle 2">
            <a:extLst>
              <a:ext uri="{FF2B5EF4-FFF2-40B4-BE49-F238E27FC236}">
                <a16:creationId xmlns:a16="http://schemas.microsoft.com/office/drawing/2014/main" id="{C67352CC-4115-80BF-5D3B-090288E916AA}"/>
              </a:ext>
            </a:extLst>
          </p:cNvPr>
          <p:cNvSpPr>
            <a:spLocks noGrp="1"/>
          </p:cNvSpPr>
          <p:nvPr>
            <p:ph type="subTitle" idx="1"/>
          </p:nvPr>
        </p:nvSpPr>
        <p:spPr>
          <a:xfrm>
            <a:off x="640080" y="4631160"/>
            <a:ext cx="7249278" cy="1906799"/>
          </a:xfrm>
        </p:spPr>
        <p:txBody>
          <a:bodyPr>
            <a:noAutofit/>
          </a:bodyPr>
          <a:lstStyle/>
          <a:p>
            <a:pPr algn="l"/>
            <a:r>
              <a:rPr lang="en-US" sz="2000" dirty="0"/>
              <a:t>How to drive real productivity without chaos, confusion, or wasted spend</a:t>
            </a:r>
          </a:p>
          <a:p>
            <a:pPr algn="l"/>
            <a:endParaRPr lang="en-US" sz="2000" dirty="0"/>
          </a:p>
          <a:p>
            <a:pPr algn="l"/>
            <a:r>
              <a:rPr lang="en-US" sz="2000" b="1" dirty="0"/>
              <a:t>Presented by: </a:t>
            </a:r>
          </a:p>
          <a:p>
            <a:pPr algn="l"/>
            <a:r>
              <a:rPr lang="en-US" sz="2000" dirty="0"/>
              <a:t>Asif Rehmani, CEO | VisualSP</a:t>
            </a:r>
          </a:p>
          <a:p>
            <a:pPr algn="l"/>
            <a:r>
              <a:rPr lang="en-US" sz="2000" dirty="0"/>
              <a:t>20X Microsoft MVP – Dynamics and M365</a:t>
            </a:r>
          </a:p>
          <a:p>
            <a:pPr algn="l"/>
            <a:endParaRPr lang="en-US" sz="2000" dirty="0"/>
          </a:p>
        </p:txBody>
      </p:sp>
      <p:sp>
        <p:nvSpPr>
          <p:cNvPr id="25"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5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Playbook">
            <a:extLst>
              <a:ext uri="{FF2B5EF4-FFF2-40B4-BE49-F238E27FC236}">
                <a16:creationId xmlns:a16="http://schemas.microsoft.com/office/drawing/2014/main" id="{185F5D87-9C84-8526-2388-97F1A4D289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81544" y="1267079"/>
            <a:ext cx="4087368" cy="4087368"/>
          </a:xfrm>
          <a:prstGeom prst="rect">
            <a:avLst/>
          </a:prstGeom>
        </p:spPr>
      </p:pic>
      <p:pic>
        <p:nvPicPr>
          <p:cNvPr id="7" name="Picture 6" descr="A black background with white text&#10;&#10;AI-generated content may be incorrect.">
            <a:extLst>
              <a:ext uri="{FF2B5EF4-FFF2-40B4-BE49-F238E27FC236}">
                <a16:creationId xmlns:a16="http://schemas.microsoft.com/office/drawing/2014/main" id="{CE470AE3-6FF1-BA27-472F-C9609B1BD6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93241" y="6315454"/>
            <a:ext cx="1655067" cy="445009"/>
          </a:xfrm>
          <a:prstGeom prst="rect">
            <a:avLst/>
          </a:prstGeom>
        </p:spPr>
      </p:pic>
    </p:spTree>
    <p:extLst>
      <p:ext uri="{BB962C8B-B14F-4D97-AF65-F5344CB8AC3E}">
        <p14:creationId xmlns:p14="http://schemas.microsoft.com/office/powerpoint/2010/main" val="3433458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D5474-0DAC-2A6B-1F6F-57D060DB6952}"/>
              </a:ext>
            </a:extLst>
          </p:cNvPr>
          <p:cNvSpPr>
            <a:spLocks noGrp="1"/>
          </p:cNvSpPr>
          <p:nvPr>
            <p:ph type="title"/>
          </p:nvPr>
        </p:nvSpPr>
        <p:spPr/>
        <p:txBody>
          <a:bodyPr/>
          <a:lstStyle/>
          <a:p>
            <a:r>
              <a:rPr lang="en-US" dirty="0"/>
              <a:t>Use Case of Copilot in Action</a:t>
            </a:r>
          </a:p>
        </p:txBody>
      </p:sp>
      <p:sp>
        <p:nvSpPr>
          <p:cNvPr id="3" name="Content Placeholder 2">
            <a:extLst>
              <a:ext uri="{FF2B5EF4-FFF2-40B4-BE49-F238E27FC236}">
                <a16:creationId xmlns:a16="http://schemas.microsoft.com/office/drawing/2014/main" id="{DCE44740-A7F9-1E49-E064-6AF96504E107}"/>
              </a:ext>
            </a:extLst>
          </p:cNvPr>
          <p:cNvSpPr>
            <a:spLocks noGrp="1"/>
          </p:cNvSpPr>
          <p:nvPr>
            <p:ph sz="half" idx="1"/>
          </p:nvPr>
        </p:nvSpPr>
        <p:spPr/>
        <p:txBody>
          <a:bodyPr>
            <a:normAutofit fontScale="55000" lnSpcReduction="20000"/>
          </a:bodyPr>
          <a:lstStyle/>
          <a:p>
            <a:pPr marL="0" indent="0">
              <a:buNone/>
            </a:pPr>
            <a:r>
              <a:rPr lang="en-US" b="1" dirty="0"/>
              <a:t>Customer Profile</a:t>
            </a:r>
            <a:endParaRPr lang="en-US" dirty="0"/>
          </a:p>
          <a:p>
            <a:r>
              <a:rPr lang="en-US" dirty="0"/>
              <a:t>Mid-sized healthcare firm (~1,200 employees)</a:t>
            </a:r>
          </a:p>
          <a:p>
            <a:r>
              <a:rPr lang="en-US" dirty="0"/>
              <a:t>Struggling with slow reporting cycles in Finance and heavy admin in Sales</a:t>
            </a:r>
          </a:p>
          <a:p>
            <a:pPr marL="0" indent="0">
              <a:buNone/>
            </a:pPr>
            <a:endParaRPr lang="en-US" b="1" dirty="0"/>
          </a:p>
          <a:p>
            <a:pPr marL="0" indent="0">
              <a:buNone/>
            </a:pPr>
            <a:r>
              <a:rPr lang="en-US" b="1" dirty="0"/>
              <a:t>Challenge</a:t>
            </a:r>
            <a:endParaRPr lang="en-US" dirty="0"/>
          </a:p>
          <a:p>
            <a:r>
              <a:rPr lang="en-US" dirty="0"/>
              <a:t>Analysts spending hours preparing monthly variance reports</a:t>
            </a:r>
          </a:p>
          <a:p>
            <a:r>
              <a:rPr lang="en-US" dirty="0"/>
              <a:t>Sales reps losing time compiling account research before calls</a:t>
            </a:r>
          </a:p>
          <a:p>
            <a:r>
              <a:rPr lang="en-US" dirty="0"/>
              <a:t>Low awareness of how Copilot could help with underutilized licenses</a:t>
            </a:r>
          </a:p>
          <a:p>
            <a:endParaRPr lang="en-US" dirty="0"/>
          </a:p>
        </p:txBody>
      </p:sp>
      <p:sp>
        <p:nvSpPr>
          <p:cNvPr id="4" name="Content Placeholder 3">
            <a:extLst>
              <a:ext uri="{FF2B5EF4-FFF2-40B4-BE49-F238E27FC236}">
                <a16:creationId xmlns:a16="http://schemas.microsoft.com/office/drawing/2014/main" id="{3A54D268-5F87-BE0C-351F-565EAC359CDC}"/>
              </a:ext>
            </a:extLst>
          </p:cNvPr>
          <p:cNvSpPr>
            <a:spLocks noGrp="1"/>
          </p:cNvSpPr>
          <p:nvPr>
            <p:ph sz="half" idx="2"/>
          </p:nvPr>
        </p:nvSpPr>
        <p:spPr/>
        <p:txBody>
          <a:bodyPr>
            <a:normAutofit fontScale="55000" lnSpcReduction="20000"/>
          </a:bodyPr>
          <a:lstStyle/>
          <a:p>
            <a:pPr marL="0" indent="0">
              <a:buNone/>
            </a:pPr>
            <a:r>
              <a:rPr lang="en-US" b="1" dirty="0"/>
              <a:t>Intervention</a:t>
            </a:r>
            <a:endParaRPr lang="en-US" dirty="0"/>
          </a:p>
          <a:p>
            <a:r>
              <a:rPr lang="en-US" dirty="0"/>
              <a:t>Ran 30-day pilot with 40 Finance analysts + 30 Sales reps</a:t>
            </a:r>
          </a:p>
          <a:p>
            <a:r>
              <a:rPr lang="en-US" dirty="0"/>
              <a:t>Introduced 10-minute “</a:t>
            </a:r>
            <a:r>
              <a:rPr lang="en-US" dirty="0" err="1"/>
              <a:t>microclinics</a:t>
            </a:r>
            <a:r>
              <a:rPr lang="en-US" dirty="0"/>
              <a:t>” on prompt patterns</a:t>
            </a:r>
          </a:p>
          <a:p>
            <a:r>
              <a:rPr lang="en-US" dirty="0"/>
              <a:t>Embedded informational overlays directly in Excel and Dynamics to guide workflows</a:t>
            </a:r>
          </a:p>
          <a:p>
            <a:r>
              <a:rPr lang="en-US" dirty="0"/>
              <a:t>Champions shared prompts via a simple library</a:t>
            </a:r>
          </a:p>
          <a:p>
            <a:pPr marL="0" indent="0">
              <a:buNone/>
            </a:pPr>
            <a:endParaRPr lang="en-US" b="1" dirty="0"/>
          </a:p>
          <a:p>
            <a:pPr marL="0" indent="0">
              <a:buNone/>
            </a:pPr>
            <a:r>
              <a:rPr lang="en-US" b="1" dirty="0"/>
              <a:t>Results (90 days)</a:t>
            </a:r>
            <a:endParaRPr lang="en-US" dirty="0"/>
          </a:p>
          <a:p>
            <a:r>
              <a:rPr lang="en-US" dirty="0"/>
              <a:t>Finance: Variance report prep time cut from 3 hours to 45 minutes (per analyst, per month)</a:t>
            </a:r>
          </a:p>
          <a:p>
            <a:r>
              <a:rPr lang="en-US" dirty="0"/>
              <a:t>Sales: Account research + call prep time cut by 50% (avg. 5 hours saved per rep per week)</a:t>
            </a:r>
          </a:p>
          <a:p>
            <a:r>
              <a:rPr lang="en-US" dirty="0"/>
              <a:t>65% of pilot users became weekly active Copilot users</a:t>
            </a:r>
          </a:p>
          <a:p>
            <a:r>
              <a:rPr lang="en-US" dirty="0"/>
              <a:t>Estimated annual savings: </a:t>
            </a:r>
            <a:r>
              <a:rPr lang="en-US" b="1" dirty="0"/>
              <a:t>$375,000</a:t>
            </a:r>
            <a:r>
              <a:rPr lang="en-US" dirty="0"/>
              <a:t> across Finance + Sales</a:t>
            </a:r>
          </a:p>
          <a:p>
            <a:endParaRPr lang="en-US" dirty="0"/>
          </a:p>
        </p:txBody>
      </p:sp>
      <p:sp>
        <p:nvSpPr>
          <p:cNvPr id="6" name="TextBox 5">
            <a:extLst>
              <a:ext uri="{FF2B5EF4-FFF2-40B4-BE49-F238E27FC236}">
                <a16:creationId xmlns:a16="http://schemas.microsoft.com/office/drawing/2014/main" id="{3EB534E4-327C-2C00-CC77-954CE831C436}"/>
              </a:ext>
            </a:extLst>
          </p:cNvPr>
          <p:cNvSpPr txBox="1"/>
          <p:nvPr/>
        </p:nvSpPr>
        <p:spPr>
          <a:xfrm>
            <a:off x="2895600" y="5850235"/>
            <a:ext cx="6096000" cy="923330"/>
          </a:xfrm>
          <a:prstGeom prst="rect">
            <a:avLst/>
          </a:prstGeom>
          <a:noFill/>
        </p:spPr>
        <p:txBody>
          <a:bodyPr wrap="square">
            <a:spAutoFit/>
          </a:bodyPr>
          <a:lstStyle/>
          <a:p>
            <a:r>
              <a:rPr lang="en-US" dirty="0">
                <a:solidFill>
                  <a:srgbClr val="002060"/>
                </a:solidFill>
              </a:rPr>
              <a:t>Licenses weren’t the problem. Adoption was. </a:t>
            </a:r>
          </a:p>
          <a:p>
            <a:r>
              <a:rPr lang="en-US" dirty="0">
                <a:solidFill>
                  <a:srgbClr val="002060"/>
                </a:solidFill>
              </a:rPr>
              <a:t>With structured enablement and in-app guidance, Copilot moved from shelfware to measurable ROI in 90 days.</a:t>
            </a:r>
          </a:p>
        </p:txBody>
      </p:sp>
    </p:spTree>
    <p:extLst>
      <p:ext uri="{BB962C8B-B14F-4D97-AF65-F5344CB8AC3E}">
        <p14:creationId xmlns:p14="http://schemas.microsoft.com/office/powerpoint/2010/main" val="158596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0" end="0"/>
                                            </p:txEl>
                                          </p:spTgt>
                                        </p:tgtEl>
                                        <p:attrNameLst>
                                          <p:attrName>style.visibility</p:attrName>
                                        </p:attrNameLst>
                                      </p:cBhvr>
                                      <p:to>
                                        <p:strVal val="visible"/>
                                      </p:to>
                                    </p:set>
                                    <p:animEffect transition="in" filter="fade">
                                      <p:cBhvr>
                                        <p:cTn id="42" dur="500"/>
                                        <p:tgtEl>
                                          <p:spTgt spid="4">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1" end="1"/>
                                            </p:txEl>
                                          </p:spTgt>
                                        </p:tgtEl>
                                        <p:attrNameLst>
                                          <p:attrName>style.visibility</p:attrName>
                                        </p:attrNameLst>
                                      </p:cBhvr>
                                      <p:to>
                                        <p:strVal val="visible"/>
                                      </p:to>
                                    </p:set>
                                    <p:animEffect transition="in" filter="fade">
                                      <p:cBhvr>
                                        <p:cTn id="47" dur="500"/>
                                        <p:tgtEl>
                                          <p:spTgt spid="4">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2" end="2"/>
                                            </p:txEl>
                                          </p:spTgt>
                                        </p:tgtEl>
                                        <p:attrNameLst>
                                          <p:attrName>style.visibility</p:attrName>
                                        </p:attrNameLst>
                                      </p:cBhvr>
                                      <p:to>
                                        <p:strVal val="visible"/>
                                      </p:to>
                                    </p:set>
                                    <p:animEffect transition="in" filter="fade">
                                      <p:cBhvr>
                                        <p:cTn id="52" dur="500"/>
                                        <p:tgtEl>
                                          <p:spTgt spid="4">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animEffect transition="in" filter="fade">
                                      <p:cBhvr>
                                        <p:cTn id="57" dur="500"/>
                                        <p:tgtEl>
                                          <p:spTgt spid="4">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xEl>
                                              <p:pRg st="4" end="4"/>
                                            </p:txEl>
                                          </p:spTgt>
                                        </p:tgtEl>
                                        <p:attrNameLst>
                                          <p:attrName>style.visibility</p:attrName>
                                        </p:attrNameLst>
                                      </p:cBhvr>
                                      <p:to>
                                        <p:strVal val="visible"/>
                                      </p:to>
                                    </p:set>
                                    <p:animEffect transition="in" filter="fade">
                                      <p:cBhvr>
                                        <p:cTn id="62" dur="500"/>
                                        <p:tgtEl>
                                          <p:spTgt spid="4">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
                                            <p:txEl>
                                              <p:pRg st="6" end="6"/>
                                            </p:txEl>
                                          </p:spTgt>
                                        </p:tgtEl>
                                        <p:attrNameLst>
                                          <p:attrName>style.visibility</p:attrName>
                                        </p:attrNameLst>
                                      </p:cBhvr>
                                      <p:to>
                                        <p:strVal val="visible"/>
                                      </p:to>
                                    </p:set>
                                    <p:animEffect transition="in" filter="fade">
                                      <p:cBhvr>
                                        <p:cTn id="67" dur="500"/>
                                        <p:tgtEl>
                                          <p:spTgt spid="4">
                                            <p:txEl>
                                              <p:pRg st="6" end="6"/>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4">
                                            <p:txEl>
                                              <p:pRg st="7" end="7"/>
                                            </p:txEl>
                                          </p:spTgt>
                                        </p:tgtEl>
                                        <p:attrNameLst>
                                          <p:attrName>style.visibility</p:attrName>
                                        </p:attrNameLst>
                                      </p:cBhvr>
                                      <p:to>
                                        <p:strVal val="visible"/>
                                      </p:to>
                                    </p:set>
                                    <p:animEffect transition="in" filter="fade">
                                      <p:cBhvr>
                                        <p:cTn id="72" dur="500"/>
                                        <p:tgtEl>
                                          <p:spTgt spid="4">
                                            <p:txEl>
                                              <p:pRg st="7" end="7"/>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4">
                                            <p:txEl>
                                              <p:pRg st="8" end="8"/>
                                            </p:txEl>
                                          </p:spTgt>
                                        </p:tgtEl>
                                        <p:attrNameLst>
                                          <p:attrName>style.visibility</p:attrName>
                                        </p:attrNameLst>
                                      </p:cBhvr>
                                      <p:to>
                                        <p:strVal val="visible"/>
                                      </p:to>
                                    </p:set>
                                    <p:animEffect transition="in" filter="fade">
                                      <p:cBhvr>
                                        <p:cTn id="77" dur="500"/>
                                        <p:tgtEl>
                                          <p:spTgt spid="4">
                                            <p:txEl>
                                              <p:pRg st="8" end="8"/>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4">
                                            <p:txEl>
                                              <p:pRg st="9" end="9"/>
                                            </p:txEl>
                                          </p:spTgt>
                                        </p:tgtEl>
                                        <p:attrNameLst>
                                          <p:attrName>style.visibility</p:attrName>
                                        </p:attrNameLst>
                                      </p:cBhvr>
                                      <p:to>
                                        <p:strVal val="visible"/>
                                      </p:to>
                                    </p:set>
                                    <p:animEffect transition="in" filter="fade">
                                      <p:cBhvr>
                                        <p:cTn id="82" dur="500"/>
                                        <p:tgtEl>
                                          <p:spTgt spid="4">
                                            <p:txEl>
                                              <p:pRg st="9" end="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4">
                                            <p:txEl>
                                              <p:pRg st="10" end="10"/>
                                            </p:txEl>
                                          </p:spTgt>
                                        </p:tgtEl>
                                        <p:attrNameLst>
                                          <p:attrName>style.visibility</p:attrName>
                                        </p:attrNameLst>
                                      </p:cBhvr>
                                      <p:to>
                                        <p:strVal val="visible"/>
                                      </p:to>
                                    </p:set>
                                    <p:animEffect transition="in" filter="fade">
                                      <p:cBhvr>
                                        <p:cTn id="87" dur="500"/>
                                        <p:tgtEl>
                                          <p:spTgt spid="4">
                                            <p:txEl>
                                              <p:pRg st="10" end="1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6"/>
                                        </p:tgtEl>
                                        <p:attrNameLst>
                                          <p:attrName>style.visibility</p:attrName>
                                        </p:attrNameLst>
                                      </p:cBhvr>
                                      <p:to>
                                        <p:strVal val="visible"/>
                                      </p:to>
                                    </p:set>
                                    <p:animEffect transition="in" filter="fade">
                                      <p:cBhvr>
                                        <p:cTn id="9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670E8-F68E-550E-E973-50E0A5BCAB42}"/>
              </a:ext>
            </a:extLst>
          </p:cNvPr>
          <p:cNvSpPr>
            <a:spLocks noGrp="1"/>
          </p:cNvSpPr>
          <p:nvPr>
            <p:ph type="title"/>
          </p:nvPr>
        </p:nvSpPr>
        <p:spPr>
          <a:xfrm>
            <a:off x="838200" y="365125"/>
            <a:ext cx="10515600" cy="1325563"/>
          </a:xfrm>
        </p:spPr>
        <p:txBody>
          <a:bodyPr anchor="ctr">
            <a:normAutofit/>
          </a:bodyPr>
          <a:lstStyle/>
          <a:p>
            <a:r>
              <a:rPr lang="en-US" dirty="0"/>
              <a:t>How a DAP Unlocks Copilot Adoption</a:t>
            </a:r>
          </a:p>
        </p:txBody>
      </p:sp>
      <p:graphicFrame>
        <p:nvGraphicFramePr>
          <p:cNvPr id="5" name="Content Placeholder 2">
            <a:extLst>
              <a:ext uri="{FF2B5EF4-FFF2-40B4-BE49-F238E27FC236}">
                <a16:creationId xmlns:a16="http://schemas.microsoft.com/office/drawing/2014/main" id="{4EAC669A-5247-1332-C761-AFEB2E6A2958}"/>
              </a:ext>
            </a:extLst>
          </p:cNvPr>
          <p:cNvGraphicFramePr>
            <a:graphicFrameLocks noGrp="1"/>
          </p:cNvGraphicFramePr>
          <p:nvPr>
            <p:ph idx="1"/>
            <p:extLst>
              <p:ext uri="{D42A27DB-BD31-4B8C-83A1-F6EECF244321}">
                <p14:modId xmlns:p14="http://schemas.microsoft.com/office/powerpoint/2010/main" val="76919319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38764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38C3F88E-CEB9-4AF9-8733-2B5C2BDEBC3D}"/>
                                            </p:graphicEl>
                                          </p:spTgt>
                                        </p:tgtEl>
                                        <p:attrNameLst>
                                          <p:attrName>style.visibility</p:attrName>
                                        </p:attrNameLst>
                                      </p:cBhvr>
                                      <p:to>
                                        <p:strVal val="visible"/>
                                      </p:to>
                                    </p:set>
                                    <p:animEffect transition="in" filter="fade">
                                      <p:cBhvr>
                                        <p:cTn id="7" dur="500"/>
                                        <p:tgtEl>
                                          <p:spTgt spid="5">
                                            <p:graphicEl>
                                              <a:dgm id="{38C3F88E-CEB9-4AF9-8733-2B5C2BDEBC3D}"/>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07CF0B10-1186-4B23-BE4F-23A17B0F747B}"/>
                                            </p:graphicEl>
                                          </p:spTgt>
                                        </p:tgtEl>
                                        <p:attrNameLst>
                                          <p:attrName>style.visibility</p:attrName>
                                        </p:attrNameLst>
                                      </p:cBhvr>
                                      <p:to>
                                        <p:strVal val="visible"/>
                                      </p:to>
                                    </p:set>
                                    <p:animEffect transition="in" filter="fade">
                                      <p:cBhvr>
                                        <p:cTn id="10" dur="500"/>
                                        <p:tgtEl>
                                          <p:spTgt spid="5">
                                            <p:graphicEl>
                                              <a:dgm id="{07CF0B10-1186-4B23-BE4F-23A17B0F747B}"/>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graphicEl>
                                              <a:dgm id="{7317D79A-6040-4C36-BC29-A6FBC38B50C6}"/>
                                            </p:graphicEl>
                                          </p:spTgt>
                                        </p:tgtEl>
                                        <p:attrNameLst>
                                          <p:attrName>style.visibility</p:attrName>
                                        </p:attrNameLst>
                                      </p:cBhvr>
                                      <p:to>
                                        <p:strVal val="visible"/>
                                      </p:to>
                                    </p:set>
                                    <p:animEffect transition="in" filter="fade">
                                      <p:cBhvr>
                                        <p:cTn id="13" dur="500"/>
                                        <p:tgtEl>
                                          <p:spTgt spid="5">
                                            <p:graphicEl>
                                              <a:dgm id="{7317D79A-6040-4C36-BC29-A6FBC38B50C6}"/>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graphicEl>
                                              <a:dgm id="{EB3E25E7-DDE8-4D55-BD72-DDD39D760A8F}"/>
                                            </p:graphicEl>
                                          </p:spTgt>
                                        </p:tgtEl>
                                        <p:attrNameLst>
                                          <p:attrName>style.visibility</p:attrName>
                                        </p:attrNameLst>
                                      </p:cBhvr>
                                      <p:to>
                                        <p:strVal val="visible"/>
                                      </p:to>
                                    </p:set>
                                    <p:animEffect transition="in" filter="fade">
                                      <p:cBhvr>
                                        <p:cTn id="18" dur="500"/>
                                        <p:tgtEl>
                                          <p:spTgt spid="5">
                                            <p:graphicEl>
                                              <a:dgm id="{EB3E25E7-DDE8-4D55-BD72-DDD39D760A8F}"/>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graphicEl>
                                              <a:dgm id="{3BACEC7B-F398-449E-92D4-00B175EAD8D9}"/>
                                            </p:graphicEl>
                                          </p:spTgt>
                                        </p:tgtEl>
                                        <p:attrNameLst>
                                          <p:attrName>style.visibility</p:attrName>
                                        </p:attrNameLst>
                                      </p:cBhvr>
                                      <p:to>
                                        <p:strVal val="visible"/>
                                      </p:to>
                                    </p:set>
                                    <p:animEffect transition="in" filter="fade">
                                      <p:cBhvr>
                                        <p:cTn id="21" dur="500"/>
                                        <p:tgtEl>
                                          <p:spTgt spid="5">
                                            <p:graphicEl>
                                              <a:dgm id="{3BACEC7B-F398-449E-92D4-00B175EAD8D9}"/>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graphicEl>
                                              <a:dgm id="{2B0F8C4B-74B6-4875-898B-780CBDF0DC10}"/>
                                            </p:graphicEl>
                                          </p:spTgt>
                                        </p:tgtEl>
                                        <p:attrNameLst>
                                          <p:attrName>style.visibility</p:attrName>
                                        </p:attrNameLst>
                                      </p:cBhvr>
                                      <p:to>
                                        <p:strVal val="visible"/>
                                      </p:to>
                                    </p:set>
                                    <p:animEffect transition="in" filter="fade">
                                      <p:cBhvr>
                                        <p:cTn id="24" dur="500"/>
                                        <p:tgtEl>
                                          <p:spTgt spid="5">
                                            <p:graphicEl>
                                              <a:dgm id="{2B0F8C4B-74B6-4875-898B-780CBDF0DC10}"/>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graphicEl>
                                              <a:dgm id="{9DA0E6F8-C007-4BFA-92F3-B14A2D5374EB}"/>
                                            </p:graphicEl>
                                          </p:spTgt>
                                        </p:tgtEl>
                                        <p:attrNameLst>
                                          <p:attrName>style.visibility</p:attrName>
                                        </p:attrNameLst>
                                      </p:cBhvr>
                                      <p:to>
                                        <p:strVal val="visible"/>
                                      </p:to>
                                    </p:set>
                                    <p:animEffect transition="in" filter="fade">
                                      <p:cBhvr>
                                        <p:cTn id="29" dur="500"/>
                                        <p:tgtEl>
                                          <p:spTgt spid="5">
                                            <p:graphicEl>
                                              <a:dgm id="{9DA0E6F8-C007-4BFA-92F3-B14A2D5374EB}"/>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
                                            <p:graphicEl>
                                              <a:dgm id="{92F3D995-4A19-4413-BE67-EB6484E532CA}"/>
                                            </p:graphicEl>
                                          </p:spTgt>
                                        </p:tgtEl>
                                        <p:attrNameLst>
                                          <p:attrName>style.visibility</p:attrName>
                                        </p:attrNameLst>
                                      </p:cBhvr>
                                      <p:to>
                                        <p:strVal val="visible"/>
                                      </p:to>
                                    </p:set>
                                    <p:animEffect transition="in" filter="fade">
                                      <p:cBhvr>
                                        <p:cTn id="32" dur="500"/>
                                        <p:tgtEl>
                                          <p:spTgt spid="5">
                                            <p:graphicEl>
                                              <a:dgm id="{92F3D995-4A19-4413-BE67-EB6484E532CA}"/>
                                            </p:graphic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
                                            <p:graphicEl>
                                              <a:dgm id="{56769ED7-64BF-46AC-BE65-A0909E7943D9}"/>
                                            </p:graphicEl>
                                          </p:spTgt>
                                        </p:tgtEl>
                                        <p:attrNameLst>
                                          <p:attrName>style.visibility</p:attrName>
                                        </p:attrNameLst>
                                      </p:cBhvr>
                                      <p:to>
                                        <p:strVal val="visible"/>
                                      </p:to>
                                    </p:set>
                                    <p:animEffect transition="in" filter="fade">
                                      <p:cBhvr>
                                        <p:cTn id="35" dur="500"/>
                                        <p:tgtEl>
                                          <p:spTgt spid="5">
                                            <p:graphicEl>
                                              <a:dgm id="{56769ED7-64BF-46AC-BE65-A0909E7943D9}"/>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
                                            <p:graphicEl>
                                              <a:dgm id="{620C227B-EAEE-4678-B566-9872126D11D1}"/>
                                            </p:graphicEl>
                                          </p:spTgt>
                                        </p:tgtEl>
                                        <p:attrNameLst>
                                          <p:attrName>style.visibility</p:attrName>
                                        </p:attrNameLst>
                                      </p:cBhvr>
                                      <p:to>
                                        <p:strVal val="visible"/>
                                      </p:to>
                                    </p:set>
                                    <p:animEffect transition="in" filter="fade">
                                      <p:cBhvr>
                                        <p:cTn id="40" dur="500"/>
                                        <p:tgtEl>
                                          <p:spTgt spid="5">
                                            <p:graphicEl>
                                              <a:dgm id="{620C227B-EAEE-4678-B566-9872126D11D1}"/>
                                            </p:graphic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5">
                                            <p:graphicEl>
                                              <a:dgm id="{4BA310FD-C89C-4267-A9D9-3E0B785172D2}"/>
                                            </p:graphicEl>
                                          </p:spTgt>
                                        </p:tgtEl>
                                        <p:attrNameLst>
                                          <p:attrName>style.visibility</p:attrName>
                                        </p:attrNameLst>
                                      </p:cBhvr>
                                      <p:to>
                                        <p:strVal val="visible"/>
                                      </p:to>
                                    </p:set>
                                    <p:animEffect transition="in" filter="fade">
                                      <p:cBhvr>
                                        <p:cTn id="43" dur="500"/>
                                        <p:tgtEl>
                                          <p:spTgt spid="5">
                                            <p:graphicEl>
                                              <a:dgm id="{4BA310FD-C89C-4267-A9D9-3E0B785172D2}"/>
                                            </p:graphic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5">
                                            <p:graphicEl>
                                              <a:dgm id="{9CBCCFD6-EEEB-4AD3-88F8-D64E019B9C4A}"/>
                                            </p:graphicEl>
                                          </p:spTgt>
                                        </p:tgtEl>
                                        <p:attrNameLst>
                                          <p:attrName>style.visibility</p:attrName>
                                        </p:attrNameLst>
                                      </p:cBhvr>
                                      <p:to>
                                        <p:strVal val="visible"/>
                                      </p:to>
                                    </p:set>
                                    <p:animEffect transition="in" filter="fade">
                                      <p:cBhvr>
                                        <p:cTn id="46" dur="500"/>
                                        <p:tgtEl>
                                          <p:spTgt spid="5">
                                            <p:graphicEl>
                                              <a:dgm id="{9CBCCFD6-EEEB-4AD3-88F8-D64E019B9C4A}"/>
                                            </p:graphic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5">
                                            <p:graphicEl>
                                              <a:dgm id="{E2A98F00-0322-45CF-8FD2-D0CFEFA3AE27}"/>
                                            </p:graphicEl>
                                          </p:spTgt>
                                        </p:tgtEl>
                                        <p:attrNameLst>
                                          <p:attrName>style.visibility</p:attrName>
                                        </p:attrNameLst>
                                      </p:cBhvr>
                                      <p:to>
                                        <p:strVal val="visible"/>
                                      </p:to>
                                    </p:set>
                                    <p:animEffect transition="in" filter="fade">
                                      <p:cBhvr>
                                        <p:cTn id="51" dur="500"/>
                                        <p:tgtEl>
                                          <p:spTgt spid="5">
                                            <p:graphicEl>
                                              <a:dgm id="{E2A98F00-0322-45CF-8FD2-D0CFEFA3AE27}"/>
                                            </p:graphic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5">
                                            <p:graphicEl>
                                              <a:dgm id="{7391382D-0613-4477-9B51-F2DE33C43A21}"/>
                                            </p:graphicEl>
                                          </p:spTgt>
                                        </p:tgtEl>
                                        <p:attrNameLst>
                                          <p:attrName>style.visibility</p:attrName>
                                        </p:attrNameLst>
                                      </p:cBhvr>
                                      <p:to>
                                        <p:strVal val="visible"/>
                                      </p:to>
                                    </p:set>
                                    <p:animEffect transition="in" filter="fade">
                                      <p:cBhvr>
                                        <p:cTn id="54" dur="500"/>
                                        <p:tgtEl>
                                          <p:spTgt spid="5">
                                            <p:graphicEl>
                                              <a:dgm id="{7391382D-0613-4477-9B51-F2DE33C43A21}"/>
                                            </p:graphicEl>
                                          </p:spTgt>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5">
                                            <p:graphicEl>
                                              <a:dgm id="{200D7EE6-2956-4A98-AAB2-42B98D5FAA2C}"/>
                                            </p:graphicEl>
                                          </p:spTgt>
                                        </p:tgtEl>
                                        <p:attrNameLst>
                                          <p:attrName>style.visibility</p:attrName>
                                        </p:attrNameLst>
                                      </p:cBhvr>
                                      <p:to>
                                        <p:strVal val="visible"/>
                                      </p:to>
                                    </p:set>
                                    <p:animEffect transition="in" filter="fade">
                                      <p:cBhvr>
                                        <p:cTn id="57" dur="500"/>
                                        <p:tgtEl>
                                          <p:spTgt spid="5">
                                            <p:graphicEl>
                                              <a:dgm id="{200D7EE6-2956-4A98-AAB2-42B98D5FAA2C}"/>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84954-677F-6824-419B-5FAE8496B6A5}"/>
              </a:ext>
            </a:extLst>
          </p:cNvPr>
          <p:cNvSpPr>
            <a:spLocks noGrp="1"/>
          </p:cNvSpPr>
          <p:nvPr>
            <p:ph type="title"/>
          </p:nvPr>
        </p:nvSpPr>
        <p:spPr/>
        <p:txBody>
          <a:bodyPr/>
          <a:lstStyle/>
          <a:p>
            <a:r>
              <a:rPr lang="en-US" dirty="0"/>
              <a:t>Call to Action to Turn Copilot from Shelfware to Real ROI</a:t>
            </a:r>
          </a:p>
        </p:txBody>
      </p:sp>
      <p:sp>
        <p:nvSpPr>
          <p:cNvPr id="3" name="Content Placeholder 2">
            <a:extLst>
              <a:ext uri="{FF2B5EF4-FFF2-40B4-BE49-F238E27FC236}">
                <a16:creationId xmlns:a16="http://schemas.microsoft.com/office/drawing/2014/main" id="{F290C200-9EAB-0BC5-0A35-F999B7349D1A}"/>
              </a:ext>
            </a:extLst>
          </p:cNvPr>
          <p:cNvSpPr>
            <a:spLocks noGrp="1"/>
          </p:cNvSpPr>
          <p:nvPr>
            <p:ph idx="1"/>
          </p:nvPr>
        </p:nvSpPr>
        <p:spPr>
          <a:xfrm>
            <a:off x="838200" y="1825625"/>
            <a:ext cx="10515600" cy="4785382"/>
          </a:xfrm>
        </p:spPr>
        <p:txBody>
          <a:bodyPr vert="horz" lIns="91440" tIns="45720" rIns="91440" bIns="45720" rtlCol="0" anchor="t">
            <a:normAutofit fontScale="85000" lnSpcReduction="20000"/>
          </a:bodyPr>
          <a:lstStyle/>
          <a:p>
            <a:pPr marL="0" indent="0">
              <a:buNone/>
            </a:pPr>
            <a:r>
              <a:rPr lang="en-US" i="1" dirty="0"/>
              <a:t>Copilot adoption doesn’t happen by accident—it happens with structure, enablement, and in-app support.</a:t>
            </a:r>
          </a:p>
          <a:p>
            <a:pPr marL="0" indent="0">
              <a:buNone/>
            </a:pPr>
            <a:endParaRPr lang="en-US" dirty="0"/>
          </a:p>
          <a:p>
            <a:pPr marL="0" indent="0">
              <a:buNone/>
            </a:pPr>
            <a:r>
              <a:rPr lang="en-US" b="1" dirty="0"/>
              <a:t>Three Actions to Take This Quarter</a:t>
            </a:r>
            <a:endParaRPr lang="en-US" dirty="0"/>
          </a:p>
          <a:p>
            <a:r>
              <a:rPr lang="en-US" dirty="0"/>
              <a:t>Identify your top 3 workflows where Copilot can save the most time</a:t>
            </a:r>
          </a:p>
          <a:p>
            <a:r>
              <a:rPr lang="en-US" dirty="0"/>
              <a:t>Equip champions with prompt patterns and simple enablement tools</a:t>
            </a:r>
          </a:p>
          <a:p>
            <a:r>
              <a:rPr lang="en-US" dirty="0"/>
              <a:t>Embed in-app guidance with VisualSP to make adoption stick</a:t>
            </a:r>
          </a:p>
          <a:p>
            <a:pPr marL="0" indent="0">
              <a:buNone/>
            </a:pPr>
            <a:endParaRPr lang="en-US" i="1" dirty="0"/>
          </a:p>
          <a:p>
            <a:pPr marL="0" indent="0">
              <a:buNone/>
            </a:pPr>
            <a:r>
              <a:rPr lang="en-US" i="1" dirty="0"/>
              <a:t>Ready to turn Copilot from shelfware into ROI? </a:t>
            </a:r>
          </a:p>
          <a:p>
            <a:pPr marL="0" indent="0">
              <a:buNone/>
            </a:pPr>
            <a:r>
              <a:rPr lang="en-US" i="1" dirty="0"/>
              <a:t>Run a 30-day pilot with </a:t>
            </a:r>
            <a:r>
              <a:rPr lang="en-US" i="1" dirty="0">
                <a:solidFill>
                  <a:schemeClr val="accent1"/>
                </a:solidFill>
              </a:rPr>
              <a:t>VisualSP’s Copilot Catalyst</a:t>
            </a:r>
            <a:r>
              <a:rPr lang="en-US" i="1" dirty="0"/>
              <a:t>.</a:t>
            </a:r>
          </a:p>
          <a:p>
            <a:pPr marL="0" indent="0">
              <a:buNone/>
            </a:pPr>
            <a:endParaRPr lang="en-US" i="1" dirty="0"/>
          </a:p>
          <a:p>
            <a:pPr marL="0" indent="0">
              <a:buNone/>
            </a:pPr>
            <a:r>
              <a:rPr lang="en-US" dirty="0"/>
              <a:t>Contact: info@visualsp.com | www.visualsp.com</a:t>
            </a:r>
          </a:p>
          <a:p>
            <a:pPr marL="0" indent="0">
              <a:buNone/>
            </a:pPr>
            <a:endParaRPr lang="en-US" dirty="0"/>
          </a:p>
          <a:p>
            <a:endParaRPr lang="en-US" dirty="0"/>
          </a:p>
        </p:txBody>
      </p:sp>
    </p:spTree>
    <p:extLst>
      <p:ext uri="{BB962C8B-B14F-4D97-AF65-F5344CB8AC3E}">
        <p14:creationId xmlns:p14="http://schemas.microsoft.com/office/powerpoint/2010/main" val="2025788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424E4-1AE4-3F78-0C5A-033CD11D050E}"/>
              </a:ext>
            </a:extLst>
          </p:cNvPr>
          <p:cNvSpPr>
            <a:spLocks noGrp="1"/>
          </p:cNvSpPr>
          <p:nvPr>
            <p:ph type="title"/>
          </p:nvPr>
        </p:nvSpPr>
        <p:spPr/>
        <p:txBody>
          <a:bodyPr>
            <a:normAutofit fontScale="90000"/>
          </a:bodyPr>
          <a:lstStyle/>
          <a:p>
            <a:r>
              <a:rPr lang="en-US" dirty="0"/>
              <a:t>When you first heard about Microsoft Copilot, what was your honest reaction — excitement, confusion, or something else?</a:t>
            </a:r>
          </a:p>
        </p:txBody>
      </p:sp>
      <p:sp>
        <p:nvSpPr>
          <p:cNvPr id="3" name="Text Placeholder 2">
            <a:extLst>
              <a:ext uri="{FF2B5EF4-FFF2-40B4-BE49-F238E27FC236}">
                <a16:creationId xmlns:a16="http://schemas.microsoft.com/office/drawing/2014/main" id="{41F8A465-DD9B-0AD0-63D6-79A647173E0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857230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E2B60-C74E-3B3C-5A42-FD928B3383C8}"/>
              </a:ext>
            </a:extLst>
          </p:cNvPr>
          <p:cNvSpPr>
            <a:spLocks noGrp="1"/>
          </p:cNvSpPr>
          <p:nvPr>
            <p:ph type="title"/>
          </p:nvPr>
        </p:nvSpPr>
        <p:spPr/>
        <p:txBody>
          <a:bodyPr>
            <a:normAutofit fontScale="90000"/>
          </a:bodyPr>
          <a:lstStyle/>
          <a:p>
            <a:r>
              <a:rPr lang="en-US" dirty="0"/>
              <a:t>If you had to describe your Copilot journey in one word so far, what would it be — and why that word?</a:t>
            </a:r>
          </a:p>
        </p:txBody>
      </p:sp>
      <p:sp>
        <p:nvSpPr>
          <p:cNvPr id="3" name="Text Placeholder 2">
            <a:extLst>
              <a:ext uri="{FF2B5EF4-FFF2-40B4-BE49-F238E27FC236}">
                <a16:creationId xmlns:a16="http://schemas.microsoft.com/office/drawing/2014/main" id="{0B3AB3FC-9855-6C07-71CB-0682DE19AD4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951067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184D2-54D6-66D2-1C87-4BF7A4C3A197}"/>
              </a:ext>
            </a:extLst>
          </p:cNvPr>
          <p:cNvSpPr>
            <a:spLocks noGrp="1"/>
          </p:cNvSpPr>
          <p:nvPr>
            <p:ph type="title"/>
          </p:nvPr>
        </p:nvSpPr>
        <p:spPr/>
        <p:txBody>
          <a:bodyPr>
            <a:normAutofit fontScale="90000"/>
          </a:bodyPr>
          <a:lstStyle/>
          <a:p>
            <a:r>
              <a:rPr lang="en-US" dirty="0"/>
              <a:t>How are employees in your organization </a:t>
            </a:r>
            <a:r>
              <a:rPr lang="en-US" i="1" dirty="0"/>
              <a:t>really</a:t>
            </a:r>
            <a:r>
              <a:rPr lang="en-US" dirty="0"/>
              <a:t> feeling about Copilot — not the official story, but the hallway conversation?</a:t>
            </a:r>
          </a:p>
        </p:txBody>
      </p:sp>
      <p:sp>
        <p:nvSpPr>
          <p:cNvPr id="3" name="Text Placeholder 2">
            <a:extLst>
              <a:ext uri="{FF2B5EF4-FFF2-40B4-BE49-F238E27FC236}">
                <a16:creationId xmlns:a16="http://schemas.microsoft.com/office/drawing/2014/main" id="{99164D31-8B70-8E9B-F84A-81148C24C4C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085008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42E8A-73A2-327E-601E-0916921EA885}"/>
              </a:ext>
            </a:extLst>
          </p:cNvPr>
          <p:cNvSpPr>
            <a:spLocks noGrp="1"/>
          </p:cNvSpPr>
          <p:nvPr>
            <p:ph type="title"/>
          </p:nvPr>
        </p:nvSpPr>
        <p:spPr/>
        <p:txBody>
          <a:bodyPr/>
          <a:lstStyle/>
          <a:p>
            <a:r>
              <a:rPr lang="en-US" dirty="0"/>
              <a:t>Where have you actually seen Copilot </a:t>
            </a:r>
            <a:r>
              <a:rPr lang="en-US" i="1" dirty="0"/>
              <a:t>save time</a:t>
            </a:r>
            <a:r>
              <a:rPr lang="en-US" dirty="0"/>
              <a:t> or </a:t>
            </a:r>
            <a:r>
              <a:rPr lang="en-US" i="1" dirty="0"/>
              <a:t>reduce friction</a:t>
            </a:r>
            <a:r>
              <a:rPr lang="en-US" dirty="0"/>
              <a:t> in your organization?</a:t>
            </a:r>
          </a:p>
        </p:txBody>
      </p:sp>
      <p:sp>
        <p:nvSpPr>
          <p:cNvPr id="3" name="Text Placeholder 2">
            <a:extLst>
              <a:ext uri="{FF2B5EF4-FFF2-40B4-BE49-F238E27FC236}">
                <a16:creationId xmlns:a16="http://schemas.microsoft.com/office/drawing/2014/main" id="{7D2B0795-C33D-B7CE-CCE9-60971B732AD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496869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F403C-DD14-9441-9DC0-D01823A4D776}"/>
              </a:ext>
            </a:extLst>
          </p:cNvPr>
          <p:cNvSpPr>
            <a:spLocks noGrp="1"/>
          </p:cNvSpPr>
          <p:nvPr>
            <p:ph type="title"/>
          </p:nvPr>
        </p:nvSpPr>
        <p:spPr/>
        <p:txBody>
          <a:bodyPr/>
          <a:lstStyle/>
          <a:p>
            <a:r>
              <a:rPr lang="en-US" dirty="0"/>
              <a:t>If you had Microsoft’s attention right now, what would you tell them to fix, improve, or simplify?</a:t>
            </a:r>
          </a:p>
        </p:txBody>
      </p:sp>
      <p:sp>
        <p:nvSpPr>
          <p:cNvPr id="3" name="Text Placeholder 2">
            <a:extLst>
              <a:ext uri="{FF2B5EF4-FFF2-40B4-BE49-F238E27FC236}">
                <a16:creationId xmlns:a16="http://schemas.microsoft.com/office/drawing/2014/main" id="{8CF42EFB-A52B-035A-C9A1-8DD670097E6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40017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19BA4-4C7E-D40B-6805-925CFD5CE275}"/>
              </a:ext>
            </a:extLst>
          </p:cNvPr>
          <p:cNvSpPr>
            <a:spLocks noGrp="1"/>
          </p:cNvSpPr>
          <p:nvPr>
            <p:ph type="title"/>
          </p:nvPr>
        </p:nvSpPr>
        <p:spPr/>
        <p:txBody>
          <a:bodyPr>
            <a:normAutofit fontScale="90000"/>
          </a:bodyPr>
          <a:lstStyle/>
          <a:p>
            <a:r>
              <a:rPr lang="en-US" dirty="0"/>
              <a:t>Who in your company is </a:t>
            </a:r>
            <a:r>
              <a:rPr lang="en-US" i="1" dirty="0"/>
              <a:t>using it the most effectively</a:t>
            </a:r>
            <a:r>
              <a:rPr lang="en-US" dirty="0"/>
              <a:t> — and what’s different about them compared to everyone else?</a:t>
            </a:r>
          </a:p>
        </p:txBody>
      </p:sp>
      <p:sp>
        <p:nvSpPr>
          <p:cNvPr id="3" name="Text Placeholder 2">
            <a:extLst>
              <a:ext uri="{FF2B5EF4-FFF2-40B4-BE49-F238E27FC236}">
                <a16:creationId xmlns:a16="http://schemas.microsoft.com/office/drawing/2014/main" id="{5D3D428B-25F3-766D-8750-B27F8A5592C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518162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D1E8-48A1-5307-8613-3BAF7638605B}"/>
              </a:ext>
            </a:extLst>
          </p:cNvPr>
          <p:cNvSpPr>
            <a:spLocks noGrp="1"/>
          </p:cNvSpPr>
          <p:nvPr>
            <p:ph type="title"/>
          </p:nvPr>
        </p:nvSpPr>
        <p:spPr/>
        <p:txBody>
          <a:bodyPr/>
          <a:lstStyle/>
          <a:p>
            <a:r>
              <a:rPr lang="en-US" dirty="0"/>
              <a:t>If you could bottle one success story to inspire others, what would that story be?</a:t>
            </a:r>
          </a:p>
        </p:txBody>
      </p:sp>
      <p:sp>
        <p:nvSpPr>
          <p:cNvPr id="3" name="Text Placeholder 2">
            <a:extLst>
              <a:ext uri="{FF2B5EF4-FFF2-40B4-BE49-F238E27FC236}">
                <a16:creationId xmlns:a16="http://schemas.microsoft.com/office/drawing/2014/main" id="{9DF34604-1EF3-3EA1-3C8F-8FD022BFBD0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96431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467040" y="124307"/>
            <a:ext cx="10515600" cy="1325563"/>
          </a:xfrm>
        </p:spPr>
        <p:txBody>
          <a:bodyPr/>
          <a:lstStyle/>
          <a:p>
            <a:r>
              <a:rPr lang="de-DE" dirty="0">
                <a:solidFill>
                  <a:schemeClr val="tx1">
                    <a:lumMod val="85000"/>
                    <a:lumOff val="15000"/>
                  </a:schemeClr>
                </a:solidFill>
              </a:rPr>
              <a:t>About me - </a:t>
            </a:r>
            <a:r>
              <a:rPr lang="de-DE" i="1" dirty="0">
                <a:solidFill>
                  <a:schemeClr val="tx1">
                    <a:lumMod val="85000"/>
                    <a:lumOff val="15000"/>
                  </a:schemeClr>
                </a:solidFill>
              </a:rPr>
              <a:t>Asif Rehmani</a:t>
            </a:r>
            <a:endParaRPr lang="en-US" i="1" dirty="0">
              <a:solidFill>
                <a:schemeClr val="tx1">
                  <a:lumMod val="85000"/>
                  <a:lumOff val="15000"/>
                </a:schemeClr>
              </a:solidFill>
            </a:endParaRPr>
          </a:p>
        </p:txBody>
      </p:sp>
      <p:sp>
        <p:nvSpPr>
          <p:cNvPr id="7" name="TextBox 6"/>
          <p:cNvSpPr txBox="1"/>
          <p:nvPr/>
        </p:nvSpPr>
        <p:spPr>
          <a:xfrm>
            <a:off x="2779509" y="1460469"/>
            <a:ext cx="3950426" cy="1981199"/>
          </a:xfrm>
          <a:prstGeom prst="rect">
            <a:avLst/>
          </a:prstGeom>
        </p:spPr>
        <p:txBody>
          <a:bodyPr vert="horz" lIns="0" tIns="0" rIns="0" bIns="0" rtlCol="0">
            <a:noAutofit/>
          </a:bodyPr>
          <a:lstStyle>
            <a:lvl1pPr marR="0" indent="0" fontAlgn="auto">
              <a:lnSpc>
                <a:spcPct val="90000"/>
              </a:lnSpc>
              <a:spcBef>
                <a:spcPct val="20000"/>
              </a:spcBef>
              <a:spcAft>
                <a:spcPts val="0"/>
              </a:spcAft>
              <a:buClrTx/>
              <a:buSzPct val="80000"/>
              <a:buFont typeface="Arial" pitchFamily="34" charset="0"/>
              <a:buNone/>
              <a:tabLst/>
              <a:defRPr sz="4000" b="0" cap="none" spc="-70" baseline="0">
                <a:latin typeface="+mj-lt"/>
              </a:defRPr>
            </a:lvl1pPr>
            <a:lvl2pPr marL="609493" marR="0" indent="0" fontAlgn="auto">
              <a:lnSpc>
                <a:spcPct val="90000"/>
              </a:lnSpc>
              <a:spcBef>
                <a:spcPct val="20000"/>
              </a:spcBef>
              <a:spcAft>
                <a:spcPts val="0"/>
              </a:spcAft>
              <a:buClrTx/>
              <a:buSzPct val="90000"/>
              <a:buFont typeface="Wingdings" pitchFamily="2" charset="2"/>
              <a:buNone/>
              <a:tabLst/>
              <a:defRPr sz="2700" b="1" spc="0" baseline="0">
                <a:gradFill>
                  <a:gsLst>
                    <a:gs pos="1250">
                      <a:schemeClr val="bg2"/>
                    </a:gs>
                    <a:gs pos="100000">
                      <a:schemeClr val="bg2"/>
                    </a:gs>
                  </a:gsLst>
                  <a:lin ang="5400000" scaled="0"/>
                </a:gradFill>
              </a:defRPr>
            </a:lvl2pPr>
            <a:lvl3pPr marL="1218987" marR="0" indent="0" fontAlgn="auto">
              <a:lnSpc>
                <a:spcPct val="90000"/>
              </a:lnSpc>
              <a:spcBef>
                <a:spcPct val="20000"/>
              </a:spcBef>
              <a:spcAft>
                <a:spcPts val="0"/>
              </a:spcAft>
              <a:buClrTx/>
              <a:buSzPct val="90000"/>
              <a:buFont typeface="Wingdings" pitchFamily="2" charset="2"/>
              <a:buNone/>
              <a:tabLst>
                <a:tab pos="798513" algn="l"/>
              </a:tabLst>
              <a:defRPr sz="2400" b="1" spc="0" baseline="0">
                <a:gradFill>
                  <a:gsLst>
                    <a:gs pos="1250">
                      <a:schemeClr val="bg2"/>
                    </a:gs>
                    <a:gs pos="100000">
                      <a:schemeClr val="bg2"/>
                    </a:gs>
                  </a:gsLst>
                  <a:lin ang="5400000" scaled="0"/>
                </a:gradFill>
              </a:defRPr>
            </a:lvl3pPr>
            <a:lvl4pPr marL="1828480" marR="0" indent="0" fontAlgn="auto">
              <a:lnSpc>
                <a:spcPct val="90000"/>
              </a:lnSpc>
              <a:spcBef>
                <a:spcPct val="20000"/>
              </a:spcBef>
              <a:spcAft>
                <a:spcPts val="0"/>
              </a:spcAft>
              <a:buClrTx/>
              <a:buSzPct val="90000"/>
              <a:buFont typeface="Wingdings" pitchFamily="2" charset="2"/>
              <a:buNone/>
              <a:tabLst/>
              <a:defRPr sz="2100" b="1" spc="0" baseline="0">
                <a:gradFill>
                  <a:gsLst>
                    <a:gs pos="1250">
                      <a:schemeClr val="bg2"/>
                    </a:gs>
                    <a:gs pos="100000">
                      <a:schemeClr val="bg2"/>
                    </a:gs>
                  </a:gsLst>
                  <a:lin ang="5400000" scaled="0"/>
                </a:gradFill>
              </a:defRPr>
            </a:lvl4pPr>
            <a:lvl5pPr marL="2437973" marR="0" indent="0" fontAlgn="auto">
              <a:lnSpc>
                <a:spcPct val="90000"/>
              </a:lnSpc>
              <a:spcBef>
                <a:spcPct val="20000"/>
              </a:spcBef>
              <a:spcAft>
                <a:spcPts val="0"/>
              </a:spcAft>
              <a:buClrTx/>
              <a:buSzPct val="90000"/>
              <a:buFont typeface="Wingdings" pitchFamily="2" charset="2"/>
              <a:buNone/>
              <a:tabLst>
                <a:tab pos="1255713" algn="l"/>
              </a:tabLst>
              <a:defRPr sz="2100" b="1" spc="0" baseline="0">
                <a:gradFill>
                  <a:gsLst>
                    <a:gs pos="1250">
                      <a:schemeClr val="bg2"/>
                    </a:gs>
                    <a:gs pos="100000">
                      <a:schemeClr val="bg2"/>
                    </a:gs>
                  </a:gsLst>
                  <a:lin ang="5400000" scaled="0"/>
                </a:gradFill>
              </a:defRPr>
            </a:lvl5pPr>
            <a:lvl6pPr marL="3047467" indent="0">
              <a:spcBef>
                <a:spcPct val="20000"/>
              </a:spcBef>
              <a:buFont typeface="Arial" pitchFamily="34" charset="0"/>
              <a:buNone/>
              <a:defRPr sz="2100" b="1"/>
            </a:lvl6pPr>
            <a:lvl7pPr marL="3656960" indent="0">
              <a:spcBef>
                <a:spcPct val="20000"/>
              </a:spcBef>
              <a:buFont typeface="Arial" pitchFamily="34" charset="0"/>
              <a:buNone/>
              <a:defRPr sz="2100" b="1"/>
            </a:lvl7pPr>
            <a:lvl8pPr marL="4266453" indent="0">
              <a:spcBef>
                <a:spcPct val="20000"/>
              </a:spcBef>
              <a:buFont typeface="Arial" pitchFamily="34" charset="0"/>
              <a:buNone/>
              <a:defRPr sz="2100" b="1"/>
            </a:lvl8pPr>
            <a:lvl9pPr marL="4875947" indent="0">
              <a:spcBef>
                <a:spcPct val="20000"/>
              </a:spcBef>
              <a:buFont typeface="Arial" pitchFamily="34" charset="0"/>
              <a:buNone/>
              <a:defRPr sz="2100" b="1"/>
            </a:lvl9pPr>
          </a:lstStyle>
          <a:p>
            <a:pPr marL="0" marR="0" lvl="0" indent="0" algn="l" defTabSz="914400" rtl="0" eaLnBrk="1" fontAlgn="auto" latinLnBrk="0" hangingPunct="1">
              <a:lnSpc>
                <a:spcPct val="100000"/>
              </a:lnSpc>
              <a:spcBef>
                <a:spcPts val="0"/>
              </a:spcBef>
              <a:spcAft>
                <a:spcPts val="0"/>
              </a:spcAft>
              <a:buClrTx/>
              <a:buSzPct val="80000"/>
              <a:buFont typeface="Arial" pitchFamily="34" charset="0"/>
              <a:buNone/>
              <a:tabLst/>
              <a:defRPr/>
            </a:pPr>
            <a:r>
              <a:rPr kumimoji="0" lang="de-DE" sz="2800" b="0" i="0" u="none" strike="noStrike" kern="1200" cap="none" spc="-70" normalizeH="0" baseline="0" noProof="0" dirty="0">
                <a:ln>
                  <a:noFill/>
                </a:ln>
                <a:solidFill>
                  <a:prstClr val="black"/>
                </a:solidFill>
                <a:effectLst/>
                <a:uLnTx/>
                <a:uFillTx/>
                <a:latin typeface="Calibri Light" panose="020F0302020204030204"/>
                <a:ea typeface="+mn-ea"/>
                <a:cs typeface="+mn-cs"/>
              </a:rPr>
              <a:t>Founder and CEO</a:t>
            </a:r>
          </a:p>
          <a:p>
            <a:pPr marL="0" marR="0" lvl="0" indent="0" algn="l" defTabSz="914400" rtl="0" eaLnBrk="1" fontAlgn="auto" latinLnBrk="0" hangingPunct="1">
              <a:lnSpc>
                <a:spcPct val="100000"/>
              </a:lnSpc>
              <a:spcBef>
                <a:spcPts val="0"/>
              </a:spcBef>
              <a:spcAft>
                <a:spcPts val="0"/>
              </a:spcAft>
              <a:buClrTx/>
              <a:buSzPct val="80000"/>
              <a:buFont typeface="Arial" pitchFamily="34" charset="0"/>
              <a:buNone/>
              <a:tabLst/>
              <a:defRPr/>
            </a:pPr>
            <a:r>
              <a:rPr kumimoji="0" lang="de-DE" sz="2800" b="1" i="0" u="none" strike="noStrike" kern="1200" cap="none" spc="-70" normalizeH="0" baseline="0" noProof="0" dirty="0">
                <a:ln>
                  <a:noFill/>
                </a:ln>
                <a:solidFill>
                  <a:srgbClr val="8AB833">
                    <a:lumMod val="50000"/>
                  </a:srgbClr>
                </a:solidFill>
                <a:effectLst/>
                <a:uLnTx/>
                <a:uFillTx/>
                <a:latin typeface="Calibri Light" panose="020F0302020204030204"/>
                <a:ea typeface="+mn-ea"/>
                <a:cs typeface="+mn-cs"/>
              </a:rPr>
              <a:t>VisualSP</a:t>
            </a:r>
          </a:p>
          <a:p>
            <a:pPr marL="0" marR="0" lvl="0" indent="0" algn="l" defTabSz="914400" rtl="0" eaLnBrk="1" fontAlgn="auto" latinLnBrk="0" hangingPunct="1">
              <a:lnSpc>
                <a:spcPct val="100000"/>
              </a:lnSpc>
              <a:spcBef>
                <a:spcPts val="0"/>
              </a:spcBef>
              <a:spcAft>
                <a:spcPts val="0"/>
              </a:spcAft>
              <a:buClrTx/>
              <a:buSzPct val="80000"/>
              <a:buFont typeface="Arial" pitchFamily="34" charset="0"/>
              <a:buNone/>
              <a:tabLst/>
              <a:defRPr/>
            </a:pPr>
            <a:endParaRPr kumimoji="0" lang="de-DE" sz="2800" b="0" i="0" u="none" strike="noStrike" kern="1200" cap="none" spc="-7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Pct val="80000"/>
              <a:buFont typeface="Arial" pitchFamily="34" charset="0"/>
              <a:buNone/>
              <a:tabLst/>
              <a:defRPr/>
            </a:pPr>
            <a:r>
              <a:rPr kumimoji="0" lang="de-DE" sz="2800" b="0" i="0" u="none" strike="noStrike" kern="1200" cap="none" spc="-70" normalizeH="0" baseline="0" noProof="0" dirty="0">
                <a:ln>
                  <a:noFill/>
                </a:ln>
                <a:solidFill>
                  <a:prstClr val="black"/>
                </a:solidFill>
                <a:effectLst/>
                <a:uLnTx/>
                <a:uFillTx/>
                <a:latin typeface="Calibri Light" panose="020F0302020204030204"/>
                <a:ea typeface="+mn-ea"/>
                <a:cs typeface="+mn-cs"/>
              </a:rPr>
              <a:t>Chicago, IL</a:t>
            </a:r>
          </a:p>
        </p:txBody>
      </p:sp>
      <p:sp>
        <p:nvSpPr>
          <p:cNvPr id="8" name="Rectangle 7"/>
          <p:cNvSpPr/>
          <p:nvPr/>
        </p:nvSpPr>
        <p:spPr>
          <a:xfrm>
            <a:off x="569253" y="5098921"/>
            <a:ext cx="4375971" cy="1112705"/>
          </a:xfrm>
          <a:prstGeom prst="rect">
            <a:avLst/>
          </a:prstGeom>
        </p:spPr>
        <p:txBody>
          <a:bodyPr vert="horz" lIns="0" tIns="0" rIns="0" bIns="0" rtlCol="0">
            <a:noAutofit/>
          </a:bodyPr>
          <a:lstStyle/>
          <a:p>
            <a:pPr marL="0" marR="0" lvl="0" indent="0" algn="l" defTabSz="914400" rtl="0" eaLnBrk="1" fontAlgn="auto" latinLnBrk="0" hangingPunct="1">
              <a:lnSpc>
                <a:spcPct val="100000"/>
              </a:lnSpc>
              <a:spcBef>
                <a:spcPts val="0"/>
              </a:spcBef>
              <a:spcAft>
                <a:spcPts val="0"/>
              </a:spcAft>
              <a:buClrTx/>
              <a:buSzPct val="80000"/>
              <a:buFont typeface="Arial" pitchFamily="34" charset="0"/>
              <a:buNone/>
              <a:tabLst/>
              <a:defRPr/>
            </a:pPr>
            <a:r>
              <a:rPr kumimoji="0" lang="de-DE" sz="2000" b="0" i="1" u="none" strike="noStrike" kern="1200" cap="none" spc="-70" normalizeH="0" baseline="0" noProof="0" dirty="0">
                <a:ln>
                  <a:noFill/>
                </a:ln>
                <a:solidFill>
                  <a:prstClr val="black"/>
                </a:solidFill>
                <a:effectLst/>
                <a:uLnTx/>
                <a:uFillTx/>
                <a:latin typeface="Calibri Light" panose="020F0302020204030204"/>
                <a:ea typeface="+mn-ea"/>
                <a:cs typeface="+mn-cs"/>
              </a:rPr>
              <a:t>My LinkedIn profile</a:t>
            </a:r>
            <a:endParaRPr kumimoji="0" lang="de-DE" sz="2800" b="0" i="0" u="none" strike="noStrike" kern="1200" cap="none" spc="-7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Pct val="80000"/>
              <a:buFont typeface="Arial" pitchFamily="34" charset="0"/>
              <a:buNone/>
              <a:tabLst/>
              <a:defRPr/>
            </a:pPr>
            <a:endParaRPr kumimoji="0" lang="de-DE" sz="2800" b="0" i="0" u="none" strike="noStrike" kern="1200" cap="none" spc="-7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Pct val="80000"/>
              <a:buFont typeface="Arial" pitchFamily="34" charset="0"/>
              <a:buNone/>
              <a:tabLst/>
              <a:defRPr/>
            </a:pPr>
            <a:r>
              <a:rPr kumimoji="0" lang="de-DE" sz="2800" b="0" i="0" u="none" strike="noStrike" kern="1200" cap="none" spc="-70" normalizeH="0" baseline="0" noProof="0" dirty="0">
                <a:ln>
                  <a:noFill/>
                </a:ln>
                <a:solidFill>
                  <a:prstClr val="black"/>
                </a:solidFill>
                <a:effectLst/>
                <a:uLnTx/>
                <a:uFillTx/>
                <a:latin typeface="Calibri Light" panose="020F0302020204030204"/>
                <a:ea typeface="+mn-ea"/>
                <a:cs typeface="+mn-cs"/>
              </a:rPr>
              <a:t>asif@visualsp.com</a:t>
            </a:r>
          </a:p>
          <a:p>
            <a:pPr marL="0" marR="0" lvl="0" indent="0" algn="l" defTabSz="914400" rtl="0" eaLnBrk="1" fontAlgn="auto" latinLnBrk="0" hangingPunct="1">
              <a:lnSpc>
                <a:spcPct val="100000"/>
              </a:lnSpc>
              <a:spcBef>
                <a:spcPts val="0"/>
              </a:spcBef>
              <a:spcAft>
                <a:spcPts val="0"/>
              </a:spcAft>
              <a:buClrTx/>
              <a:buSzPct val="80000"/>
              <a:buFont typeface="Arial" pitchFamily="34" charset="0"/>
              <a:buNone/>
              <a:tabLst/>
              <a:defRPr/>
            </a:pPr>
            <a:r>
              <a:rPr kumimoji="0" lang="de-DE" sz="2800" b="0" i="0" u="sng" strike="noStrike" kern="1200" cap="none" spc="-70" normalizeH="0" baseline="0" noProof="0" dirty="0">
                <a:ln>
                  <a:noFill/>
                </a:ln>
                <a:solidFill>
                  <a:srgbClr val="0070C0"/>
                </a:solidFill>
                <a:effectLst/>
                <a:uLnTx/>
                <a:uFillTx/>
                <a:latin typeface="Calibri Light" panose="020F0302020204030204"/>
                <a:ea typeface="+mn-ea"/>
                <a:cs typeface="+mn-cs"/>
              </a:rPr>
              <a:t>www.VisualSP.com</a:t>
            </a:r>
          </a:p>
        </p:txBody>
      </p:sp>
      <p:sp>
        <p:nvSpPr>
          <p:cNvPr id="10" name="Rectangle 9"/>
          <p:cNvSpPr/>
          <p:nvPr/>
        </p:nvSpPr>
        <p:spPr bwMode="auto">
          <a:xfrm>
            <a:off x="5335675" y="4447710"/>
            <a:ext cx="6632145" cy="2231011"/>
          </a:xfrm>
          <a:prstGeom prst="rect">
            <a:avLst/>
          </a:prstGeo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102870" tIns="82296" rIns="102870" bIns="82296" numCol="1" spcCol="0" rtlCol="0" fromWordArt="0" anchor="t" anchorCtr="0" forceAA="0" compatLnSpc="1">
            <a:prstTxWarp prst="textNoShape">
              <a:avLst/>
            </a:prstTxWarp>
            <a:noAutofit/>
          </a:bodyPr>
          <a:lstStyle/>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Calibri" panose="020F0502020204030204"/>
                <a:ea typeface="Segoe UI" pitchFamily="34" charset="0"/>
                <a:cs typeface="Segoe UI" pitchFamily="34" charset="0"/>
              </a:rPr>
              <a:t>Author</a:t>
            </a:r>
            <a:endParaRPr kumimoji="0" lang="en-US" sz="1013" b="1" i="0" u="none" strike="noStrike" kern="1200" cap="none" spc="0" normalizeH="0" baseline="0" noProof="0">
              <a:ln>
                <a:noFill/>
              </a:ln>
              <a:solidFill>
                <a:prstClr val="black"/>
              </a:solidFill>
              <a:effectLst/>
              <a:uLnTx/>
              <a:uFillTx/>
              <a:latin typeface="Calibri" panose="020F0502020204030204"/>
              <a:ea typeface="Segoe UI" pitchFamily="34" charset="0"/>
              <a:cs typeface="Segoe UI" pitchFamily="34" charset="0"/>
            </a:endParaRPr>
          </a:p>
          <a:p>
            <a:pPr marL="0" marR="0" lvl="0" indent="0" algn="l" defTabSz="524516" rtl="0" eaLnBrk="1" fontAlgn="base" latinLnBrk="0" hangingPunct="1">
              <a:lnSpc>
                <a:spcPct val="100000"/>
              </a:lnSpc>
              <a:spcBef>
                <a:spcPct val="0"/>
              </a:spcBef>
              <a:spcAft>
                <a:spcPct val="0"/>
              </a:spcAft>
              <a:buClrTx/>
              <a:buSzTx/>
              <a:buFontTx/>
              <a:buNone/>
              <a:tabLst/>
              <a:defRPr/>
            </a:pPr>
            <a:endParaRPr kumimoji="0" lang="en-US" sz="1013" b="0" i="0" u="none" strike="noStrike" kern="1200" cap="none" spc="0" normalizeH="0" baseline="0" noProof="0">
              <a:ln>
                <a:noFill/>
              </a:ln>
              <a:gradFill>
                <a:gsLst>
                  <a:gs pos="0">
                    <a:srgbClr val="FFFFFF"/>
                  </a:gs>
                  <a:gs pos="100000">
                    <a:srgbClr val="FFFFFF"/>
                  </a:gs>
                </a:gsLst>
                <a:lin ang="5400000" scaled="0"/>
              </a:gradFill>
              <a:effectLst/>
              <a:uLnTx/>
              <a:uFillTx/>
              <a:latin typeface="Calibri" panose="020F0502020204030204"/>
              <a:ea typeface="Segoe UI" pitchFamily="34" charset="0"/>
              <a:cs typeface="Segoe UI" pitchFamily="34" charset="0"/>
            </a:endParaRPr>
          </a:p>
          <a:p>
            <a:pPr marL="0" marR="0" lvl="0" indent="0" algn="l" defTabSz="524516" rtl="0" eaLnBrk="1" fontAlgn="base" latinLnBrk="0" hangingPunct="1">
              <a:lnSpc>
                <a:spcPct val="100000"/>
              </a:lnSpc>
              <a:spcBef>
                <a:spcPct val="0"/>
              </a:spcBef>
              <a:spcAft>
                <a:spcPct val="0"/>
              </a:spcAft>
              <a:buClrTx/>
              <a:buSzTx/>
              <a:buFontTx/>
              <a:buNone/>
              <a:tabLst/>
              <a:defRPr/>
            </a:pPr>
            <a:endParaRPr kumimoji="0" lang="en-US" sz="1013" b="0" i="0" u="none" strike="noStrike" kern="1200" cap="none" spc="0" normalizeH="0" baseline="0" noProof="0">
              <a:ln>
                <a:noFill/>
              </a:ln>
              <a:gradFill>
                <a:gsLst>
                  <a:gs pos="0">
                    <a:srgbClr val="FFFFFF"/>
                  </a:gs>
                  <a:gs pos="100000">
                    <a:srgbClr val="FFFFFF"/>
                  </a:gs>
                </a:gsLst>
                <a:lin ang="5400000" scaled="0"/>
              </a:gradFill>
              <a:effectLst/>
              <a:uLnTx/>
              <a:uFillTx/>
              <a:latin typeface="Calibri" panose="020F0502020204030204"/>
              <a:ea typeface="Segoe UI" pitchFamily="34" charset="0"/>
              <a:cs typeface="Segoe UI" pitchFamily="34" charset="0"/>
            </a:endParaRPr>
          </a:p>
        </p:txBody>
      </p:sp>
      <p:pic>
        <p:nvPicPr>
          <p:cNvPr id="12" name="Picture 2" descr="C:\Users\Asif\Google Drive\Rehmani Consulting\Books\SharePoint 2013 First Look\Book cover\SP2013-FirstLook-FrontCover.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80613" y="4817763"/>
            <a:ext cx="1375847" cy="177470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3" name="Picture 2" descr="C:\Users\Asif\Documents\Personal B\Rehmani Consulting\SPD Book Project\SPD Front Cover.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68829" y="4817763"/>
            <a:ext cx="1407367" cy="177393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 descr="C:\Users\Asif\Documents\Business\Rehmani Consulting\Book Projects\SPD 2010\SPD 2010 Book Cover.jpg"/>
          <p:cNvPicPr>
            <a:picLocks noChangeAspect="1" noChangeArrowheads="1"/>
          </p:cNvPicPr>
          <p:nvPr/>
        </p:nvPicPr>
        <p:blipFill>
          <a:blip r:embed="rId5" cstate="print">
            <a:extLst>
              <a:ext uri="{28A0092B-C50C-407E-A947-70E740481C1C}">
                <a14:useLocalDpi xmlns:a14="http://schemas.microsoft.com/office/drawing/2010/main" val="0"/>
              </a:ext>
            </a:extLst>
          </a:blip>
          <a:srcRect l="10558" r="9892"/>
          <a:stretch>
            <a:fillRect/>
          </a:stretch>
        </p:blipFill>
        <p:spPr bwMode="auto">
          <a:xfrm>
            <a:off x="8770310" y="4817763"/>
            <a:ext cx="1388579" cy="177393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p:cNvPicPr>
            <a:picLocks noChangeAspect="1" noChangeArrowheads="1"/>
          </p:cNvPicPr>
          <p:nvPr/>
        </p:nvPicPr>
        <p:blipFill rotWithShape="1">
          <a:blip r:embed="rId6"/>
          <a:srcRect l="13535" t="15333" r="19860"/>
          <a:stretch/>
        </p:blipFill>
        <p:spPr bwMode="auto">
          <a:xfrm>
            <a:off x="7166401" y="4817763"/>
            <a:ext cx="1393968" cy="177393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Rectangle 16"/>
          <p:cNvSpPr/>
          <p:nvPr/>
        </p:nvSpPr>
        <p:spPr bwMode="auto">
          <a:xfrm>
            <a:off x="9988063" y="1305693"/>
            <a:ext cx="1979758" cy="2536842"/>
          </a:xfrm>
          <a:prstGeom prst="rect">
            <a:avLst/>
          </a:prstGeom>
          <a:ln>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102870" tIns="82296" rIns="102870" bIns="82296" numCol="1" spcCol="0" rtlCol="0" fromWordArt="0" anchor="t" anchorCtr="0" forceAA="0" compatLnSpc="1">
            <a:prstTxWarp prst="textNoShape">
              <a:avLst/>
            </a:prstTxWarp>
            <a:noAutofit/>
          </a:bodyPr>
          <a:lstStyle/>
          <a:p>
            <a:pPr marL="0" marR="0" lvl="0" indent="0" algn="ctr"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Segoe UI" pitchFamily="34" charset="0"/>
                <a:cs typeface="Segoe UI" pitchFamily="34" charset="0"/>
              </a:rPr>
              <a:t>CEO</a:t>
            </a:r>
          </a:p>
          <a:p>
            <a:pPr marL="0" marR="0" lvl="0" indent="0" algn="l" defTabSz="524516"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a:ea typeface="Segoe UI" pitchFamily="34" charset="0"/>
              <a:cs typeface="Segoe UI" pitchFamily="34" charset="0"/>
            </a:endParaRPr>
          </a:p>
          <a:p>
            <a:pPr marL="0" marR="0" lvl="0" indent="0" algn="l" defTabSz="524516"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a:ea typeface="Segoe UI" pitchFamily="34" charset="0"/>
              <a:cs typeface="Segoe UI" pitchFamily="34" charset="0"/>
            </a:endParaRPr>
          </a:p>
          <a:p>
            <a:pPr marL="0" marR="0" lvl="0" indent="0" algn="l" defTabSz="524516"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a:ea typeface="Segoe UI" pitchFamily="34" charset="0"/>
              <a:cs typeface="Segoe UI" pitchFamily="34" charset="0"/>
            </a:endParaRPr>
          </a:p>
          <a:p>
            <a:pPr marL="0" marR="0" lvl="0" indent="0" algn="l" defTabSz="524516"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a:ea typeface="Segoe UI" pitchFamily="34" charset="0"/>
              <a:cs typeface="Segoe UI" pitchFamily="34" charset="0"/>
            </a:endParaRPr>
          </a:p>
          <a:p>
            <a:pPr marL="0" marR="0" lvl="0" indent="0" algn="l" defTabSz="524516"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a:ea typeface="Segoe UI" pitchFamily="34" charset="0"/>
              <a:cs typeface="Segoe UI" pitchFamily="34" charset="0"/>
            </a:endParaRPr>
          </a:p>
        </p:txBody>
      </p:sp>
      <p:sp>
        <p:nvSpPr>
          <p:cNvPr id="20" name="Rectangle 19"/>
          <p:cNvSpPr/>
          <p:nvPr/>
        </p:nvSpPr>
        <p:spPr bwMode="auto">
          <a:xfrm>
            <a:off x="7798651" y="1305693"/>
            <a:ext cx="1970107" cy="2536842"/>
          </a:xfrm>
          <a:prstGeom prst="rect">
            <a:avLst/>
          </a:prstGeom>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102870" tIns="82296" rIns="102870" bIns="82296" numCol="1" spcCol="0" rtlCol="0" fromWordArt="0" anchor="t" anchorCtr="0" forceAA="0" compatLnSpc="1">
            <a:prstTxWarp prst="textNoShape">
              <a:avLst/>
            </a:prstTxWarp>
            <a:noAutofit/>
          </a:bodyPr>
          <a:lstStyle/>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prstClr val="black"/>
                </a:solidFill>
                <a:effectLst/>
                <a:uLnTx/>
                <a:uFillTx/>
                <a:latin typeface="Calibri" panose="020F0502020204030204"/>
                <a:ea typeface="Segoe UI" pitchFamily="34" charset="0"/>
                <a:cs typeface="Segoe UI" pitchFamily="34" charset="0"/>
              </a:rPr>
              <a:t>Microsoft MVP</a:t>
            </a:r>
            <a:endParaRPr kumimoji="0" lang="en-US" sz="1400" b="1" i="0" u="none" strike="noStrike" kern="1200" cap="none" spc="0" normalizeH="0" baseline="0" noProof="0">
              <a:ln>
                <a:noFill/>
              </a:ln>
              <a:solidFill>
                <a:prstClr val="black"/>
              </a:solidFill>
              <a:effectLst/>
              <a:uLnTx/>
              <a:uFillTx/>
              <a:latin typeface="Calibri" panose="020F0502020204030204"/>
              <a:ea typeface="Segoe UI" pitchFamily="34" charset="0"/>
              <a:cs typeface="Segoe UI" pitchFamily="34" charset="0"/>
            </a:endParaRPr>
          </a:p>
          <a:p>
            <a:pPr marL="0" marR="0" lvl="0" indent="0" algn="l" defTabSz="524516"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a:ln>
                <a:noFill/>
              </a:ln>
              <a:gradFill>
                <a:gsLst>
                  <a:gs pos="0">
                    <a:srgbClr val="FFFFFF"/>
                  </a:gs>
                  <a:gs pos="100000">
                    <a:srgbClr val="FFFFFF"/>
                  </a:gs>
                </a:gsLst>
                <a:lin ang="5400000" scaled="0"/>
              </a:gradFill>
              <a:effectLst/>
              <a:uLnTx/>
              <a:uFillTx/>
              <a:latin typeface="Calibri" panose="020F0502020204030204"/>
              <a:ea typeface="Segoe UI" pitchFamily="34" charset="0"/>
              <a:cs typeface="Segoe UI" pitchFamily="34" charset="0"/>
            </a:endParaRPr>
          </a:p>
          <a:p>
            <a:pPr marL="0" marR="0" lvl="0" indent="0" algn="l" defTabSz="524516"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a:ln>
                <a:noFill/>
              </a:ln>
              <a:gradFill>
                <a:gsLst>
                  <a:gs pos="0">
                    <a:srgbClr val="FFFFFF"/>
                  </a:gs>
                  <a:gs pos="100000">
                    <a:srgbClr val="FFFFFF"/>
                  </a:gs>
                </a:gsLst>
                <a:lin ang="5400000" scaled="0"/>
              </a:gradFill>
              <a:effectLst/>
              <a:uLnTx/>
              <a:uFillTx/>
              <a:latin typeface="Calibri" panose="020F0502020204030204"/>
              <a:ea typeface="Segoe UI" pitchFamily="34" charset="0"/>
              <a:cs typeface="Segoe UI" pitchFamily="34" charset="0"/>
            </a:endParaRPr>
          </a:p>
        </p:txBody>
      </p:sp>
      <p:pic>
        <p:nvPicPr>
          <p:cNvPr id="21" name="Picture 2" descr="C:\Documents and Settings\Administrator\My Documents\My Pictures\MVP Logo Kit\MVP_Horizontal_FullColo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92174" y="2231937"/>
            <a:ext cx="1538865" cy="617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tangle 22"/>
          <p:cNvSpPr/>
          <p:nvPr/>
        </p:nvSpPr>
        <p:spPr bwMode="auto">
          <a:xfrm>
            <a:off x="5580613" y="1315377"/>
            <a:ext cx="1958167" cy="2527158"/>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2870" tIns="82296" rIns="102870" bIns="82296" numCol="1" spcCol="0" rtlCol="0" fromWordArt="0" anchor="t" anchorCtr="0" forceAA="0" compatLnSpc="1">
            <a:prstTxWarp prst="textNoShape">
              <a:avLst/>
            </a:prstTxWarp>
            <a:noAutofit/>
          </a:bodyPr>
          <a:lstStyle/>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Segoe UI" pitchFamily="34" charset="0"/>
                <a:cs typeface="Segoe UI" pitchFamily="34" charset="0"/>
              </a:rPr>
              <a:t>Conference Speaker</a:t>
            </a:r>
          </a:p>
          <a:p>
            <a:pPr marL="0" marR="0" lvl="0" indent="0" algn="l" defTabSz="524516" rtl="0" eaLnBrk="1" fontAlgn="base" latinLnBrk="0" hangingPunct="1">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gradFill>
                <a:gsLst>
                  <a:gs pos="0">
                    <a:srgbClr val="FFFFFF"/>
                  </a:gs>
                  <a:gs pos="100000">
                    <a:srgbClr val="FFFFFF"/>
                  </a:gs>
                </a:gsLst>
                <a:lin ang="5400000" scaled="0"/>
              </a:gradFill>
              <a:effectLst/>
              <a:uLnTx/>
              <a:uFillTx/>
              <a:latin typeface="Calibri" panose="020F0502020204030204"/>
              <a:ea typeface="Segoe UI" pitchFamily="34" charset="0"/>
              <a:cs typeface="Segoe UI" pitchFamily="34" charset="0"/>
            </a:endParaRPr>
          </a:p>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Light" panose="020F0302020204030204"/>
                <a:ea typeface="Segoe UI" pitchFamily="34" charset="0"/>
                <a:cs typeface="Segoe UI" pitchFamily="34" charset="0"/>
              </a:rPr>
              <a:t>MS Ignite</a:t>
            </a:r>
          </a:p>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Light" panose="020F0302020204030204"/>
                <a:ea typeface="Segoe UI" pitchFamily="34" charset="0"/>
                <a:cs typeface="Segoe UI" pitchFamily="34" charset="0"/>
              </a:rPr>
              <a:t>Dynamics Summit</a:t>
            </a:r>
          </a:p>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Light" panose="020F0302020204030204"/>
                <a:ea typeface="Segoe UI" pitchFamily="34" charset="0"/>
                <a:cs typeface="Segoe UI" pitchFamily="34" charset="0"/>
              </a:rPr>
              <a:t>DynamicsCon</a:t>
            </a:r>
          </a:p>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Light" panose="020F0302020204030204"/>
                <a:ea typeface="Segoe UI" pitchFamily="34" charset="0"/>
                <a:cs typeface="Segoe UI" pitchFamily="34" charset="0"/>
              </a:rPr>
              <a:t>ESPC</a:t>
            </a:r>
          </a:p>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Light" panose="020F0302020204030204"/>
                <a:ea typeface="Segoe UI" pitchFamily="34" charset="0"/>
                <a:cs typeface="Segoe UI" pitchFamily="34" charset="0"/>
              </a:rPr>
              <a:t>365 EduCon</a:t>
            </a:r>
          </a:p>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Light" panose="020F0302020204030204"/>
                <a:ea typeface="Segoe UI" pitchFamily="34" charset="0"/>
                <a:cs typeface="Segoe UI" pitchFamily="34" charset="0"/>
              </a:rPr>
              <a:t>TechEd</a:t>
            </a:r>
          </a:p>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Light" panose="020F0302020204030204"/>
                <a:ea typeface="Segoe UI" pitchFamily="34" charset="0"/>
                <a:cs typeface="Segoe UI" pitchFamily="34" charset="0"/>
              </a:rPr>
              <a:t>Learning Conferences</a:t>
            </a:r>
          </a:p>
          <a:p>
            <a:pPr marL="0" marR="0" lvl="0" indent="0" algn="l" defTabSz="524516"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Light" panose="020F0302020204030204"/>
                <a:ea typeface="Segoe UI" pitchFamily="34" charset="0"/>
                <a:cs typeface="Segoe UI" pitchFamily="34" charset="0"/>
              </a:rPr>
              <a:t>And many more…</a:t>
            </a:r>
          </a:p>
        </p:txBody>
      </p:sp>
      <p:sp>
        <p:nvSpPr>
          <p:cNvPr id="5" name="TextBox 4"/>
          <p:cNvSpPr txBox="1"/>
          <p:nvPr/>
        </p:nvSpPr>
        <p:spPr>
          <a:xfrm>
            <a:off x="8213109" y="2813646"/>
            <a:ext cx="109699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Since</a:t>
            </a:r>
            <a:r>
              <a:rPr kumimoji="0" lang="en-US" sz="1600" b="0" i="0" u="none" strike="noStrike" kern="1200" cap="none" spc="0" normalizeH="0" noProof="0" dirty="0">
                <a:ln>
                  <a:noFill/>
                </a:ln>
                <a:solidFill>
                  <a:prstClr val="white"/>
                </a:solidFill>
                <a:effectLst/>
                <a:uLnTx/>
                <a:uFillTx/>
                <a:latin typeface="Calibri" panose="020F0502020204030204"/>
                <a:ea typeface="+mn-ea"/>
                <a:cs typeface="+mn-cs"/>
              </a:rPr>
              <a:t> 2007</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3D37A7CF-384D-4408-A120-7A79B123BBA5}"/>
              </a:ext>
            </a:extLst>
          </p:cNvPr>
          <p:cNvPicPr>
            <a:picLocks noChangeAspect="1"/>
          </p:cNvPicPr>
          <p:nvPr/>
        </p:nvPicPr>
        <p:blipFill>
          <a:blip r:embed="rId8"/>
          <a:stretch>
            <a:fillRect/>
          </a:stretch>
        </p:blipFill>
        <p:spPr>
          <a:xfrm>
            <a:off x="738966" y="3646100"/>
            <a:ext cx="1371429" cy="1323810"/>
          </a:xfrm>
          <a:prstGeom prst="rect">
            <a:avLst/>
          </a:prstGeom>
        </p:spPr>
      </p:pic>
      <p:sp>
        <p:nvSpPr>
          <p:cNvPr id="19" name="TextBox 18">
            <a:extLst>
              <a:ext uri="{FF2B5EF4-FFF2-40B4-BE49-F238E27FC236}">
                <a16:creationId xmlns:a16="http://schemas.microsoft.com/office/drawing/2014/main" id="{0D23045E-AE9A-431D-8D78-62EFAF82C044}"/>
              </a:ext>
            </a:extLst>
          </p:cNvPr>
          <p:cNvSpPr txBox="1"/>
          <p:nvPr/>
        </p:nvSpPr>
        <p:spPr>
          <a:xfrm>
            <a:off x="9928291" y="3055049"/>
            <a:ext cx="2161413"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Digital Adoption Platform (DAP) for M365 &amp; D365</a:t>
            </a:r>
          </a:p>
        </p:txBody>
      </p:sp>
      <p:pic>
        <p:nvPicPr>
          <p:cNvPr id="25" name="Picture 24" descr="Logo&#10;&#10;Description automatically generated with medium confidence">
            <a:extLst>
              <a:ext uri="{FF2B5EF4-FFF2-40B4-BE49-F238E27FC236}">
                <a16:creationId xmlns:a16="http://schemas.microsoft.com/office/drawing/2014/main" id="{3B5C4075-7797-4DFF-9F9F-2E82F5F9D4D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310991" y="1838736"/>
            <a:ext cx="1343298" cy="1298892"/>
          </a:xfrm>
          <a:prstGeom prst="rect">
            <a:avLst/>
          </a:prstGeom>
        </p:spPr>
      </p:pic>
      <p:pic>
        <p:nvPicPr>
          <p:cNvPr id="3" name="Picture 2" descr="A picture containing text, clipart&#10;&#10;Description automatically generated">
            <a:extLst>
              <a:ext uri="{FF2B5EF4-FFF2-40B4-BE49-F238E27FC236}">
                <a16:creationId xmlns:a16="http://schemas.microsoft.com/office/drawing/2014/main" id="{DF21B2C8-86F4-45CF-86EA-F6BA2B9DC5D3}"/>
              </a:ext>
            </a:extLst>
          </p:cNvPr>
          <p:cNvPicPr>
            <a:picLocks noChangeAspect="1"/>
          </p:cNvPicPr>
          <p:nvPr/>
        </p:nvPicPr>
        <p:blipFill>
          <a:blip r:embed="rId10"/>
          <a:stretch>
            <a:fillRect/>
          </a:stretch>
        </p:blipFill>
        <p:spPr>
          <a:xfrm>
            <a:off x="8715939" y="179279"/>
            <a:ext cx="3049777" cy="820014"/>
          </a:xfrm>
          <a:prstGeom prst="rect">
            <a:avLst/>
          </a:prstGeom>
        </p:spPr>
      </p:pic>
      <p:pic>
        <p:nvPicPr>
          <p:cNvPr id="4" name="Picture 3" descr="A person with a beard and mustache wearing a suit&#10;&#10;Description automatically generated">
            <a:extLst>
              <a:ext uri="{FF2B5EF4-FFF2-40B4-BE49-F238E27FC236}">
                <a16:creationId xmlns:a16="http://schemas.microsoft.com/office/drawing/2014/main" id="{87784743-DEDA-5702-90F2-7F9184BD65DF}"/>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7040" y="1058977"/>
            <a:ext cx="1956202" cy="2488724"/>
          </a:xfrm>
          <a:prstGeom prst="rect">
            <a:avLst/>
          </a:prstGeom>
        </p:spPr>
      </p:pic>
    </p:spTree>
    <p:extLst>
      <p:ext uri="{BB962C8B-B14F-4D97-AF65-F5344CB8AC3E}">
        <p14:creationId xmlns:p14="http://schemas.microsoft.com/office/powerpoint/2010/main" val="1266856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par>
                                <p:cTn id="11" presetID="10" presetClass="entr" presetSubtype="0"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fade">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fade">
                                      <p:cBhvr>
                                        <p:cTn id="18" dur="500"/>
                                        <p:tgtEl>
                                          <p:spTgt spid="20"/>
                                        </p:tgtEl>
                                      </p:cBhvr>
                                    </p:animEffect>
                                  </p:childTnLst>
                                </p:cTn>
                              </p:par>
                              <p:par>
                                <p:cTn id="19" presetID="10"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500"/>
                                        <p:tgtEl>
                                          <p:spTgt spid="2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fade">
                                      <p:cBhvr>
                                        <p:cTn id="29" dur="500"/>
                                        <p:tgtEl>
                                          <p:spTgt spid="23"/>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500"/>
                                        <p:tgtEl>
                                          <p:spTgt spid="10"/>
                                        </p:tgtEl>
                                      </p:cBhvr>
                                    </p:animEffect>
                                  </p:childTnLst>
                                </p:cTn>
                              </p:par>
                              <p:par>
                                <p:cTn id="35" presetID="10" presetClass="entr" presetSubtype="0" fill="hold"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par>
                                <p:cTn id="38" presetID="10" presetClass="entr" presetSubtype="0" fill="hold"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par>
                                <p:cTn id="41" presetID="10" presetClass="entr" presetSubtype="0" fill="hold"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500"/>
                                        <p:tgtEl>
                                          <p:spTgt spid="14"/>
                                        </p:tgtEl>
                                      </p:cBhvr>
                                    </p:animEffect>
                                  </p:childTnLst>
                                </p:cTn>
                              </p:par>
                              <p:par>
                                <p:cTn id="44" presetID="10" presetClass="entr" presetSubtype="0" fill="hold"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500"/>
                                        <p:tgtEl>
                                          <p:spTgt spid="15"/>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fade">
                                      <p:cBhvr>
                                        <p:cTn id="51" dur="500"/>
                                        <p:tgtEl>
                                          <p:spTgt spid="8"/>
                                        </p:tgtEl>
                                      </p:cBhvr>
                                    </p:animEffect>
                                  </p:childTnLst>
                                </p:cTn>
                              </p:par>
                              <p:par>
                                <p:cTn id="52" presetID="10" presetClass="entr" presetSubtype="0" fill="hold" nodeType="withEffect">
                                  <p:stCondLst>
                                    <p:cond delay="0"/>
                                  </p:stCondLst>
                                  <p:childTnLst>
                                    <p:set>
                                      <p:cBhvr>
                                        <p:cTn id="53" dur="1" fill="hold">
                                          <p:stCondLst>
                                            <p:cond delay="0"/>
                                          </p:stCondLst>
                                        </p:cTn>
                                        <p:tgtEl>
                                          <p:spTgt spid="6"/>
                                        </p:tgtEl>
                                        <p:attrNameLst>
                                          <p:attrName>style.visibility</p:attrName>
                                        </p:attrNameLst>
                                      </p:cBhvr>
                                      <p:to>
                                        <p:strVal val="visible"/>
                                      </p:to>
                                    </p:set>
                                    <p:animEffect transition="in" filter="fade">
                                      <p:cBhvr>
                                        <p:cTn id="5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7" grpId="0" animBg="1"/>
      <p:bldP spid="20" grpId="0" animBg="1"/>
      <p:bldP spid="23" grpId="0" animBg="1"/>
      <p:bldP spid="5" grpId="0"/>
      <p:bldP spid="1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E9500-BAC9-4729-46A0-E3AE602B06CF}"/>
              </a:ext>
            </a:extLst>
          </p:cNvPr>
          <p:cNvSpPr>
            <a:spLocks noGrp="1"/>
          </p:cNvSpPr>
          <p:nvPr>
            <p:ph type="title"/>
          </p:nvPr>
        </p:nvSpPr>
        <p:spPr/>
        <p:txBody>
          <a:bodyPr>
            <a:normAutofit fontScale="90000"/>
          </a:bodyPr>
          <a:lstStyle/>
          <a:p>
            <a:r>
              <a:rPr lang="en-US" dirty="0"/>
              <a:t>What’s the number one </a:t>
            </a:r>
            <a:r>
              <a:rPr lang="en-US" i="1" dirty="0"/>
              <a:t>emotional reaction</a:t>
            </a:r>
            <a:r>
              <a:rPr lang="en-US" dirty="0"/>
              <a:t> you’re hearing from employees — fear, curiosity, overwhelm, skepticism?</a:t>
            </a:r>
          </a:p>
        </p:txBody>
      </p:sp>
      <p:sp>
        <p:nvSpPr>
          <p:cNvPr id="3" name="Text Placeholder 2">
            <a:extLst>
              <a:ext uri="{FF2B5EF4-FFF2-40B4-BE49-F238E27FC236}">
                <a16:creationId xmlns:a16="http://schemas.microsoft.com/office/drawing/2014/main" id="{A39175BE-592F-66EE-4A2C-15FCC10639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9014907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9BD2D-7D9C-367D-B9E8-45B2CA23B689}"/>
              </a:ext>
            </a:extLst>
          </p:cNvPr>
          <p:cNvSpPr>
            <a:spLocks noGrp="1"/>
          </p:cNvSpPr>
          <p:nvPr>
            <p:ph type="title"/>
          </p:nvPr>
        </p:nvSpPr>
        <p:spPr/>
        <p:txBody>
          <a:bodyPr>
            <a:normAutofit fontScale="90000"/>
          </a:bodyPr>
          <a:lstStyle/>
          <a:p>
            <a:r>
              <a:rPr lang="en-US" dirty="0"/>
              <a:t>If you were totally honest — do you think your people believe Copilot is here to </a:t>
            </a:r>
            <a:r>
              <a:rPr lang="en-US" i="1" dirty="0"/>
              <a:t>help</a:t>
            </a:r>
            <a:r>
              <a:rPr lang="en-US" dirty="0"/>
              <a:t> them or to </a:t>
            </a:r>
            <a:r>
              <a:rPr lang="en-US" i="1" dirty="0"/>
              <a:t>replace</a:t>
            </a:r>
            <a:r>
              <a:rPr lang="en-US" dirty="0"/>
              <a:t> them?</a:t>
            </a:r>
          </a:p>
        </p:txBody>
      </p:sp>
      <p:sp>
        <p:nvSpPr>
          <p:cNvPr id="3" name="Text Placeholder 2">
            <a:extLst>
              <a:ext uri="{FF2B5EF4-FFF2-40B4-BE49-F238E27FC236}">
                <a16:creationId xmlns:a16="http://schemas.microsoft.com/office/drawing/2014/main" id="{EF4C3986-3AE3-5811-DCFC-99B3FEF84E3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7407020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32231-75C3-20AB-3F38-C46CC9854AC5}"/>
              </a:ext>
            </a:extLst>
          </p:cNvPr>
          <p:cNvSpPr>
            <a:spLocks noGrp="1"/>
          </p:cNvSpPr>
          <p:nvPr>
            <p:ph type="title"/>
          </p:nvPr>
        </p:nvSpPr>
        <p:spPr/>
        <p:txBody>
          <a:bodyPr/>
          <a:lstStyle/>
          <a:p>
            <a:r>
              <a:rPr lang="en-US" dirty="0"/>
              <a:t>If you could vent about Copilot adoption for 30 seconds with no filters — what would you say?</a:t>
            </a:r>
          </a:p>
        </p:txBody>
      </p:sp>
      <p:sp>
        <p:nvSpPr>
          <p:cNvPr id="3" name="Text Placeholder 2">
            <a:extLst>
              <a:ext uri="{FF2B5EF4-FFF2-40B4-BE49-F238E27FC236}">
                <a16:creationId xmlns:a16="http://schemas.microsoft.com/office/drawing/2014/main" id="{3DEF3941-F0C2-58D3-38C0-82C3E1BCC07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8909493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9601A-4942-6939-8E13-9CC9DA93D747}"/>
              </a:ext>
            </a:extLst>
          </p:cNvPr>
          <p:cNvSpPr>
            <a:spLocks noGrp="1"/>
          </p:cNvSpPr>
          <p:nvPr>
            <p:ph type="title"/>
          </p:nvPr>
        </p:nvSpPr>
        <p:spPr/>
        <p:txBody>
          <a:bodyPr>
            <a:normAutofit fontScale="90000"/>
          </a:bodyPr>
          <a:lstStyle/>
          <a:p>
            <a:r>
              <a:rPr lang="en-US" dirty="0"/>
              <a:t>What’s blocking people the most: the tech itself, the change management, or leadership alignment?</a:t>
            </a:r>
          </a:p>
        </p:txBody>
      </p:sp>
      <p:sp>
        <p:nvSpPr>
          <p:cNvPr id="3" name="Text Placeholder 2">
            <a:extLst>
              <a:ext uri="{FF2B5EF4-FFF2-40B4-BE49-F238E27FC236}">
                <a16:creationId xmlns:a16="http://schemas.microsoft.com/office/drawing/2014/main" id="{9E5272EF-0926-56BE-EB6D-B6051A7B5EB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318054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50257-590E-18D0-A002-279D4595D9DF}"/>
              </a:ext>
            </a:extLst>
          </p:cNvPr>
          <p:cNvSpPr>
            <a:spLocks noGrp="1"/>
          </p:cNvSpPr>
          <p:nvPr>
            <p:ph type="title"/>
          </p:nvPr>
        </p:nvSpPr>
        <p:spPr/>
        <p:txBody>
          <a:bodyPr>
            <a:normAutofit fontScale="90000"/>
          </a:bodyPr>
          <a:lstStyle/>
          <a:p>
            <a:r>
              <a:rPr lang="en-US" dirty="0"/>
              <a:t>What does success in your Org with Copilot </a:t>
            </a:r>
            <a:r>
              <a:rPr lang="en-US" i="1" dirty="0"/>
              <a:t>feel like</a:t>
            </a:r>
            <a:r>
              <a:rPr lang="en-US" dirty="0"/>
              <a:t> to you — not just what it looks like on a dashboard?</a:t>
            </a:r>
          </a:p>
        </p:txBody>
      </p:sp>
      <p:sp>
        <p:nvSpPr>
          <p:cNvPr id="3" name="Text Placeholder 2">
            <a:extLst>
              <a:ext uri="{FF2B5EF4-FFF2-40B4-BE49-F238E27FC236}">
                <a16:creationId xmlns:a16="http://schemas.microsoft.com/office/drawing/2014/main" id="{18143064-B63B-5E09-AB10-E53B0135B04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904736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D7411-C813-14B6-CB3F-3E27655AA65B}"/>
              </a:ext>
            </a:extLst>
          </p:cNvPr>
          <p:cNvSpPr>
            <a:spLocks noGrp="1"/>
          </p:cNvSpPr>
          <p:nvPr>
            <p:ph type="title"/>
          </p:nvPr>
        </p:nvSpPr>
        <p:spPr/>
        <p:txBody>
          <a:bodyPr/>
          <a:lstStyle/>
          <a:p>
            <a:r>
              <a:rPr lang="en-US" dirty="0"/>
              <a:t>How much trust do you personally have in Copilot’s output — and why?</a:t>
            </a:r>
          </a:p>
        </p:txBody>
      </p:sp>
      <p:sp>
        <p:nvSpPr>
          <p:cNvPr id="3" name="Text Placeholder 2">
            <a:extLst>
              <a:ext uri="{FF2B5EF4-FFF2-40B4-BE49-F238E27FC236}">
                <a16:creationId xmlns:a16="http://schemas.microsoft.com/office/drawing/2014/main" id="{263C1723-02C6-E64B-ED54-FE14370EF69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437619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FF07B-4CE4-2ABC-978F-5655AD0227A3}"/>
              </a:ext>
            </a:extLst>
          </p:cNvPr>
          <p:cNvSpPr>
            <a:spLocks noGrp="1"/>
          </p:cNvSpPr>
          <p:nvPr>
            <p:ph type="title"/>
          </p:nvPr>
        </p:nvSpPr>
        <p:spPr/>
        <p:txBody>
          <a:bodyPr/>
          <a:lstStyle/>
          <a:p>
            <a:r>
              <a:rPr lang="en-US" dirty="0"/>
              <a:t>If you could start your Copilot rollout again from scratch, what would you do differently?</a:t>
            </a:r>
          </a:p>
        </p:txBody>
      </p:sp>
      <p:sp>
        <p:nvSpPr>
          <p:cNvPr id="3" name="Text Placeholder 2">
            <a:extLst>
              <a:ext uri="{FF2B5EF4-FFF2-40B4-BE49-F238E27FC236}">
                <a16:creationId xmlns:a16="http://schemas.microsoft.com/office/drawing/2014/main" id="{84739543-7DFB-60A6-7844-862643B24B9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207314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C24B5-E483-DD20-09A0-CD6C41B17D38}"/>
              </a:ext>
            </a:extLst>
          </p:cNvPr>
          <p:cNvSpPr>
            <a:spLocks noGrp="1"/>
          </p:cNvSpPr>
          <p:nvPr>
            <p:ph type="title"/>
          </p:nvPr>
        </p:nvSpPr>
        <p:spPr/>
        <p:txBody>
          <a:bodyPr/>
          <a:lstStyle/>
          <a:p>
            <a:r>
              <a:rPr lang="en-US" dirty="0"/>
              <a:t>What’s the one mindset shift that would unlock faster adoption in your company?</a:t>
            </a:r>
          </a:p>
        </p:txBody>
      </p:sp>
      <p:sp>
        <p:nvSpPr>
          <p:cNvPr id="3" name="Text Placeholder 2">
            <a:extLst>
              <a:ext uri="{FF2B5EF4-FFF2-40B4-BE49-F238E27FC236}">
                <a16:creationId xmlns:a16="http://schemas.microsoft.com/office/drawing/2014/main" id="{74754E25-DAC8-F195-B712-715CB4FEB35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346687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31A85-1ADE-4998-8ED7-6D3BD7D764D1}"/>
              </a:ext>
            </a:extLst>
          </p:cNvPr>
          <p:cNvSpPr>
            <a:spLocks noGrp="1"/>
          </p:cNvSpPr>
          <p:nvPr>
            <p:ph type="title"/>
          </p:nvPr>
        </p:nvSpPr>
        <p:spPr/>
        <p:txBody>
          <a:bodyPr/>
          <a:lstStyle/>
          <a:p>
            <a:r>
              <a:rPr lang="en-US" dirty="0"/>
              <a:t>Who owns Copilot adoption in your company — and what if that’s the wrong person?</a:t>
            </a:r>
          </a:p>
        </p:txBody>
      </p:sp>
      <p:sp>
        <p:nvSpPr>
          <p:cNvPr id="3" name="Text Placeholder 2">
            <a:extLst>
              <a:ext uri="{FF2B5EF4-FFF2-40B4-BE49-F238E27FC236}">
                <a16:creationId xmlns:a16="http://schemas.microsoft.com/office/drawing/2014/main" id="{E2B6AED8-5756-1D0B-02A2-00D8513CF7C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708522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9D03A-EB2B-9D47-1B90-A1873629AADE}"/>
              </a:ext>
            </a:extLst>
          </p:cNvPr>
          <p:cNvSpPr>
            <a:spLocks noGrp="1"/>
          </p:cNvSpPr>
          <p:nvPr>
            <p:ph type="title"/>
          </p:nvPr>
        </p:nvSpPr>
        <p:spPr/>
        <p:txBody>
          <a:bodyPr>
            <a:normAutofit fontScale="90000"/>
          </a:bodyPr>
          <a:lstStyle/>
          <a:p>
            <a:r>
              <a:rPr lang="en-US" dirty="0"/>
              <a:t>If Copilot disappeared tomorrow, who in your company would miss it the most — and who wouldn’t even notice?</a:t>
            </a:r>
          </a:p>
        </p:txBody>
      </p:sp>
      <p:sp>
        <p:nvSpPr>
          <p:cNvPr id="3" name="Text Placeholder 2">
            <a:extLst>
              <a:ext uri="{FF2B5EF4-FFF2-40B4-BE49-F238E27FC236}">
                <a16:creationId xmlns:a16="http://schemas.microsoft.com/office/drawing/2014/main" id="{C0D761B0-CE4F-C5B1-2D4C-C67751CACC0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21893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6A3E36D4-E534-6D91-E6E6-16A19F241936}"/>
              </a:ext>
            </a:extLst>
          </p:cNvPr>
          <p:cNvSpPr>
            <a:spLocks noGrp="1"/>
          </p:cNvSpPr>
          <p:nvPr>
            <p:ph type="title"/>
          </p:nvPr>
        </p:nvSpPr>
        <p:spPr>
          <a:xfrm>
            <a:off x="1256522" y="591829"/>
            <a:ext cx="3939688" cy="5583126"/>
          </a:xfrm>
        </p:spPr>
        <p:txBody>
          <a:bodyPr>
            <a:normAutofit/>
          </a:bodyPr>
          <a:lstStyle/>
          <a:p>
            <a:r>
              <a:rPr lang="en-US" sz="8000" dirty="0"/>
              <a:t>Quick Pulse</a:t>
            </a:r>
          </a:p>
        </p:txBody>
      </p:sp>
      <p:cxnSp>
        <p:nvCxnSpPr>
          <p:cNvPr id="11"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356812"/>
            <a:ext cx="0" cy="6492875"/>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3" name="Graphic 12">
            <a:extLst>
              <a:ext uri="{FF2B5EF4-FFF2-40B4-BE49-F238E27FC236}">
                <a16:creationId xmlns:a16="http://schemas.microsoft.com/office/drawing/2014/main" id="{58BDB0EE-D238-415B-9ED8-62AA6AB2A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3111"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5" name="Graphic 11">
            <a:extLst>
              <a:ext uri="{FF2B5EF4-FFF2-40B4-BE49-F238E27FC236}">
                <a16:creationId xmlns:a16="http://schemas.microsoft.com/office/drawing/2014/main" id="{C5B55FC3-961D-4325-82F1-DE92B0D04E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91891"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3">
            <a:extLst>
              <a:ext uri="{FF2B5EF4-FFF2-40B4-BE49-F238E27FC236}">
                <a16:creationId xmlns:a16="http://schemas.microsoft.com/office/drawing/2014/main" id="{4C8AB332-D09E-4F28-943C-DABDD4716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17571"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aphicFrame>
        <p:nvGraphicFramePr>
          <p:cNvPr id="5" name="Content Placeholder 2">
            <a:extLst>
              <a:ext uri="{FF2B5EF4-FFF2-40B4-BE49-F238E27FC236}">
                <a16:creationId xmlns:a16="http://schemas.microsoft.com/office/drawing/2014/main" id="{183F6BB1-8341-36C6-2047-FDDEE44672F2}"/>
              </a:ext>
            </a:extLst>
          </p:cNvPr>
          <p:cNvGraphicFramePr>
            <a:graphicFrameLocks noGrp="1"/>
          </p:cNvGraphicFramePr>
          <p:nvPr>
            <p:ph idx="1"/>
            <p:extLst>
              <p:ext uri="{D42A27DB-BD31-4B8C-83A1-F6EECF244321}">
                <p14:modId xmlns:p14="http://schemas.microsoft.com/office/powerpoint/2010/main" val="1402968036"/>
              </p:ext>
            </p:extLst>
          </p:nvPr>
        </p:nvGraphicFramePr>
        <p:xfrm>
          <a:off x="5492710" y="671805"/>
          <a:ext cx="5861090" cy="5503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descr="A black background with white text&#10;&#10;AI-generated content may be incorrect.">
            <a:extLst>
              <a:ext uri="{FF2B5EF4-FFF2-40B4-BE49-F238E27FC236}">
                <a16:creationId xmlns:a16="http://schemas.microsoft.com/office/drawing/2014/main" id="{7AD96D3B-821B-B0A5-7ED6-E26766417E4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49918" y="6302689"/>
            <a:ext cx="1655067" cy="445009"/>
          </a:xfrm>
          <a:prstGeom prst="rect">
            <a:avLst/>
          </a:prstGeom>
        </p:spPr>
      </p:pic>
    </p:spTree>
    <p:extLst>
      <p:ext uri="{BB962C8B-B14F-4D97-AF65-F5344CB8AC3E}">
        <p14:creationId xmlns:p14="http://schemas.microsoft.com/office/powerpoint/2010/main" val="2557051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6725453C-37DC-4EB6-AC4F-7CF57EBAC253}"/>
                                            </p:graphicEl>
                                          </p:spTgt>
                                        </p:tgtEl>
                                        <p:attrNameLst>
                                          <p:attrName>style.visibility</p:attrName>
                                        </p:attrNameLst>
                                      </p:cBhvr>
                                      <p:to>
                                        <p:strVal val="visible"/>
                                      </p:to>
                                    </p:set>
                                    <p:animEffect transition="in" filter="fade">
                                      <p:cBhvr>
                                        <p:cTn id="7" dur="500"/>
                                        <p:tgtEl>
                                          <p:spTgt spid="5">
                                            <p:graphicEl>
                                              <a:dgm id="{6725453C-37DC-4EB6-AC4F-7CF57EBAC253}"/>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4D710741-7977-41DC-B175-442B6438FCD1}"/>
                                            </p:graphicEl>
                                          </p:spTgt>
                                        </p:tgtEl>
                                        <p:attrNameLst>
                                          <p:attrName>style.visibility</p:attrName>
                                        </p:attrNameLst>
                                      </p:cBhvr>
                                      <p:to>
                                        <p:strVal val="visible"/>
                                      </p:to>
                                    </p:set>
                                    <p:animEffect transition="in" filter="fade">
                                      <p:cBhvr>
                                        <p:cTn id="10" dur="500"/>
                                        <p:tgtEl>
                                          <p:spTgt spid="5">
                                            <p:graphicEl>
                                              <a:dgm id="{4D710741-7977-41DC-B175-442B6438FCD1}"/>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graphicEl>
                                              <a:dgm id="{A75617F4-BFD6-4FB1-B1D3-E72C310F2FD5}"/>
                                            </p:graphicEl>
                                          </p:spTgt>
                                        </p:tgtEl>
                                        <p:attrNameLst>
                                          <p:attrName>style.visibility</p:attrName>
                                        </p:attrNameLst>
                                      </p:cBhvr>
                                      <p:to>
                                        <p:strVal val="visible"/>
                                      </p:to>
                                    </p:set>
                                    <p:animEffect transition="in" filter="fade">
                                      <p:cBhvr>
                                        <p:cTn id="13" dur="500"/>
                                        <p:tgtEl>
                                          <p:spTgt spid="5">
                                            <p:graphicEl>
                                              <a:dgm id="{A75617F4-BFD6-4FB1-B1D3-E72C310F2FD5}"/>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graphicEl>
                                              <a:dgm id="{2B6A566D-CC2C-40B1-BB53-4CC5AD0D4F88}"/>
                                            </p:graphicEl>
                                          </p:spTgt>
                                        </p:tgtEl>
                                        <p:attrNameLst>
                                          <p:attrName>style.visibility</p:attrName>
                                        </p:attrNameLst>
                                      </p:cBhvr>
                                      <p:to>
                                        <p:strVal val="visible"/>
                                      </p:to>
                                    </p:set>
                                    <p:animEffect transition="in" filter="fade">
                                      <p:cBhvr>
                                        <p:cTn id="18" dur="500"/>
                                        <p:tgtEl>
                                          <p:spTgt spid="5">
                                            <p:graphicEl>
                                              <a:dgm id="{2B6A566D-CC2C-40B1-BB53-4CC5AD0D4F88}"/>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graphicEl>
                                              <a:dgm id="{17DEEAF0-1849-42EF-941F-5796B7320EC9}"/>
                                            </p:graphicEl>
                                          </p:spTgt>
                                        </p:tgtEl>
                                        <p:attrNameLst>
                                          <p:attrName>style.visibility</p:attrName>
                                        </p:attrNameLst>
                                      </p:cBhvr>
                                      <p:to>
                                        <p:strVal val="visible"/>
                                      </p:to>
                                    </p:set>
                                    <p:animEffect transition="in" filter="fade">
                                      <p:cBhvr>
                                        <p:cTn id="21" dur="500"/>
                                        <p:tgtEl>
                                          <p:spTgt spid="5">
                                            <p:graphicEl>
                                              <a:dgm id="{17DEEAF0-1849-42EF-941F-5796B7320EC9}"/>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graphicEl>
                                              <a:dgm id="{58A43324-7B96-450B-8936-0C0717BF9614}"/>
                                            </p:graphicEl>
                                          </p:spTgt>
                                        </p:tgtEl>
                                        <p:attrNameLst>
                                          <p:attrName>style.visibility</p:attrName>
                                        </p:attrNameLst>
                                      </p:cBhvr>
                                      <p:to>
                                        <p:strVal val="visible"/>
                                      </p:to>
                                    </p:set>
                                    <p:animEffect transition="in" filter="fade">
                                      <p:cBhvr>
                                        <p:cTn id="24" dur="500"/>
                                        <p:tgtEl>
                                          <p:spTgt spid="5">
                                            <p:graphicEl>
                                              <a:dgm id="{58A43324-7B96-450B-8936-0C0717BF961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C5D1A-3370-C1CD-6FC6-911985CFE0C6}"/>
              </a:ext>
            </a:extLst>
          </p:cNvPr>
          <p:cNvSpPr>
            <a:spLocks noGrp="1"/>
          </p:cNvSpPr>
          <p:nvPr>
            <p:ph type="title"/>
          </p:nvPr>
        </p:nvSpPr>
        <p:spPr/>
        <p:txBody>
          <a:bodyPr>
            <a:normAutofit fontScale="90000"/>
          </a:bodyPr>
          <a:lstStyle/>
          <a:p>
            <a:r>
              <a:rPr lang="en-US" dirty="0"/>
              <a:t>If Copilot was a new hire in your company, how would you rate its performance review right now — and what feedback would you give it?</a:t>
            </a:r>
          </a:p>
        </p:txBody>
      </p:sp>
      <p:sp>
        <p:nvSpPr>
          <p:cNvPr id="3" name="Text Placeholder 2">
            <a:extLst>
              <a:ext uri="{FF2B5EF4-FFF2-40B4-BE49-F238E27FC236}">
                <a16:creationId xmlns:a16="http://schemas.microsoft.com/office/drawing/2014/main" id="{CC4CC096-CA3C-AE94-A5FA-F951C0A4AF0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86865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025A4-B824-420A-2C01-A9EE6EABD61C}"/>
              </a:ext>
            </a:extLst>
          </p:cNvPr>
          <p:cNvSpPr>
            <a:spLocks noGrp="1"/>
          </p:cNvSpPr>
          <p:nvPr>
            <p:ph type="title"/>
          </p:nvPr>
        </p:nvSpPr>
        <p:spPr/>
        <p:txBody>
          <a:bodyPr/>
          <a:lstStyle/>
          <a:p>
            <a:r>
              <a:rPr lang="en-US" dirty="0"/>
              <a:t>Microsoft Copilot is Everywhere</a:t>
            </a:r>
            <a:br>
              <a:rPr lang="en-US" dirty="0"/>
            </a:br>
            <a:endParaRPr lang="en-US" sz="2500" dirty="0"/>
          </a:p>
        </p:txBody>
      </p:sp>
      <p:sp>
        <p:nvSpPr>
          <p:cNvPr id="3" name="Content Placeholder 2">
            <a:extLst>
              <a:ext uri="{FF2B5EF4-FFF2-40B4-BE49-F238E27FC236}">
                <a16:creationId xmlns:a16="http://schemas.microsoft.com/office/drawing/2014/main" id="{12C6B1E0-8FD5-5789-5142-A71DFFAFB57E}"/>
              </a:ext>
            </a:extLst>
          </p:cNvPr>
          <p:cNvSpPr>
            <a:spLocks noGrp="1"/>
          </p:cNvSpPr>
          <p:nvPr>
            <p:ph sz="half" idx="1"/>
          </p:nvPr>
        </p:nvSpPr>
        <p:spPr/>
        <p:txBody>
          <a:bodyPr>
            <a:normAutofit/>
          </a:bodyPr>
          <a:lstStyle/>
          <a:p>
            <a:pPr marL="0" indent="0">
              <a:buNone/>
            </a:pPr>
            <a:r>
              <a:rPr lang="en-US" dirty="0"/>
              <a:t>Word</a:t>
            </a:r>
          </a:p>
          <a:p>
            <a:pPr marL="0" indent="0">
              <a:buNone/>
            </a:pPr>
            <a:r>
              <a:rPr lang="en-US" dirty="0"/>
              <a:t>Excel</a:t>
            </a:r>
          </a:p>
          <a:p>
            <a:pPr marL="0" indent="0">
              <a:buNone/>
            </a:pPr>
            <a:r>
              <a:rPr lang="en-US" dirty="0"/>
              <a:t>Outlook</a:t>
            </a:r>
          </a:p>
          <a:p>
            <a:pPr marL="0" indent="0">
              <a:buNone/>
            </a:pPr>
            <a:r>
              <a:rPr lang="en-US" dirty="0"/>
              <a:t>PowerPoint</a:t>
            </a:r>
          </a:p>
          <a:p>
            <a:pPr marL="0" indent="0">
              <a:buNone/>
            </a:pPr>
            <a:r>
              <a:rPr lang="en-US" dirty="0"/>
              <a:t>Teams</a:t>
            </a:r>
          </a:p>
          <a:p>
            <a:pPr marL="0" indent="0">
              <a:buNone/>
            </a:pPr>
            <a:r>
              <a:rPr lang="en-US" dirty="0"/>
              <a:t>SharePoint</a:t>
            </a:r>
          </a:p>
          <a:p>
            <a:pPr marL="0" indent="0">
              <a:buNone/>
            </a:pPr>
            <a:r>
              <a:rPr lang="en-US" dirty="0"/>
              <a:t>Other M365 apps</a:t>
            </a:r>
          </a:p>
          <a:p>
            <a:pPr marL="0" indent="0">
              <a:buNone/>
            </a:pPr>
            <a:endParaRPr lang="en-US" dirty="0"/>
          </a:p>
          <a:p>
            <a:pPr marL="0" indent="0">
              <a:buNone/>
            </a:pPr>
            <a:endParaRPr lang="en-US" dirty="0"/>
          </a:p>
          <a:p>
            <a:endParaRPr lang="en-US" dirty="0"/>
          </a:p>
        </p:txBody>
      </p:sp>
      <p:sp>
        <p:nvSpPr>
          <p:cNvPr id="4" name="Content Placeholder 3">
            <a:extLst>
              <a:ext uri="{FF2B5EF4-FFF2-40B4-BE49-F238E27FC236}">
                <a16:creationId xmlns:a16="http://schemas.microsoft.com/office/drawing/2014/main" id="{FA11AE33-0FAB-9336-2791-3C0BB5B5F355}"/>
              </a:ext>
            </a:extLst>
          </p:cNvPr>
          <p:cNvSpPr>
            <a:spLocks noGrp="1"/>
          </p:cNvSpPr>
          <p:nvPr>
            <p:ph sz="half" idx="2"/>
          </p:nvPr>
        </p:nvSpPr>
        <p:spPr>
          <a:xfrm>
            <a:off x="6172200" y="1825625"/>
            <a:ext cx="5181600" cy="3182310"/>
          </a:xfrm>
        </p:spPr>
        <p:txBody>
          <a:bodyPr>
            <a:normAutofit/>
          </a:bodyPr>
          <a:lstStyle/>
          <a:p>
            <a:pPr marL="0" indent="0">
              <a:buNone/>
            </a:pPr>
            <a:r>
              <a:rPr lang="en-US" dirty="0"/>
              <a:t>Dynamics 365 apps</a:t>
            </a:r>
          </a:p>
          <a:p>
            <a:pPr marL="0" indent="0">
              <a:buNone/>
            </a:pPr>
            <a:r>
              <a:rPr lang="en-US" dirty="0"/>
              <a:t>Power Platform</a:t>
            </a:r>
          </a:p>
        </p:txBody>
      </p:sp>
      <p:sp>
        <p:nvSpPr>
          <p:cNvPr id="6" name="TextBox 5">
            <a:extLst>
              <a:ext uri="{FF2B5EF4-FFF2-40B4-BE49-F238E27FC236}">
                <a16:creationId xmlns:a16="http://schemas.microsoft.com/office/drawing/2014/main" id="{8C0F5C2D-689B-FB80-9771-74BB79070729}"/>
              </a:ext>
            </a:extLst>
          </p:cNvPr>
          <p:cNvSpPr txBox="1"/>
          <p:nvPr/>
        </p:nvSpPr>
        <p:spPr>
          <a:xfrm>
            <a:off x="2125182" y="5587229"/>
            <a:ext cx="8094035" cy="461665"/>
          </a:xfrm>
          <a:prstGeom prst="rect">
            <a:avLst/>
          </a:prstGeom>
          <a:noFill/>
        </p:spPr>
        <p:txBody>
          <a:bodyPr wrap="square">
            <a:spAutoFit/>
          </a:bodyPr>
          <a:lstStyle/>
          <a:p>
            <a:pPr marL="0" indent="0">
              <a:buNone/>
            </a:pPr>
            <a:r>
              <a:rPr lang="en-US" sz="2400" dirty="0"/>
              <a:t>Each experience is different. Each needs tailored support.</a:t>
            </a:r>
          </a:p>
        </p:txBody>
      </p:sp>
    </p:spTree>
    <p:extLst>
      <p:ext uri="{BB962C8B-B14F-4D97-AF65-F5344CB8AC3E}">
        <p14:creationId xmlns:p14="http://schemas.microsoft.com/office/powerpoint/2010/main" val="4099602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D56BAEB5-C26A-390B-369B-82E897B45ED5}"/>
              </a:ext>
            </a:extLst>
          </p:cNvPr>
          <p:cNvSpPr>
            <a:spLocks noGrp="1"/>
          </p:cNvSpPr>
          <p:nvPr>
            <p:ph type="title"/>
          </p:nvPr>
        </p:nvSpPr>
        <p:spPr>
          <a:xfrm>
            <a:off x="479394" y="1070800"/>
            <a:ext cx="3099829" cy="2887246"/>
          </a:xfrm>
        </p:spPr>
        <p:txBody>
          <a:bodyPr>
            <a:normAutofit/>
          </a:bodyPr>
          <a:lstStyle/>
          <a:p>
            <a:r>
              <a:rPr lang="en-US" sz="5000" dirty="0"/>
              <a:t>Microsoft Copilot is here. </a:t>
            </a:r>
            <a:br>
              <a:rPr lang="en-US" sz="5000" dirty="0"/>
            </a:br>
            <a:r>
              <a:rPr lang="en-US" sz="5000" dirty="0"/>
              <a:t>Now what?</a:t>
            </a:r>
            <a:endParaRPr lang="en-US" sz="2500" dirty="0"/>
          </a:p>
        </p:txBody>
      </p:sp>
      <p:cxnSp>
        <p:nvCxnSpPr>
          <p:cNvPr id="8" name="Straight Connector 7">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2">
            <a:extLst>
              <a:ext uri="{FF2B5EF4-FFF2-40B4-BE49-F238E27FC236}">
                <a16:creationId xmlns:a16="http://schemas.microsoft.com/office/drawing/2014/main" id="{F1E706DD-7E94-D3D5-E76A-8962513CEA87}"/>
              </a:ext>
            </a:extLst>
          </p:cNvPr>
          <p:cNvGraphicFramePr>
            <a:graphicFrameLocks noGrp="1"/>
          </p:cNvGraphicFramePr>
          <p:nvPr>
            <p:ph idx="1"/>
            <p:extLst>
              <p:ext uri="{D42A27DB-BD31-4B8C-83A1-F6EECF244321}">
                <p14:modId xmlns:p14="http://schemas.microsoft.com/office/powerpoint/2010/main" val="2945388792"/>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descr="A black background with white text&#10;&#10;AI-generated content may be incorrect.">
            <a:extLst>
              <a:ext uri="{FF2B5EF4-FFF2-40B4-BE49-F238E27FC236}">
                <a16:creationId xmlns:a16="http://schemas.microsoft.com/office/drawing/2014/main" id="{BBF79967-9CF3-DD22-BDCD-0BB32ECA7AC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88186" y="6404678"/>
            <a:ext cx="1655067" cy="445009"/>
          </a:xfrm>
          <a:prstGeom prst="rect">
            <a:avLst/>
          </a:prstGeom>
        </p:spPr>
      </p:pic>
      <p:sp>
        <p:nvSpPr>
          <p:cNvPr id="6" name="TextBox 5">
            <a:extLst>
              <a:ext uri="{FF2B5EF4-FFF2-40B4-BE49-F238E27FC236}">
                <a16:creationId xmlns:a16="http://schemas.microsoft.com/office/drawing/2014/main" id="{03BBB3DD-DC0B-5268-D01E-2A71A15DE62F}"/>
              </a:ext>
            </a:extLst>
          </p:cNvPr>
          <p:cNvSpPr txBox="1"/>
          <p:nvPr/>
        </p:nvSpPr>
        <p:spPr>
          <a:xfrm>
            <a:off x="479393" y="4697367"/>
            <a:ext cx="3790937" cy="830997"/>
          </a:xfrm>
          <a:prstGeom prst="rect">
            <a:avLst/>
          </a:prstGeom>
          <a:noFill/>
        </p:spPr>
        <p:txBody>
          <a:bodyPr wrap="square">
            <a:spAutoFit/>
          </a:bodyPr>
          <a:lstStyle/>
          <a:p>
            <a:r>
              <a:rPr lang="en-US" sz="2400" dirty="0"/>
              <a:t>Licenses don’t create ROI. </a:t>
            </a:r>
          </a:p>
          <a:p>
            <a:r>
              <a:rPr lang="en-US" sz="2400" dirty="0"/>
              <a:t>User adoption does!</a:t>
            </a:r>
          </a:p>
        </p:txBody>
      </p:sp>
    </p:spTree>
    <p:extLst>
      <p:ext uri="{BB962C8B-B14F-4D97-AF65-F5344CB8AC3E}">
        <p14:creationId xmlns:p14="http://schemas.microsoft.com/office/powerpoint/2010/main" val="1002678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graphicEl>
                                              <a:dgm id="{68180E7E-CADE-4BB6-808A-34CC5399EE7C}"/>
                                            </p:graphicEl>
                                          </p:spTgt>
                                        </p:tgtEl>
                                        <p:attrNameLst>
                                          <p:attrName>style.visibility</p:attrName>
                                        </p:attrNameLst>
                                      </p:cBhvr>
                                      <p:to>
                                        <p:strVal val="visible"/>
                                      </p:to>
                                    </p:set>
                                    <p:animEffect transition="in" filter="fade">
                                      <p:cBhvr>
                                        <p:cTn id="7" dur="500"/>
                                        <p:tgtEl>
                                          <p:spTgt spid="12">
                                            <p:graphicEl>
                                              <a:dgm id="{68180E7E-CADE-4BB6-808A-34CC5399EE7C}"/>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graphicEl>
                                              <a:dgm id="{7386F92F-1D53-4B2E-927E-361ED6090C4A}"/>
                                            </p:graphicEl>
                                          </p:spTgt>
                                        </p:tgtEl>
                                        <p:attrNameLst>
                                          <p:attrName>style.visibility</p:attrName>
                                        </p:attrNameLst>
                                      </p:cBhvr>
                                      <p:to>
                                        <p:strVal val="visible"/>
                                      </p:to>
                                    </p:set>
                                    <p:animEffect transition="in" filter="fade">
                                      <p:cBhvr>
                                        <p:cTn id="10" dur="500"/>
                                        <p:tgtEl>
                                          <p:spTgt spid="12">
                                            <p:graphicEl>
                                              <a:dgm id="{7386F92F-1D53-4B2E-927E-361ED6090C4A}"/>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graphicEl>
                                              <a:dgm id="{E65D9ACD-26CC-407F-B86A-8704A33DD5C1}"/>
                                            </p:graphicEl>
                                          </p:spTgt>
                                        </p:tgtEl>
                                        <p:attrNameLst>
                                          <p:attrName>style.visibility</p:attrName>
                                        </p:attrNameLst>
                                      </p:cBhvr>
                                      <p:to>
                                        <p:strVal val="visible"/>
                                      </p:to>
                                    </p:set>
                                    <p:animEffect transition="in" filter="fade">
                                      <p:cBhvr>
                                        <p:cTn id="13" dur="500"/>
                                        <p:tgtEl>
                                          <p:spTgt spid="12">
                                            <p:graphicEl>
                                              <a:dgm id="{E65D9ACD-26CC-407F-B86A-8704A33DD5C1}"/>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2">
                                            <p:graphicEl>
                                              <a:dgm id="{C579AA6C-D3E0-408A-82BB-0830DE04C5FA}"/>
                                            </p:graphicEl>
                                          </p:spTgt>
                                        </p:tgtEl>
                                        <p:attrNameLst>
                                          <p:attrName>style.visibility</p:attrName>
                                        </p:attrNameLst>
                                      </p:cBhvr>
                                      <p:to>
                                        <p:strVal val="visible"/>
                                      </p:to>
                                    </p:set>
                                    <p:animEffect transition="in" filter="fade">
                                      <p:cBhvr>
                                        <p:cTn id="18" dur="500"/>
                                        <p:tgtEl>
                                          <p:spTgt spid="12">
                                            <p:graphicEl>
                                              <a:dgm id="{C579AA6C-D3E0-408A-82BB-0830DE04C5FA}"/>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2">
                                            <p:graphicEl>
                                              <a:dgm id="{2E936E9C-BE8E-446D-AF1A-109460AA3612}"/>
                                            </p:graphicEl>
                                          </p:spTgt>
                                        </p:tgtEl>
                                        <p:attrNameLst>
                                          <p:attrName>style.visibility</p:attrName>
                                        </p:attrNameLst>
                                      </p:cBhvr>
                                      <p:to>
                                        <p:strVal val="visible"/>
                                      </p:to>
                                    </p:set>
                                    <p:animEffect transition="in" filter="fade">
                                      <p:cBhvr>
                                        <p:cTn id="21" dur="500"/>
                                        <p:tgtEl>
                                          <p:spTgt spid="12">
                                            <p:graphicEl>
                                              <a:dgm id="{2E936E9C-BE8E-446D-AF1A-109460AA3612}"/>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
                                            <p:graphicEl>
                                              <a:dgm id="{5435D40A-3C99-4AC4-B507-D05E701E4772}"/>
                                            </p:graphicEl>
                                          </p:spTgt>
                                        </p:tgtEl>
                                        <p:attrNameLst>
                                          <p:attrName>style.visibility</p:attrName>
                                        </p:attrNameLst>
                                      </p:cBhvr>
                                      <p:to>
                                        <p:strVal val="visible"/>
                                      </p:to>
                                    </p:set>
                                    <p:animEffect transition="in" filter="fade">
                                      <p:cBhvr>
                                        <p:cTn id="24" dur="500"/>
                                        <p:tgtEl>
                                          <p:spTgt spid="12">
                                            <p:graphicEl>
                                              <a:dgm id="{5435D40A-3C99-4AC4-B507-D05E701E4772}"/>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2">
                                            <p:graphicEl>
                                              <a:dgm id="{3688386C-4FA0-43D1-BAE5-7E9D99F558A4}"/>
                                            </p:graphicEl>
                                          </p:spTgt>
                                        </p:tgtEl>
                                        <p:attrNameLst>
                                          <p:attrName>style.visibility</p:attrName>
                                        </p:attrNameLst>
                                      </p:cBhvr>
                                      <p:to>
                                        <p:strVal val="visible"/>
                                      </p:to>
                                    </p:set>
                                    <p:animEffect transition="in" filter="fade">
                                      <p:cBhvr>
                                        <p:cTn id="29" dur="500"/>
                                        <p:tgtEl>
                                          <p:spTgt spid="12">
                                            <p:graphicEl>
                                              <a:dgm id="{3688386C-4FA0-43D1-BAE5-7E9D99F558A4}"/>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2">
                                            <p:graphicEl>
                                              <a:dgm id="{DDBB0C1F-8945-4EBF-BF7E-7012113A1E15}"/>
                                            </p:graphicEl>
                                          </p:spTgt>
                                        </p:tgtEl>
                                        <p:attrNameLst>
                                          <p:attrName>style.visibility</p:attrName>
                                        </p:attrNameLst>
                                      </p:cBhvr>
                                      <p:to>
                                        <p:strVal val="visible"/>
                                      </p:to>
                                    </p:set>
                                    <p:animEffect transition="in" filter="fade">
                                      <p:cBhvr>
                                        <p:cTn id="32" dur="500"/>
                                        <p:tgtEl>
                                          <p:spTgt spid="12">
                                            <p:graphicEl>
                                              <a:dgm id="{DDBB0C1F-8945-4EBF-BF7E-7012113A1E15}"/>
                                            </p:graphic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2">
                                            <p:graphicEl>
                                              <a:dgm id="{A5EB9648-062A-4CCA-8563-74A5DB992358}"/>
                                            </p:graphicEl>
                                          </p:spTgt>
                                        </p:tgtEl>
                                        <p:attrNameLst>
                                          <p:attrName>style.visibility</p:attrName>
                                        </p:attrNameLst>
                                      </p:cBhvr>
                                      <p:to>
                                        <p:strVal val="visible"/>
                                      </p:to>
                                    </p:set>
                                    <p:animEffect transition="in" filter="fade">
                                      <p:cBhvr>
                                        <p:cTn id="35" dur="500"/>
                                        <p:tgtEl>
                                          <p:spTgt spid="12">
                                            <p:graphicEl>
                                              <a:dgm id="{A5EB9648-062A-4CCA-8563-74A5DB992358}"/>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fade">
                                      <p:cBhvr>
                                        <p:cTn id="4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Sub>
          <a:bldDgm bld="one"/>
        </p:bldSub>
      </p:bldGraphic>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6A744-A343-DE7C-C8EB-7FFCEBDF06F8}"/>
              </a:ext>
            </a:extLst>
          </p:cNvPr>
          <p:cNvSpPr>
            <a:spLocks noGrp="1"/>
          </p:cNvSpPr>
          <p:nvPr>
            <p:ph type="title"/>
          </p:nvPr>
        </p:nvSpPr>
        <p:spPr>
          <a:xfrm>
            <a:off x="838200" y="365125"/>
            <a:ext cx="10515600" cy="1325563"/>
          </a:xfrm>
        </p:spPr>
        <p:txBody>
          <a:bodyPr anchor="ctr">
            <a:normAutofit/>
          </a:bodyPr>
          <a:lstStyle/>
          <a:p>
            <a:r>
              <a:rPr lang="en-US" dirty="0"/>
              <a:t>Why Copilot Rollouts Are Stalling</a:t>
            </a:r>
          </a:p>
        </p:txBody>
      </p:sp>
      <p:graphicFrame>
        <p:nvGraphicFramePr>
          <p:cNvPr id="5" name="Content Placeholder 2">
            <a:extLst>
              <a:ext uri="{FF2B5EF4-FFF2-40B4-BE49-F238E27FC236}">
                <a16:creationId xmlns:a16="http://schemas.microsoft.com/office/drawing/2014/main" id="{146785FE-3A6B-7C69-D336-011358FC95A3}"/>
              </a:ext>
            </a:extLst>
          </p:cNvPr>
          <p:cNvGraphicFramePr>
            <a:graphicFrameLocks noGrp="1"/>
          </p:cNvGraphicFramePr>
          <p:nvPr>
            <p:ph idx="1"/>
            <p:extLst>
              <p:ext uri="{D42A27DB-BD31-4B8C-83A1-F6EECF244321}">
                <p14:modId xmlns:p14="http://schemas.microsoft.com/office/powerpoint/2010/main" val="144729068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DD4254F0-0CD2-1FC6-6EA1-A4E6B152DEED}"/>
              </a:ext>
            </a:extLst>
          </p:cNvPr>
          <p:cNvSpPr txBox="1"/>
          <p:nvPr/>
        </p:nvSpPr>
        <p:spPr>
          <a:xfrm>
            <a:off x="3049089" y="6311900"/>
            <a:ext cx="6093822" cy="369332"/>
          </a:xfrm>
          <a:prstGeom prst="rect">
            <a:avLst/>
          </a:prstGeom>
          <a:noFill/>
        </p:spPr>
        <p:txBody>
          <a:bodyPr wrap="square">
            <a:spAutoFit/>
          </a:bodyPr>
          <a:lstStyle/>
          <a:p>
            <a:pPr marL="0" indent="0">
              <a:buNone/>
            </a:pPr>
            <a:r>
              <a:rPr lang="en-US" dirty="0">
                <a:solidFill>
                  <a:srgbClr val="002060"/>
                </a:solidFill>
              </a:rPr>
              <a:t>Companies cite user adoption as their #1 Copilot challenge.</a:t>
            </a:r>
          </a:p>
        </p:txBody>
      </p:sp>
    </p:spTree>
    <p:extLst>
      <p:ext uri="{BB962C8B-B14F-4D97-AF65-F5344CB8AC3E}">
        <p14:creationId xmlns:p14="http://schemas.microsoft.com/office/powerpoint/2010/main" val="2216600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83E457EB-3683-442B-AB95-D46CD7AEC88D}"/>
                                            </p:graphicEl>
                                          </p:spTgt>
                                        </p:tgtEl>
                                        <p:attrNameLst>
                                          <p:attrName>style.visibility</p:attrName>
                                        </p:attrNameLst>
                                      </p:cBhvr>
                                      <p:to>
                                        <p:strVal val="visible"/>
                                      </p:to>
                                    </p:set>
                                    <p:animEffect transition="in" filter="fade">
                                      <p:cBhvr>
                                        <p:cTn id="7" dur="500"/>
                                        <p:tgtEl>
                                          <p:spTgt spid="5">
                                            <p:graphicEl>
                                              <a:dgm id="{83E457EB-3683-442B-AB95-D46CD7AEC88D}"/>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3FA8F9DD-6D35-4CBD-9CAF-3958CCA5B6B8}"/>
                                            </p:graphicEl>
                                          </p:spTgt>
                                        </p:tgtEl>
                                        <p:attrNameLst>
                                          <p:attrName>style.visibility</p:attrName>
                                        </p:attrNameLst>
                                      </p:cBhvr>
                                      <p:to>
                                        <p:strVal val="visible"/>
                                      </p:to>
                                    </p:set>
                                    <p:animEffect transition="in" filter="fade">
                                      <p:cBhvr>
                                        <p:cTn id="10" dur="500"/>
                                        <p:tgtEl>
                                          <p:spTgt spid="5">
                                            <p:graphicEl>
                                              <a:dgm id="{3FA8F9DD-6D35-4CBD-9CAF-3958CCA5B6B8}"/>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graphicEl>
                                              <a:dgm id="{2FE6D970-8BCE-4F8B-A695-5FC512F7C325}"/>
                                            </p:graphicEl>
                                          </p:spTgt>
                                        </p:tgtEl>
                                        <p:attrNameLst>
                                          <p:attrName>style.visibility</p:attrName>
                                        </p:attrNameLst>
                                      </p:cBhvr>
                                      <p:to>
                                        <p:strVal val="visible"/>
                                      </p:to>
                                    </p:set>
                                    <p:animEffect transition="in" filter="fade">
                                      <p:cBhvr>
                                        <p:cTn id="13" dur="500"/>
                                        <p:tgtEl>
                                          <p:spTgt spid="5">
                                            <p:graphicEl>
                                              <a:dgm id="{2FE6D970-8BCE-4F8B-A695-5FC512F7C325}"/>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graphicEl>
                                              <a:dgm id="{FBFCD9BA-19DE-4B31-B0D0-7C82AC5EB068}"/>
                                            </p:graphicEl>
                                          </p:spTgt>
                                        </p:tgtEl>
                                        <p:attrNameLst>
                                          <p:attrName>style.visibility</p:attrName>
                                        </p:attrNameLst>
                                      </p:cBhvr>
                                      <p:to>
                                        <p:strVal val="visible"/>
                                      </p:to>
                                    </p:set>
                                    <p:animEffect transition="in" filter="fade">
                                      <p:cBhvr>
                                        <p:cTn id="18" dur="500"/>
                                        <p:tgtEl>
                                          <p:spTgt spid="5">
                                            <p:graphicEl>
                                              <a:dgm id="{FBFCD9BA-19DE-4B31-B0D0-7C82AC5EB068}"/>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graphicEl>
                                              <a:dgm id="{07EC2873-88CF-4BC0-A7BD-E6543E83F0AA}"/>
                                            </p:graphicEl>
                                          </p:spTgt>
                                        </p:tgtEl>
                                        <p:attrNameLst>
                                          <p:attrName>style.visibility</p:attrName>
                                        </p:attrNameLst>
                                      </p:cBhvr>
                                      <p:to>
                                        <p:strVal val="visible"/>
                                      </p:to>
                                    </p:set>
                                    <p:animEffect transition="in" filter="fade">
                                      <p:cBhvr>
                                        <p:cTn id="21" dur="500"/>
                                        <p:tgtEl>
                                          <p:spTgt spid="5">
                                            <p:graphicEl>
                                              <a:dgm id="{07EC2873-88CF-4BC0-A7BD-E6543E83F0AA}"/>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graphicEl>
                                              <a:dgm id="{FB052657-6A03-4A67-9BAC-1580F15DF7A0}"/>
                                            </p:graphicEl>
                                          </p:spTgt>
                                        </p:tgtEl>
                                        <p:attrNameLst>
                                          <p:attrName>style.visibility</p:attrName>
                                        </p:attrNameLst>
                                      </p:cBhvr>
                                      <p:to>
                                        <p:strVal val="visible"/>
                                      </p:to>
                                    </p:set>
                                    <p:animEffect transition="in" filter="fade">
                                      <p:cBhvr>
                                        <p:cTn id="24" dur="500"/>
                                        <p:tgtEl>
                                          <p:spTgt spid="5">
                                            <p:graphicEl>
                                              <a:dgm id="{FB052657-6A03-4A67-9BAC-1580F15DF7A0}"/>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graphicEl>
                                              <a:dgm id="{D0CBE629-0F36-430E-AAC2-6D0CB0A87A81}"/>
                                            </p:graphicEl>
                                          </p:spTgt>
                                        </p:tgtEl>
                                        <p:attrNameLst>
                                          <p:attrName>style.visibility</p:attrName>
                                        </p:attrNameLst>
                                      </p:cBhvr>
                                      <p:to>
                                        <p:strVal val="visible"/>
                                      </p:to>
                                    </p:set>
                                    <p:animEffect transition="in" filter="fade">
                                      <p:cBhvr>
                                        <p:cTn id="29" dur="500"/>
                                        <p:tgtEl>
                                          <p:spTgt spid="5">
                                            <p:graphicEl>
                                              <a:dgm id="{D0CBE629-0F36-430E-AAC2-6D0CB0A87A81}"/>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
                                            <p:graphicEl>
                                              <a:dgm id="{BC3EB1CA-CB01-4996-80A9-467671CDAA28}"/>
                                            </p:graphicEl>
                                          </p:spTgt>
                                        </p:tgtEl>
                                        <p:attrNameLst>
                                          <p:attrName>style.visibility</p:attrName>
                                        </p:attrNameLst>
                                      </p:cBhvr>
                                      <p:to>
                                        <p:strVal val="visible"/>
                                      </p:to>
                                    </p:set>
                                    <p:animEffect transition="in" filter="fade">
                                      <p:cBhvr>
                                        <p:cTn id="32" dur="500"/>
                                        <p:tgtEl>
                                          <p:spTgt spid="5">
                                            <p:graphicEl>
                                              <a:dgm id="{BC3EB1CA-CB01-4996-80A9-467671CDAA28}"/>
                                            </p:graphic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
                                            <p:graphicEl>
                                              <a:dgm id="{64E61535-94C6-48EB-96EF-04C8A57E2531}"/>
                                            </p:graphicEl>
                                          </p:spTgt>
                                        </p:tgtEl>
                                        <p:attrNameLst>
                                          <p:attrName>style.visibility</p:attrName>
                                        </p:attrNameLst>
                                      </p:cBhvr>
                                      <p:to>
                                        <p:strVal val="visible"/>
                                      </p:to>
                                    </p:set>
                                    <p:animEffect transition="in" filter="fade">
                                      <p:cBhvr>
                                        <p:cTn id="35" dur="500"/>
                                        <p:tgtEl>
                                          <p:spTgt spid="5">
                                            <p:graphicEl>
                                              <a:dgm id="{64E61535-94C6-48EB-96EF-04C8A57E2531}"/>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fade">
                                      <p:cBhvr>
                                        <p:cTn id="4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1E66-F760-8A73-1916-4408AED07B1D}"/>
              </a:ext>
            </a:extLst>
          </p:cNvPr>
          <p:cNvSpPr>
            <a:spLocks noGrp="1"/>
          </p:cNvSpPr>
          <p:nvPr>
            <p:ph type="title"/>
          </p:nvPr>
        </p:nvSpPr>
        <p:spPr/>
        <p:txBody>
          <a:bodyPr>
            <a:normAutofit/>
          </a:bodyPr>
          <a:lstStyle/>
          <a:p>
            <a:r>
              <a:rPr lang="en-US" dirty="0"/>
              <a:t>Two Paths to AI Adoption </a:t>
            </a:r>
            <a:br>
              <a:rPr lang="en-US" dirty="0"/>
            </a:br>
            <a:r>
              <a:rPr lang="en-US" sz="2800" dirty="0"/>
              <a:t>Companies don’t need moonshots. They need quick, practical wins.</a:t>
            </a:r>
          </a:p>
        </p:txBody>
      </p:sp>
      <p:sp>
        <p:nvSpPr>
          <p:cNvPr id="4" name="Text Placeholder 3">
            <a:extLst>
              <a:ext uri="{FF2B5EF4-FFF2-40B4-BE49-F238E27FC236}">
                <a16:creationId xmlns:a16="http://schemas.microsoft.com/office/drawing/2014/main" id="{C7980045-330B-D5B1-707B-A90E2F511FA9}"/>
              </a:ext>
            </a:extLst>
          </p:cNvPr>
          <p:cNvSpPr>
            <a:spLocks noGrp="1"/>
          </p:cNvSpPr>
          <p:nvPr>
            <p:ph type="body" idx="1"/>
          </p:nvPr>
        </p:nvSpPr>
        <p:spPr>
          <a:xfrm>
            <a:off x="836612" y="1724912"/>
            <a:ext cx="5157787" cy="515561"/>
          </a:xfrm>
        </p:spPr>
        <p:txBody>
          <a:bodyPr/>
          <a:lstStyle/>
          <a:p>
            <a:r>
              <a:rPr lang="en-US" dirty="0"/>
              <a:t>Heavy AI (High Effort, High Risk)</a:t>
            </a:r>
          </a:p>
        </p:txBody>
      </p:sp>
      <p:sp>
        <p:nvSpPr>
          <p:cNvPr id="5" name="Content Placeholder 4">
            <a:extLst>
              <a:ext uri="{FF2B5EF4-FFF2-40B4-BE49-F238E27FC236}">
                <a16:creationId xmlns:a16="http://schemas.microsoft.com/office/drawing/2014/main" id="{301EE481-2FFF-A1CE-5AB1-1639617993B9}"/>
              </a:ext>
            </a:extLst>
          </p:cNvPr>
          <p:cNvSpPr>
            <a:spLocks noGrp="1"/>
          </p:cNvSpPr>
          <p:nvPr>
            <p:ph sz="half" idx="2"/>
          </p:nvPr>
        </p:nvSpPr>
        <p:spPr>
          <a:xfrm>
            <a:off x="908493" y="2505075"/>
            <a:ext cx="5157787" cy="3684588"/>
          </a:xfrm>
        </p:spPr>
        <p:txBody>
          <a:bodyPr vert="horz" lIns="91440" tIns="45720" rIns="91440" bIns="45720" rtlCol="0" anchor="t">
            <a:normAutofit/>
          </a:bodyPr>
          <a:lstStyle/>
          <a:p>
            <a:pPr>
              <a:lnSpc>
                <a:spcPct val="70000"/>
              </a:lnSpc>
            </a:pPr>
            <a:r>
              <a:rPr lang="en-US" sz="2200" dirty="0"/>
              <a:t>Build custom models</a:t>
            </a:r>
          </a:p>
          <a:p>
            <a:pPr>
              <a:lnSpc>
                <a:spcPct val="70000"/>
              </a:lnSpc>
            </a:pPr>
            <a:r>
              <a:rPr lang="en-US" sz="2200" dirty="0"/>
              <a:t>Develop purpose-built agents</a:t>
            </a:r>
          </a:p>
          <a:p>
            <a:pPr>
              <a:lnSpc>
                <a:spcPct val="70000"/>
              </a:lnSpc>
            </a:pPr>
            <a:r>
              <a:rPr lang="en-US" sz="2200" dirty="0"/>
              <a:t>Large consulting + engineering budgets</a:t>
            </a:r>
          </a:p>
          <a:p>
            <a:pPr>
              <a:lnSpc>
                <a:spcPct val="70000"/>
              </a:lnSpc>
            </a:pPr>
            <a:r>
              <a:rPr lang="en-US" sz="2200" dirty="0"/>
              <a:t>Long timelines (months/years)</a:t>
            </a:r>
          </a:p>
          <a:p>
            <a:pPr>
              <a:lnSpc>
                <a:spcPct val="70000"/>
              </a:lnSpc>
            </a:pPr>
            <a:r>
              <a:rPr lang="en-US" sz="2200" dirty="0"/>
              <a:t>High risk of failure / shelfware</a:t>
            </a:r>
          </a:p>
        </p:txBody>
      </p:sp>
      <p:sp>
        <p:nvSpPr>
          <p:cNvPr id="6" name="Text Placeholder 5">
            <a:extLst>
              <a:ext uri="{FF2B5EF4-FFF2-40B4-BE49-F238E27FC236}">
                <a16:creationId xmlns:a16="http://schemas.microsoft.com/office/drawing/2014/main" id="{CC223EB0-339F-DC07-D887-AE28A11755E5}"/>
              </a:ext>
            </a:extLst>
          </p:cNvPr>
          <p:cNvSpPr>
            <a:spLocks noGrp="1"/>
          </p:cNvSpPr>
          <p:nvPr>
            <p:ph type="body" sz="quarter" idx="3"/>
          </p:nvPr>
        </p:nvSpPr>
        <p:spPr/>
        <p:txBody>
          <a:bodyPr/>
          <a:lstStyle/>
          <a:p>
            <a:r>
              <a:rPr lang="en-US" dirty="0"/>
              <a:t>Microsoft Copilot (Practical AI, Out-of-the-Box)</a:t>
            </a:r>
          </a:p>
        </p:txBody>
      </p:sp>
      <p:sp>
        <p:nvSpPr>
          <p:cNvPr id="7" name="Content Placeholder 6">
            <a:extLst>
              <a:ext uri="{FF2B5EF4-FFF2-40B4-BE49-F238E27FC236}">
                <a16:creationId xmlns:a16="http://schemas.microsoft.com/office/drawing/2014/main" id="{302C8D84-5EFC-EE07-C694-D6A6683BCDC7}"/>
              </a:ext>
            </a:extLst>
          </p:cNvPr>
          <p:cNvSpPr>
            <a:spLocks noGrp="1"/>
          </p:cNvSpPr>
          <p:nvPr>
            <p:ph sz="quarter" idx="4"/>
          </p:nvPr>
        </p:nvSpPr>
        <p:spPr/>
        <p:txBody>
          <a:bodyPr vert="horz" lIns="91440" tIns="45720" rIns="91440" bIns="45720" rtlCol="0" anchor="t">
            <a:normAutofit/>
          </a:bodyPr>
          <a:lstStyle/>
          <a:p>
            <a:r>
              <a:rPr lang="en-US" sz="2200" dirty="0"/>
              <a:t>Available in the tools you already use (Word, Outlook, Teams, Dynamics)</a:t>
            </a:r>
          </a:p>
          <a:p>
            <a:r>
              <a:rPr lang="en-US" sz="2200" dirty="0"/>
              <a:t>No extra build - just learn how to ask</a:t>
            </a:r>
          </a:p>
          <a:p>
            <a:r>
              <a:rPr lang="en-US" sz="2200" dirty="0"/>
              <a:t>Immediate time savings (day 1 wins)</a:t>
            </a:r>
          </a:p>
          <a:p>
            <a:r>
              <a:rPr lang="en-US" sz="2200" dirty="0"/>
              <a:t>Employees cherry-pick improvements to daily work</a:t>
            </a:r>
          </a:p>
          <a:p>
            <a:r>
              <a:rPr lang="en-US" sz="2200" dirty="0"/>
              <a:t>Scales organically across teams</a:t>
            </a:r>
          </a:p>
        </p:txBody>
      </p:sp>
      <p:sp>
        <p:nvSpPr>
          <p:cNvPr id="9" name="TextBox 8">
            <a:extLst>
              <a:ext uri="{FF2B5EF4-FFF2-40B4-BE49-F238E27FC236}">
                <a16:creationId xmlns:a16="http://schemas.microsoft.com/office/drawing/2014/main" id="{1FDD2FDA-9268-96ED-0695-647AAA6EB1F6}"/>
              </a:ext>
            </a:extLst>
          </p:cNvPr>
          <p:cNvSpPr txBox="1"/>
          <p:nvPr/>
        </p:nvSpPr>
        <p:spPr>
          <a:xfrm>
            <a:off x="3517106" y="6131099"/>
            <a:ext cx="5157787" cy="646331"/>
          </a:xfrm>
          <a:prstGeom prst="rect">
            <a:avLst/>
          </a:prstGeom>
          <a:noFill/>
        </p:spPr>
        <p:txBody>
          <a:bodyPr wrap="square" rtlCol="0">
            <a:spAutoFit/>
          </a:bodyPr>
          <a:lstStyle/>
          <a:p>
            <a:r>
              <a:rPr lang="en-US" dirty="0">
                <a:solidFill>
                  <a:srgbClr val="002060"/>
                </a:solidFill>
              </a:rPr>
              <a:t>Most companies don’t fail because of technology. </a:t>
            </a:r>
          </a:p>
          <a:p>
            <a:r>
              <a:rPr lang="en-US" dirty="0">
                <a:solidFill>
                  <a:srgbClr val="002060"/>
                </a:solidFill>
              </a:rPr>
              <a:t>They fail because they choose the wrong path.</a:t>
            </a:r>
          </a:p>
        </p:txBody>
      </p:sp>
    </p:spTree>
    <p:extLst>
      <p:ext uri="{BB962C8B-B14F-4D97-AF65-F5344CB8AC3E}">
        <p14:creationId xmlns:p14="http://schemas.microsoft.com/office/powerpoint/2010/main" val="3183919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fade">
                                      <p:cBhvr>
                                        <p:cTn id="37" dur="500"/>
                                        <p:tgtEl>
                                          <p:spTgt spid="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Effect transition="in" filter="fade">
                                      <p:cBhvr>
                                        <p:cTn id="42" dur="500"/>
                                        <p:tgtEl>
                                          <p:spTgt spid="7">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xEl>
                                              <p:pRg st="1" end="1"/>
                                            </p:txEl>
                                          </p:spTgt>
                                        </p:tgtEl>
                                        <p:attrNameLst>
                                          <p:attrName>style.visibility</p:attrName>
                                        </p:attrNameLst>
                                      </p:cBhvr>
                                      <p:to>
                                        <p:strVal val="visible"/>
                                      </p:to>
                                    </p:set>
                                    <p:animEffect transition="in" filter="fade">
                                      <p:cBhvr>
                                        <p:cTn id="47" dur="500"/>
                                        <p:tgtEl>
                                          <p:spTgt spid="7">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
                                            <p:txEl>
                                              <p:pRg st="2" end="2"/>
                                            </p:txEl>
                                          </p:spTgt>
                                        </p:tgtEl>
                                        <p:attrNameLst>
                                          <p:attrName>style.visibility</p:attrName>
                                        </p:attrNameLst>
                                      </p:cBhvr>
                                      <p:to>
                                        <p:strVal val="visible"/>
                                      </p:to>
                                    </p:set>
                                    <p:animEffect transition="in" filter="fade">
                                      <p:cBhvr>
                                        <p:cTn id="52" dur="500"/>
                                        <p:tgtEl>
                                          <p:spTgt spid="7">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7">
                                            <p:txEl>
                                              <p:pRg st="3" end="3"/>
                                            </p:txEl>
                                          </p:spTgt>
                                        </p:tgtEl>
                                        <p:attrNameLst>
                                          <p:attrName>style.visibility</p:attrName>
                                        </p:attrNameLst>
                                      </p:cBhvr>
                                      <p:to>
                                        <p:strVal val="visible"/>
                                      </p:to>
                                    </p:set>
                                    <p:animEffect transition="in" filter="fade">
                                      <p:cBhvr>
                                        <p:cTn id="57" dur="500"/>
                                        <p:tgtEl>
                                          <p:spTgt spid="7">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7">
                                            <p:txEl>
                                              <p:pRg st="4" end="4"/>
                                            </p:txEl>
                                          </p:spTgt>
                                        </p:tgtEl>
                                        <p:attrNameLst>
                                          <p:attrName>style.visibility</p:attrName>
                                        </p:attrNameLst>
                                      </p:cBhvr>
                                      <p:to>
                                        <p:strVal val="visible"/>
                                      </p:to>
                                    </p:set>
                                    <p:animEffect transition="in" filter="fade">
                                      <p:cBhvr>
                                        <p:cTn id="62" dur="500"/>
                                        <p:tgtEl>
                                          <p:spTgt spid="7">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fade">
                                      <p:cBhvr>
                                        <p:cTn id="6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6" grpId="0" build="p"/>
      <p:bldP spid="7" grpId="0" build="p"/>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D7BCE-D1F3-2F59-D30B-816DC87B3E80}"/>
              </a:ext>
            </a:extLst>
          </p:cNvPr>
          <p:cNvSpPr>
            <a:spLocks noGrp="1"/>
          </p:cNvSpPr>
          <p:nvPr>
            <p:ph type="title"/>
          </p:nvPr>
        </p:nvSpPr>
        <p:spPr>
          <a:xfrm>
            <a:off x="838200" y="365125"/>
            <a:ext cx="10515600" cy="1325563"/>
          </a:xfrm>
        </p:spPr>
        <p:txBody>
          <a:bodyPr anchor="ctr">
            <a:normAutofit/>
          </a:bodyPr>
          <a:lstStyle/>
          <a:p>
            <a:r>
              <a:rPr lang="en-US" dirty="0"/>
              <a:t>The 3A Framework for AI Execution</a:t>
            </a:r>
            <a:br>
              <a:rPr lang="en-US" dirty="0"/>
            </a:br>
            <a:r>
              <a:rPr lang="en-US" sz="2800" dirty="0"/>
              <a:t>The playbook that turns Copilot from Shelfware into ROI</a:t>
            </a:r>
          </a:p>
        </p:txBody>
      </p:sp>
      <p:graphicFrame>
        <p:nvGraphicFramePr>
          <p:cNvPr id="8" name="Content Placeholder 2">
            <a:extLst>
              <a:ext uri="{FF2B5EF4-FFF2-40B4-BE49-F238E27FC236}">
                <a16:creationId xmlns:a16="http://schemas.microsoft.com/office/drawing/2014/main" id="{1E257035-F2AE-2A65-DC49-10607DB94297}"/>
              </a:ext>
            </a:extLst>
          </p:cNvPr>
          <p:cNvGraphicFramePr>
            <a:graphicFrameLocks noGrp="1"/>
          </p:cNvGraphicFramePr>
          <p:nvPr>
            <p:ph idx="1"/>
            <p:extLst>
              <p:ext uri="{D42A27DB-BD31-4B8C-83A1-F6EECF244321}">
                <p14:modId xmlns:p14="http://schemas.microsoft.com/office/powerpoint/2010/main" val="205733344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0C57064D-4EDF-B4D4-5B4F-8C06062541D6}"/>
              </a:ext>
            </a:extLst>
          </p:cNvPr>
          <p:cNvSpPr txBox="1"/>
          <p:nvPr/>
        </p:nvSpPr>
        <p:spPr>
          <a:xfrm>
            <a:off x="1943644" y="6107819"/>
            <a:ext cx="8304711" cy="461665"/>
          </a:xfrm>
          <a:prstGeom prst="rect">
            <a:avLst/>
          </a:prstGeom>
          <a:noFill/>
        </p:spPr>
        <p:txBody>
          <a:bodyPr wrap="square">
            <a:spAutoFit/>
          </a:bodyPr>
          <a:lstStyle/>
          <a:p>
            <a:pPr marL="0" indent="0">
              <a:buNone/>
            </a:pPr>
            <a:r>
              <a:rPr lang="en-US" sz="2400" dirty="0">
                <a:solidFill>
                  <a:srgbClr val="002060"/>
                </a:solidFill>
              </a:rPr>
              <a:t>This is the framework that turns potential into performance.</a:t>
            </a:r>
          </a:p>
        </p:txBody>
      </p:sp>
    </p:spTree>
    <p:extLst>
      <p:ext uri="{BB962C8B-B14F-4D97-AF65-F5344CB8AC3E}">
        <p14:creationId xmlns:p14="http://schemas.microsoft.com/office/powerpoint/2010/main" val="1180011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graphicEl>
                                              <a:dgm id="{AFC3B6FC-3593-4FCB-9B61-AEF983AD6E5E}"/>
                                            </p:graphicEl>
                                          </p:spTgt>
                                        </p:tgtEl>
                                        <p:attrNameLst>
                                          <p:attrName>style.visibility</p:attrName>
                                        </p:attrNameLst>
                                      </p:cBhvr>
                                      <p:to>
                                        <p:strVal val="visible"/>
                                      </p:to>
                                    </p:set>
                                    <p:animEffect transition="in" filter="fade">
                                      <p:cBhvr>
                                        <p:cTn id="7" dur="500"/>
                                        <p:tgtEl>
                                          <p:spTgt spid="8">
                                            <p:graphicEl>
                                              <a:dgm id="{AFC3B6FC-3593-4FCB-9B61-AEF983AD6E5E}"/>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graphicEl>
                                              <a:dgm id="{57C10E0F-43A0-48A9-9089-ACDB77DF8FE3}"/>
                                            </p:graphicEl>
                                          </p:spTgt>
                                        </p:tgtEl>
                                        <p:attrNameLst>
                                          <p:attrName>style.visibility</p:attrName>
                                        </p:attrNameLst>
                                      </p:cBhvr>
                                      <p:to>
                                        <p:strVal val="visible"/>
                                      </p:to>
                                    </p:set>
                                    <p:animEffect transition="in" filter="fade">
                                      <p:cBhvr>
                                        <p:cTn id="10" dur="500"/>
                                        <p:tgtEl>
                                          <p:spTgt spid="8">
                                            <p:graphicEl>
                                              <a:dgm id="{57C10E0F-43A0-48A9-9089-ACDB77DF8FE3}"/>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graphicEl>
                                              <a:dgm id="{6E6D2465-44EC-4A79-9176-7B5E10533FF3}"/>
                                            </p:graphicEl>
                                          </p:spTgt>
                                        </p:tgtEl>
                                        <p:attrNameLst>
                                          <p:attrName>style.visibility</p:attrName>
                                        </p:attrNameLst>
                                      </p:cBhvr>
                                      <p:to>
                                        <p:strVal val="visible"/>
                                      </p:to>
                                    </p:set>
                                    <p:animEffect transition="in" filter="fade">
                                      <p:cBhvr>
                                        <p:cTn id="15" dur="500"/>
                                        <p:tgtEl>
                                          <p:spTgt spid="8">
                                            <p:graphicEl>
                                              <a:dgm id="{6E6D2465-44EC-4A79-9176-7B5E10533FF3}"/>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graphicEl>
                                              <a:dgm id="{1542B3A8-6AA1-46F7-9DE8-DFC0D18720C8}"/>
                                            </p:graphicEl>
                                          </p:spTgt>
                                        </p:tgtEl>
                                        <p:attrNameLst>
                                          <p:attrName>style.visibility</p:attrName>
                                        </p:attrNameLst>
                                      </p:cBhvr>
                                      <p:to>
                                        <p:strVal val="visible"/>
                                      </p:to>
                                    </p:set>
                                    <p:animEffect transition="in" filter="fade">
                                      <p:cBhvr>
                                        <p:cTn id="18" dur="500"/>
                                        <p:tgtEl>
                                          <p:spTgt spid="8">
                                            <p:graphicEl>
                                              <a:dgm id="{1542B3A8-6AA1-46F7-9DE8-DFC0D18720C8}"/>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graphicEl>
                                              <a:dgm id="{1E8400EF-AA9D-4935-A354-65300902698D}"/>
                                            </p:graphicEl>
                                          </p:spTgt>
                                        </p:tgtEl>
                                        <p:attrNameLst>
                                          <p:attrName>style.visibility</p:attrName>
                                        </p:attrNameLst>
                                      </p:cBhvr>
                                      <p:to>
                                        <p:strVal val="visible"/>
                                      </p:to>
                                    </p:set>
                                    <p:animEffect transition="in" filter="fade">
                                      <p:cBhvr>
                                        <p:cTn id="23" dur="500"/>
                                        <p:tgtEl>
                                          <p:spTgt spid="8">
                                            <p:graphicEl>
                                              <a:dgm id="{1E8400EF-AA9D-4935-A354-65300902698D}"/>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8">
                                            <p:graphicEl>
                                              <a:dgm id="{906466C6-FDC1-40BF-8D07-C69764DAC77A}"/>
                                            </p:graphicEl>
                                          </p:spTgt>
                                        </p:tgtEl>
                                        <p:attrNameLst>
                                          <p:attrName>style.visibility</p:attrName>
                                        </p:attrNameLst>
                                      </p:cBhvr>
                                      <p:to>
                                        <p:strVal val="visible"/>
                                      </p:to>
                                    </p:set>
                                    <p:animEffect transition="in" filter="fade">
                                      <p:cBhvr>
                                        <p:cTn id="26" dur="500"/>
                                        <p:tgtEl>
                                          <p:spTgt spid="8">
                                            <p:graphicEl>
                                              <a:dgm id="{906466C6-FDC1-40BF-8D07-C69764DAC77A}"/>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Dgm bld="one"/>
        </p:bldSub>
      </p:bldGraphic>
      <p:bldP spid="1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5_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Videos presentation template.potx" id="{DFF95F30-3DF7-4662-AF1B-8F0AB8D7CBC5}" vid="{503E72FD-1790-4EA9-8B09-21007B4931E2}"/>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365-SlideDeck_2024-03-13.potx" id="{4887E46E-B238-4A24-9AEA-A5765CEDC6D4}" vid="{158D7810-DA29-444B-A675-5363B3EF549F}"/>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1368</TotalTime>
  <Words>3502</Words>
  <Application>Microsoft Office PowerPoint</Application>
  <PresentationFormat>Widescreen</PresentationFormat>
  <Paragraphs>369</Paragraphs>
  <Slides>40</Slides>
  <Notes>19</Notes>
  <HiddenSlides>1</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40</vt:i4>
      </vt:variant>
    </vt:vector>
  </HeadingPairs>
  <TitlesOfParts>
    <vt:vector size="49" baseType="lpstr">
      <vt:lpstr>Aptos</vt:lpstr>
      <vt:lpstr>Aptos Display</vt:lpstr>
      <vt:lpstr>Arial</vt:lpstr>
      <vt:lpstr>Calibri</vt:lpstr>
      <vt:lpstr>Calibri Light</vt:lpstr>
      <vt:lpstr>Cambria Math</vt:lpstr>
      <vt:lpstr>Office Theme</vt:lpstr>
      <vt:lpstr>5_Office Theme</vt:lpstr>
      <vt:lpstr>1_Office Theme</vt:lpstr>
      <vt:lpstr>Download all my presentations and video recordings</vt:lpstr>
      <vt:lpstr>Microsoft Copilot adoption that sticks:  A 90-day playbook for companies</vt:lpstr>
      <vt:lpstr>About me - Asif Rehmani</vt:lpstr>
      <vt:lpstr>Quick Pulse</vt:lpstr>
      <vt:lpstr>Microsoft Copilot is Everywhere </vt:lpstr>
      <vt:lpstr>Microsoft Copilot is here.  Now what?</vt:lpstr>
      <vt:lpstr>Why Copilot Rollouts Are Stalling</vt:lpstr>
      <vt:lpstr>Two Paths to AI Adoption  Companies don’t need moonshots. They need quick, practical wins.</vt:lpstr>
      <vt:lpstr>The 3A Framework for AI Execution The playbook that turns Copilot from Shelfware into ROI</vt:lpstr>
      <vt:lpstr>The Copilot Advantage - Examples</vt:lpstr>
      <vt:lpstr>Prompt Patterns – How to Talk to Copilot</vt:lpstr>
      <vt:lpstr>Prompts to use inside Dynamics 365 Sales</vt:lpstr>
      <vt:lpstr>The Next Frontier – Prompt Sharing</vt:lpstr>
      <vt:lpstr>Common Copilot Adoption Pitfalls</vt:lpstr>
      <vt:lpstr>Don’t Just Roll Out Copilot - Adopt It!</vt:lpstr>
      <vt:lpstr>30-60-90 Day Copilot Adoption Plan</vt:lpstr>
      <vt:lpstr>Measuring ROI from Copilot Adoption</vt:lpstr>
      <vt:lpstr>ROI Examples</vt:lpstr>
      <vt:lpstr>A healthcare provider turned 3-hour reporting tasks into 45 minutes and unlocked $375K in annual savings - simply by focusing on Copilot adoption, not more licenses.</vt:lpstr>
      <vt:lpstr>Use Case of Copilot in Action</vt:lpstr>
      <vt:lpstr>How a DAP Unlocks Copilot Adoption</vt:lpstr>
      <vt:lpstr>Call to Action to Turn Copilot from Shelfware to Real ROI</vt:lpstr>
      <vt:lpstr>When you first heard about Microsoft Copilot, what was your honest reaction — excitement, confusion, or something else?</vt:lpstr>
      <vt:lpstr>If you had to describe your Copilot journey in one word so far, what would it be — and why that word?</vt:lpstr>
      <vt:lpstr>How are employees in your organization really feeling about Copilot — not the official story, but the hallway conversation?</vt:lpstr>
      <vt:lpstr>Where have you actually seen Copilot save time or reduce friction in your organization?</vt:lpstr>
      <vt:lpstr>If you had Microsoft’s attention right now, what would you tell them to fix, improve, or simplify?</vt:lpstr>
      <vt:lpstr>Who in your company is using it the most effectively — and what’s different about them compared to everyone else?</vt:lpstr>
      <vt:lpstr>If you could bottle one success story to inspire others, what would that story be?</vt:lpstr>
      <vt:lpstr>What’s the number one emotional reaction you’re hearing from employees — fear, curiosity, overwhelm, skepticism?</vt:lpstr>
      <vt:lpstr>If you were totally honest — do you think your people believe Copilot is here to help them or to replace them?</vt:lpstr>
      <vt:lpstr>If you could vent about Copilot adoption for 30 seconds with no filters — what would you say?</vt:lpstr>
      <vt:lpstr>What’s blocking people the most: the tech itself, the change management, or leadership alignment?</vt:lpstr>
      <vt:lpstr>What does success in your Org with Copilot feel like to you — not just what it looks like on a dashboard?</vt:lpstr>
      <vt:lpstr>How much trust do you personally have in Copilot’s output — and why?</vt:lpstr>
      <vt:lpstr>If you could start your Copilot rollout again from scratch, what would you do differently?</vt:lpstr>
      <vt:lpstr>What’s the one mindset shift that would unlock faster adoption in your company?</vt:lpstr>
      <vt:lpstr>Who owns Copilot adoption in your company — and what if that’s the wrong person?</vt:lpstr>
      <vt:lpstr>If Copilot disappeared tomorrow, who in your company would miss it the most — and who wouldn’t even notice?</vt:lpstr>
      <vt:lpstr>If Copilot was a new hire in your company, how would you rate its performance review right now — and what feedback would you give 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Asif Rehmani</dc:creator>
  <cp:lastModifiedBy>Asif Rehmani</cp:lastModifiedBy>
  <cp:revision>1</cp:revision>
  <dcterms:created xsi:type="dcterms:W3CDTF">2025-08-17T12:41:24Z</dcterms:created>
  <dcterms:modified xsi:type="dcterms:W3CDTF">2025-11-06T14:07:40Z</dcterms:modified>
</cp:coreProperties>
</file>